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8"/>
  </p:notesMasterIdLst>
  <p:sldIdLst>
    <p:sldId id="2342" r:id="rId4"/>
    <p:sldId id="2343" r:id="rId5"/>
    <p:sldId id="2344" r:id="rId6"/>
    <p:sldId id="2345"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67" d="100"/>
          <a:sy n="67" d="100"/>
        </p:scale>
        <p:origin x="644"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ys Richards  (DHCW - Corporate Governance)" userId="6993b18c-4e89-4466-935e-d98e2435f822" providerId="ADAL" clId="{32CDC2BB-F508-49C2-A5D5-C32168F4D181}"/>
    <pc:docChg chg="undo custSel modSld">
      <pc:chgData name="Carys Richards  (DHCW - Corporate Governance)" userId="6993b18c-4e89-4466-935e-d98e2435f822" providerId="ADAL" clId="{32CDC2BB-F508-49C2-A5D5-C32168F4D181}" dt="2022-08-11T15:07:38.570" v="2" actId="14734"/>
      <pc:docMkLst>
        <pc:docMk/>
      </pc:docMkLst>
      <pc:sldChg chg="modSp mod">
        <pc:chgData name="Carys Richards  (DHCW - Corporate Governance)" userId="6993b18c-4e89-4466-935e-d98e2435f822" providerId="ADAL" clId="{32CDC2BB-F508-49C2-A5D5-C32168F4D181}" dt="2022-08-11T15:07:38.570" v="2" actId="14734"/>
        <pc:sldMkLst>
          <pc:docMk/>
          <pc:sldMk cId="4005630431" sldId="2345"/>
        </pc:sldMkLst>
        <pc:graphicFrameChg chg="modGraphic">
          <ac:chgData name="Carys Richards  (DHCW - Corporate Governance)" userId="6993b18c-4e89-4466-935e-d98e2435f822" providerId="ADAL" clId="{32CDC2BB-F508-49C2-A5D5-C32168F4D181}" dt="2022-08-11T15:07:38.570" v="2" actId="14734"/>
          <ac:graphicFrameMkLst>
            <pc:docMk/>
            <pc:sldMk cId="4005630431" sldId="2345"/>
            <ac:graphicFrameMk id="37" creationId="{8FA039C1-E400-49EF-9A4E-27D1BD67785C}"/>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C5349C-EA08-4288-A62F-F0D5941E0C8D}" type="datetimeFigureOut">
              <a:rPr lang="en-GB" smtClean="0"/>
              <a:t>11/08/2022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DC0BAF-BC63-4AD8-9CA5-AB3BBE235008}" type="slidenum">
              <a:rPr lang="en-GB" smtClean="0"/>
              <a:t>‹#›</a:t>
            </a:fld>
            <a:endParaRPr lang="en-GB"/>
          </a:p>
        </p:txBody>
      </p:sp>
    </p:spTree>
    <p:extLst>
      <p:ext uri="{BB962C8B-B14F-4D97-AF65-F5344CB8AC3E}">
        <p14:creationId xmlns:p14="http://schemas.microsoft.com/office/powerpoint/2010/main" val="2336602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9AB517-E579-4FED-A96A-720A96BF819A}" type="slidenum">
              <a:rPr kumimoji="0" lang="en-GB"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35638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9AB517-E579-4FED-A96A-720A96BF819A}" type="slidenum">
              <a:rPr kumimoji="0" lang="en-GB"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34954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638DEB-980D-4530-8165-CD7CDC2C399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6371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9AB517-E579-4FED-A96A-720A96BF819A}" type="slidenum">
              <a:rPr kumimoji="0" lang="en-GB"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00186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6C7DC-F197-4CC9-9891-113C0B71DFD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0542BA6-B7BA-4AD4-8BD2-C7C8632FA94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2B2C23B-99F6-4033-BA8A-9818207EDF1B}"/>
              </a:ext>
            </a:extLst>
          </p:cNvPr>
          <p:cNvSpPr>
            <a:spLocks noGrp="1"/>
          </p:cNvSpPr>
          <p:nvPr>
            <p:ph type="dt" sz="half" idx="10"/>
          </p:nvPr>
        </p:nvSpPr>
        <p:spPr/>
        <p:txBody>
          <a:bodyPr/>
          <a:lstStyle/>
          <a:p>
            <a:fld id="{5D9710A7-6523-4BFA-B131-5606CC5CB329}" type="datetimeFigureOut">
              <a:rPr lang="en-GB" smtClean="0"/>
              <a:t>11/08/2022</a:t>
            </a:fld>
            <a:endParaRPr lang="en-GB"/>
          </a:p>
        </p:txBody>
      </p:sp>
      <p:sp>
        <p:nvSpPr>
          <p:cNvPr id="5" name="Footer Placeholder 4">
            <a:extLst>
              <a:ext uri="{FF2B5EF4-FFF2-40B4-BE49-F238E27FC236}">
                <a16:creationId xmlns:a16="http://schemas.microsoft.com/office/drawing/2014/main" id="{F208A530-F312-4ABB-9DF0-1586617ECC8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3380F86-3171-4708-8123-6439C2E7FC49}"/>
              </a:ext>
            </a:extLst>
          </p:cNvPr>
          <p:cNvSpPr>
            <a:spLocks noGrp="1"/>
          </p:cNvSpPr>
          <p:nvPr>
            <p:ph type="sldNum" sz="quarter" idx="12"/>
          </p:nvPr>
        </p:nvSpPr>
        <p:spPr/>
        <p:txBody>
          <a:bodyPr/>
          <a:lstStyle/>
          <a:p>
            <a:fld id="{078E5D24-5E43-4E70-8D62-C72B816E5304}" type="slidenum">
              <a:rPr lang="en-GB" smtClean="0"/>
              <a:t>‹#›</a:t>
            </a:fld>
            <a:endParaRPr lang="en-GB"/>
          </a:p>
        </p:txBody>
      </p:sp>
    </p:spTree>
    <p:extLst>
      <p:ext uri="{BB962C8B-B14F-4D97-AF65-F5344CB8AC3E}">
        <p14:creationId xmlns:p14="http://schemas.microsoft.com/office/powerpoint/2010/main" val="19773508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32D76-46BC-4119-8261-E2DD1E7F5DC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43C5F5C-CA81-4D0F-B46A-1A51018A5A7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854D8B0-8E79-4BEF-B36A-71177BB88733}"/>
              </a:ext>
            </a:extLst>
          </p:cNvPr>
          <p:cNvSpPr>
            <a:spLocks noGrp="1"/>
          </p:cNvSpPr>
          <p:nvPr>
            <p:ph type="dt" sz="half" idx="10"/>
          </p:nvPr>
        </p:nvSpPr>
        <p:spPr/>
        <p:txBody>
          <a:bodyPr/>
          <a:lstStyle/>
          <a:p>
            <a:fld id="{5D9710A7-6523-4BFA-B131-5606CC5CB329}" type="datetimeFigureOut">
              <a:rPr lang="en-GB" smtClean="0"/>
              <a:t>11/08/2022</a:t>
            </a:fld>
            <a:endParaRPr lang="en-GB"/>
          </a:p>
        </p:txBody>
      </p:sp>
      <p:sp>
        <p:nvSpPr>
          <p:cNvPr id="5" name="Footer Placeholder 4">
            <a:extLst>
              <a:ext uri="{FF2B5EF4-FFF2-40B4-BE49-F238E27FC236}">
                <a16:creationId xmlns:a16="http://schemas.microsoft.com/office/drawing/2014/main" id="{91F4C0D1-0305-4EEA-BDAA-BDA76318574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A7DE35C-1FBF-41F2-BF8D-A5738D56F8EB}"/>
              </a:ext>
            </a:extLst>
          </p:cNvPr>
          <p:cNvSpPr>
            <a:spLocks noGrp="1"/>
          </p:cNvSpPr>
          <p:nvPr>
            <p:ph type="sldNum" sz="quarter" idx="12"/>
          </p:nvPr>
        </p:nvSpPr>
        <p:spPr/>
        <p:txBody>
          <a:bodyPr/>
          <a:lstStyle/>
          <a:p>
            <a:fld id="{078E5D24-5E43-4E70-8D62-C72B816E5304}" type="slidenum">
              <a:rPr lang="en-GB" smtClean="0"/>
              <a:t>‹#›</a:t>
            </a:fld>
            <a:endParaRPr lang="en-GB"/>
          </a:p>
        </p:txBody>
      </p:sp>
    </p:spTree>
    <p:extLst>
      <p:ext uri="{BB962C8B-B14F-4D97-AF65-F5344CB8AC3E}">
        <p14:creationId xmlns:p14="http://schemas.microsoft.com/office/powerpoint/2010/main" val="461649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806CF00-AB55-4A4B-96DC-82CAEA40E8E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C699A31-1DF5-4BEB-9CB2-157E7F6DCE0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FE92B1D-7AE5-413E-9EB0-52A13B7D5B8C}"/>
              </a:ext>
            </a:extLst>
          </p:cNvPr>
          <p:cNvSpPr>
            <a:spLocks noGrp="1"/>
          </p:cNvSpPr>
          <p:nvPr>
            <p:ph type="dt" sz="half" idx="10"/>
          </p:nvPr>
        </p:nvSpPr>
        <p:spPr/>
        <p:txBody>
          <a:bodyPr/>
          <a:lstStyle/>
          <a:p>
            <a:fld id="{5D9710A7-6523-4BFA-B131-5606CC5CB329}" type="datetimeFigureOut">
              <a:rPr lang="en-GB" smtClean="0"/>
              <a:t>11/08/2022</a:t>
            </a:fld>
            <a:endParaRPr lang="en-GB"/>
          </a:p>
        </p:txBody>
      </p:sp>
      <p:sp>
        <p:nvSpPr>
          <p:cNvPr id="5" name="Footer Placeholder 4">
            <a:extLst>
              <a:ext uri="{FF2B5EF4-FFF2-40B4-BE49-F238E27FC236}">
                <a16:creationId xmlns:a16="http://schemas.microsoft.com/office/drawing/2014/main" id="{F0C77DBA-23FB-4C64-AB08-7735FEADE86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6854AAA-FC27-4197-A7A0-10944291F115}"/>
              </a:ext>
            </a:extLst>
          </p:cNvPr>
          <p:cNvSpPr>
            <a:spLocks noGrp="1"/>
          </p:cNvSpPr>
          <p:nvPr>
            <p:ph type="sldNum" sz="quarter" idx="12"/>
          </p:nvPr>
        </p:nvSpPr>
        <p:spPr/>
        <p:txBody>
          <a:bodyPr/>
          <a:lstStyle/>
          <a:p>
            <a:fld id="{078E5D24-5E43-4E70-8D62-C72B816E5304}" type="slidenum">
              <a:rPr lang="en-GB" smtClean="0"/>
              <a:t>‹#›</a:t>
            </a:fld>
            <a:endParaRPr lang="en-GB"/>
          </a:p>
        </p:txBody>
      </p:sp>
    </p:spTree>
    <p:extLst>
      <p:ext uri="{BB962C8B-B14F-4D97-AF65-F5344CB8AC3E}">
        <p14:creationId xmlns:p14="http://schemas.microsoft.com/office/powerpoint/2010/main" val="42032124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215AD59F-DFB8-4221-AB46-C903FB4CE311}"/>
              </a:ext>
            </a:extLst>
          </p:cNvPr>
          <p:cNvCxnSpPr>
            <a:cxnSpLocks/>
          </p:cNvCxnSpPr>
          <p:nvPr userDrawn="1"/>
        </p:nvCxnSpPr>
        <p:spPr>
          <a:xfrm>
            <a:off x="95249" y="705945"/>
            <a:ext cx="12001501" cy="0"/>
          </a:xfrm>
          <a:prstGeom prst="line">
            <a:avLst/>
          </a:prstGeom>
          <a:ln/>
        </p:spPr>
        <p:style>
          <a:lnRef idx="1">
            <a:schemeClr val="accent5"/>
          </a:lnRef>
          <a:fillRef idx="0">
            <a:schemeClr val="accent5"/>
          </a:fillRef>
          <a:effectRef idx="0">
            <a:schemeClr val="accent5"/>
          </a:effectRef>
          <a:fontRef idx="minor">
            <a:schemeClr val="tx1"/>
          </a:fontRef>
        </p:style>
      </p:cxnSp>
      <p:pic>
        <p:nvPicPr>
          <p:cNvPr id="5" name="Picture 4" descr="Text&#10;&#10;Description automatically generated with medium confidence">
            <a:hlinkClick r:id="rId2" action="ppaction://hlinksldjump"/>
            <a:extLst>
              <a:ext uri="{FF2B5EF4-FFF2-40B4-BE49-F238E27FC236}">
                <a16:creationId xmlns:a16="http://schemas.microsoft.com/office/drawing/2014/main" id="{2F008CA8-F530-4139-A995-AC7D58340BA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872097" y="-31125"/>
            <a:ext cx="2070381" cy="737070"/>
          </a:xfrm>
          <a:prstGeom prst="rect">
            <a:avLst/>
          </a:prstGeom>
        </p:spPr>
      </p:pic>
      <p:sp>
        <p:nvSpPr>
          <p:cNvPr id="6" name="object 13">
            <a:extLst>
              <a:ext uri="{FF2B5EF4-FFF2-40B4-BE49-F238E27FC236}">
                <a16:creationId xmlns:a16="http://schemas.microsoft.com/office/drawing/2014/main" id="{B914F807-2F62-4032-ABBA-FDECAAFB7D80}"/>
              </a:ext>
            </a:extLst>
          </p:cNvPr>
          <p:cNvSpPr txBox="1"/>
          <p:nvPr userDrawn="1"/>
        </p:nvSpPr>
        <p:spPr>
          <a:xfrm>
            <a:off x="249522" y="0"/>
            <a:ext cx="3261466" cy="251355"/>
          </a:xfrm>
          <a:prstGeom prst="rect">
            <a:avLst/>
          </a:prstGeom>
          <a:noFill/>
          <a:ln cap="flat">
            <a:noFill/>
          </a:ln>
        </p:spPr>
        <p:txBody>
          <a:bodyPr vert="horz" wrap="square" lIns="0" tIns="96524" rIns="0" bIns="0" anchor="t" anchorCtr="0" compatLnSpc="1">
            <a:spAutoFit/>
          </a:bodyPr>
          <a:lstStyle/>
          <a:p>
            <a:pPr marL="12701" marR="0" lvl="0" indent="0" algn="l" defTabSz="9144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lang="en-GB" sz="1000" b="0" i="0" u="none" strike="noStrike" kern="1200" cap="all" spc="0" baseline="0">
                <a:solidFill>
                  <a:schemeClr val="tx1">
                    <a:lumMod val="75000"/>
                    <a:lumOff val="25000"/>
                  </a:schemeClr>
                </a:solidFill>
                <a:uFillTx/>
                <a:latin typeface="+mj-lt"/>
                <a:cs typeface="Calibri"/>
              </a:rPr>
              <a:t>JUNE 2022 </a:t>
            </a:r>
            <a:r>
              <a:rPr lang="en-GB" sz="1000" b="0" i="0" u="none" strike="noStrike" kern="1200" cap="all" spc="0" baseline="0">
                <a:solidFill>
                  <a:srgbClr val="34B0D4"/>
                </a:solidFill>
                <a:uFillTx/>
                <a:latin typeface="+mj-lt"/>
                <a:cs typeface="Calibri"/>
              </a:rPr>
              <a:t>MANAGEMENT </a:t>
            </a:r>
            <a:r>
              <a:rPr lang="en-GB" sz="1000" b="0" i="0" u="none" strike="noStrike" kern="1200" cap="all" spc="0" baseline="0">
                <a:solidFill>
                  <a:srgbClr val="12A3C9"/>
                </a:solidFill>
                <a:uFillTx/>
                <a:latin typeface="+mj-lt"/>
                <a:cs typeface="Calibri"/>
              </a:rPr>
              <a:t>Board performance report</a:t>
            </a:r>
          </a:p>
        </p:txBody>
      </p:sp>
    </p:spTree>
    <p:extLst>
      <p:ext uri="{BB962C8B-B14F-4D97-AF65-F5344CB8AC3E}">
        <p14:creationId xmlns:p14="http://schemas.microsoft.com/office/powerpoint/2010/main" val="1681066481"/>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F2FD0-1D37-4FF8-9697-4B5865A9EDB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49417C-3079-431F-9A85-742C4269417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1B5DB9A-9361-4392-88F6-EE1FDD0AB6CD}"/>
              </a:ext>
            </a:extLst>
          </p:cNvPr>
          <p:cNvSpPr>
            <a:spLocks noGrp="1"/>
          </p:cNvSpPr>
          <p:nvPr>
            <p:ph type="dt" sz="half" idx="10"/>
          </p:nvPr>
        </p:nvSpPr>
        <p:spPr/>
        <p:txBody>
          <a:bodyPr/>
          <a:lstStyle/>
          <a:p>
            <a:fld id="{5D9710A7-6523-4BFA-B131-5606CC5CB329}" type="datetimeFigureOut">
              <a:rPr lang="en-GB" smtClean="0"/>
              <a:t>11/08/2022</a:t>
            </a:fld>
            <a:endParaRPr lang="en-GB"/>
          </a:p>
        </p:txBody>
      </p:sp>
      <p:sp>
        <p:nvSpPr>
          <p:cNvPr id="5" name="Footer Placeholder 4">
            <a:extLst>
              <a:ext uri="{FF2B5EF4-FFF2-40B4-BE49-F238E27FC236}">
                <a16:creationId xmlns:a16="http://schemas.microsoft.com/office/drawing/2014/main" id="{5E1D816E-3574-4879-B6C9-83A146924F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2AFAE8-884D-4CAD-ACD0-A307EAF608B4}"/>
              </a:ext>
            </a:extLst>
          </p:cNvPr>
          <p:cNvSpPr>
            <a:spLocks noGrp="1"/>
          </p:cNvSpPr>
          <p:nvPr>
            <p:ph type="sldNum" sz="quarter" idx="12"/>
          </p:nvPr>
        </p:nvSpPr>
        <p:spPr/>
        <p:txBody>
          <a:bodyPr/>
          <a:lstStyle/>
          <a:p>
            <a:fld id="{078E5D24-5E43-4E70-8D62-C72B816E5304}" type="slidenum">
              <a:rPr lang="en-GB" smtClean="0"/>
              <a:t>‹#›</a:t>
            </a:fld>
            <a:endParaRPr lang="en-GB"/>
          </a:p>
        </p:txBody>
      </p:sp>
    </p:spTree>
    <p:extLst>
      <p:ext uri="{BB962C8B-B14F-4D97-AF65-F5344CB8AC3E}">
        <p14:creationId xmlns:p14="http://schemas.microsoft.com/office/powerpoint/2010/main" val="41499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405DE-4FC7-49E1-8432-BCD5884653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ECA3C13-8C42-403E-BDB0-B3303DFAF6B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61BF260-0205-4DD2-B548-E450F45E7E74}"/>
              </a:ext>
            </a:extLst>
          </p:cNvPr>
          <p:cNvSpPr>
            <a:spLocks noGrp="1"/>
          </p:cNvSpPr>
          <p:nvPr>
            <p:ph type="dt" sz="half" idx="10"/>
          </p:nvPr>
        </p:nvSpPr>
        <p:spPr/>
        <p:txBody>
          <a:bodyPr/>
          <a:lstStyle/>
          <a:p>
            <a:fld id="{5D9710A7-6523-4BFA-B131-5606CC5CB329}" type="datetimeFigureOut">
              <a:rPr lang="en-GB" smtClean="0"/>
              <a:t>11/08/2022</a:t>
            </a:fld>
            <a:endParaRPr lang="en-GB"/>
          </a:p>
        </p:txBody>
      </p:sp>
      <p:sp>
        <p:nvSpPr>
          <p:cNvPr id="5" name="Footer Placeholder 4">
            <a:extLst>
              <a:ext uri="{FF2B5EF4-FFF2-40B4-BE49-F238E27FC236}">
                <a16:creationId xmlns:a16="http://schemas.microsoft.com/office/drawing/2014/main" id="{79881C72-E833-452A-8E37-64DC245DC10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64C2D0F-10FE-4C08-9138-896A949FF0A1}"/>
              </a:ext>
            </a:extLst>
          </p:cNvPr>
          <p:cNvSpPr>
            <a:spLocks noGrp="1"/>
          </p:cNvSpPr>
          <p:nvPr>
            <p:ph type="sldNum" sz="quarter" idx="12"/>
          </p:nvPr>
        </p:nvSpPr>
        <p:spPr/>
        <p:txBody>
          <a:bodyPr/>
          <a:lstStyle/>
          <a:p>
            <a:fld id="{078E5D24-5E43-4E70-8D62-C72B816E5304}" type="slidenum">
              <a:rPr lang="en-GB" smtClean="0"/>
              <a:t>‹#›</a:t>
            </a:fld>
            <a:endParaRPr lang="en-GB"/>
          </a:p>
        </p:txBody>
      </p:sp>
    </p:spTree>
    <p:extLst>
      <p:ext uri="{BB962C8B-B14F-4D97-AF65-F5344CB8AC3E}">
        <p14:creationId xmlns:p14="http://schemas.microsoft.com/office/powerpoint/2010/main" val="2123147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1D501-BB5C-4B9C-A247-8AA75392F73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10C610D-233D-4F6E-AA27-DFDDFFC6E02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92686F6-A22E-4E8F-81D0-CE27530AAB6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918CF8D-BA37-4FDC-949C-828BC0030163}"/>
              </a:ext>
            </a:extLst>
          </p:cNvPr>
          <p:cNvSpPr>
            <a:spLocks noGrp="1"/>
          </p:cNvSpPr>
          <p:nvPr>
            <p:ph type="dt" sz="half" idx="10"/>
          </p:nvPr>
        </p:nvSpPr>
        <p:spPr/>
        <p:txBody>
          <a:bodyPr/>
          <a:lstStyle/>
          <a:p>
            <a:fld id="{5D9710A7-6523-4BFA-B131-5606CC5CB329}" type="datetimeFigureOut">
              <a:rPr lang="en-GB" smtClean="0"/>
              <a:t>11/08/2022</a:t>
            </a:fld>
            <a:endParaRPr lang="en-GB"/>
          </a:p>
        </p:txBody>
      </p:sp>
      <p:sp>
        <p:nvSpPr>
          <p:cNvPr id="6" name="Footer Placeholder 5">
            <a:extLst>
              <a:ext uri="{FF2B5EF4-FFF2-40B4-BE49-F238E27FC236}">
                <a16:creationId xmlns:a16="http://schemas.microsoft.com/office/drawing/2014/main" id="{51B5AAAA-E224-49A8-8DA2-3678A68DAD4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BA8244F-C823-40FF-8121-F7E87AF0BF65}"/>
              </a:ext>
            </a:extLst>
          </p:cNvPr>
          <p:cNvSpPr>
            <a:spLocks noGrp="1"/>
          </p:cNvSpPr>
          <p:nvPr>
            <p:ph type="sldNum" sz="quarter" idx="12"/>
          </p:nvPr>
        </p:nvSpPr>
        <p:spPr/>
        <p:txBody>
          <a:bodyPr/>
          <a:lstStyle/>
          <a:p>
            <a:fld id="{078E5D24-5E43-4E70-8D62-C72B816E5304}" type="slidenum">
              <a:rPr lang="en-GB" smtClean="0"/>
              <a:t>‹#›</a:t>
            </a:fld>
            <a:endParaRPr lang="en-GB"/>
          </a:p>
        </p:txBody>
      </p:sp>
    </p:spTree>
    <p:extLst>
      <p:ext uri="{BB962C8B-B14F-4D97-AF65-F5344CB8AC3E}">
        <p14:creationId xmlns:p14="http://schemas.microsoft.com/office/powerpoint/2010/main" val="32941950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F6EF8-A8C4-4239-91BA-2877C53730D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EE63716-0DB8-4B82-B688-C1636D5DFDF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152A661-66B2-45F1-8757-97D8C85D361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D6F52EF-4F02-4A75-8DB7-58D883E305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DC3653A-EDFE-41CC-A629-7083C801A8C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11F7E9C-1F89-434C-8FB4-D8CC4353D371}"/>
              </a:ext>
            </a:extLst>
          </p:cNvPr>
          <p:cNvSpPr>
            <a:spLocks noGrp="1"/>
          </p:cNvSpPr>
          <p:nvPr>
            <p:ph type="dt" sz="half" idx="10"/>
          </p:nvPr>
        </p:nvSpPr>
        <p:spPr/>
        <p:txBody>
          <a:bodyPr/>
          <a:lstStyle/>
          <a:p>
            <a:fld id="{5D9710A7-6523-4BFA-B131-5606CC5CB329}" type="datetimeFigureOut">
              <a:rPr lang="en-GB" smtClean="0"/>
              <a:t>11/08/2022</a:t>
            </a:fld>
            <a:endParaRPr lang="en-GB"/>
          </a:p>
        </p:txBody>
      </p:sp>
      <p:sp>
        <p:nvSpPr>
          <p:cNvPr id="8" name="Footer Placeholder 7">
            <a:extLst>
              <a:ext uri="{FF2B5EF4-FFF2-40B4-BE49-F238E27FC236}">
                <a16:creationId xmlns:a16="http://schemas.microsoft.com/office/drawing/2014/main" id="{AB00D4FF-7052-4BE1-8A99-9DD1F2F21B4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C2E4171-BC8F-42C2-902E-C757FFED0BA2}"/>
              </a:ext>
            </a:extLst>
          </p:cNvPr>
          <p:cNvSpPr>
            <a:spLocks noGrp="1"/>
          </p:cNvSpPr>
          <p:nvPr>
            <p:ph type="sldNum" sz="quarter" idx="12"/>
          </p:nvPr>
        </p:nvSpPr>
        <p:spPr/>
        <p:txBody>
          <a:bodyPr/>
          <a:lstStyle/>
          <a:p>
            <a:fld id="{078E5D24-5E43-4E70-8D62-C72B816E5304}" type="slidenum">
              <a:rPr lang="en-GB" smtClean="0"/>
              <a:t>‹#›</a:t>
            </a:fld>
            <a:endParaRPr lang="en-GB"/>
          </a:p>
        </p:txBody>
      </p:sp>
    </p:spTree>
    <p:extLst>
      <p:ext uri="{BB962C8B-B14F-4D97-AF65-F5344CB8AC3E}">
        <p14:creationId xmlns:p14="http://schemas.microsoft.com/office/powerpoint/2010/main" val="32931177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AB0D3-C044-493C-B70B-33BDE5146C0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404C530-E89E-4558-9A9A-1F365BDB6ED0}"/>
              </a:ext>
            </a:extLst>
          </p:cNvPr>
          <p:cNvSpPr>
            <a:spLocks noGrp="1"/>
          </p:cNvSpPr>
          <p:nvPr>
            <p:ph type="dt" sz="half" idx="10"/>
          </p:nvPr>
        </p:nvSpPr>
        <p:spPr/>
        <p:txBody>
          <a:bodyPr/>
          <a:lstStyle/>
          <a:p>
            <a:fld id="{5D9710A7-6523-4BFA-B131-5606CC5CB329}" type="datetimeFigureOut">
              <a:rPr lang="en-GB" smtClean="0"/>
              <a:t>11/08/2022</a:t>
            </a:fld>
            <a:endParaRPr lang="en-GB"/>
          </a:p>
        </p:txBody>
      </p:sp>
      <p:sp>
        <p:nvSpPr>
          <p:cNvPr id="4" name="Footer Placeholder 3">
            <a:extLst>
              <a:ext uri="{FF2B5EF4-FFF2-40B4-BE49-F238E27FC236}">
                <a16:creationId xmlns:a16="http://schemas.microsoft.com/office/drawing/2014/main" id="{7493E3A1-5A77-4619-B7F7-4B4BA05A2DD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8D3C789-7945-408E-9A6B-9D5783402FA1}"/>
              </a:ext>
            </a:extLst>
          </p:cNvPr>
          <p:cNvSpPr>
            <a:spLocks noGrp="1"/>
          </p:cNvSpPr>
          <p:nvPr>
            <p:ph type="sldNum" sz="quarter" idx="12"/>
          </p:nvPr>
        </p:nvSpPr>
        <p:spPr/>
        <p:txBody>
          <a:bodyPr/>
          <a:lstStyle/>
          <a:p>
            <a:fld id="{078E5D24-5E43-4E70-8D62-C72B816E5304}" type="slidenum">
              <a:rPr lang="en-GB" smtClean="0"/>
              <a:t>‹#›</a:t>
            </a:fld>
            <a:endParaRPr lang="en-GB"/>
          </a:p>
        </p:txBody>
      </p:sp>
    </p:spTree>
    <p:extLst>
      <p:ext uri="{BB962C8B-B14F-4D97-AF65-F5344CB8AC3E}">
        <p14:creationId xmlns:p14="http://schemas.microsoft.com/office/powerpoint/2010/main" val="1423542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02E7EE-C4FD-473A-AE63-A47C16A33658}"/>
              </a:ext>
            </a:extLst>
          </p:cNvPr>
          <p:cNvSpPr>
            <a:spLocks noGrp="1"/>
          </p:cNvSpPr>
          <p:nvPr>
            <p:ph type="dt" sz="half" idx="10"/>
          </p:nvPr>
        </p:nvSpPr>
        <p:spPr/>
        <p:txBody>
          <a:bodyPr/>
          <a:lstStyle/>
          <a:p>
            <a:fld id="{5D9710A7-6523-4BFA-B131-5606CC5CB329}" type="datetimeFigureOut">
              <a:rPr lang="en-GB" smtClean="0"/>
              <a:t>11/08/2022</a:t>
            </a:fld>
            <a:endParaRPr lang="en-GB"/>
          </a:p>
        </p:txBody>
      </p:sp>
      <p:sp>
        <p:nvSpPr>
          <p:cNvPr id="3" name="Footer Placeholder 2">
            <a:extLst>
              <a:ext uri="{FF2B5EF4-FFF2-40B4-BE49-F238E27FC236}">
                <a16:creationId xmlns:a16="http://schemas.microsoft.com/office/drawing/2014/main" id="{70C95F3B-156B-4BDD-AEC4-1175E3481E6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D9327BC-FCCD-446D-BB3B-86207C940024}"/>
              </a:ext>
            </a:extLst>
          </p:cNvPr>
          <p:cNvSpPr>
            <a:spLocks noGrp="1"/>
          </p:cNvSpPr>
          <p:nvPr>
            <p:ph type="sldNum" sz="quarter" idx="12"/>
          </p:nvPr>
        </p:nvSpPr>
        <p:spPr/>
        <p:txBody>
          <a:bodyPr/>
          <a:lstStyle/>
          <a:p>
            <a:fld id="{078E5D24-5E43-4E70-8D62-C72B816E5304}" type="slidenum">
              <a:rPr lang="en-GB" smtClean="0"/>
              <a:t>‹#›</a:t>
            </a:fld>
            <a:endParaRPr lang="en-GB"/>
          </a:p>
        </p:txBody>
      </p:sp>
    </p:spTree>
    <p:extLst>
      <p:ext uri="{BB962C8B-B14F-4D97-AF65-F5344CB8AC3E}">
        <p14:creationId xmlns:p14="http://schemas.microsoft.com/office/powerpoint/2010/main" val="3901689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622C2-3CC7-4C93-A9F2-EB503ADA76D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CB69540-FCBE-4FA9-B50F-74C48AB9E88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0EDA48C-77F5-4C8D-9441-BD39232819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33F66D-D5C3-4234-953D-66ECE1DEBBB3}"/>
              </a:ext>
            </a:extLst>
          </p:cNvPr>
          <p:cNvSpPr>
            <a:spLocks noGrp="1"/>
          </p:cNvSpPr>
          <p:nvPr>
            <p:ph type="dt" sz="half" idx="10"/>
          </p:nvPr>
        </p:nvSpPr>
        <p:spPr/>
        <p:txBody>
          <a:bodyPr/>
          <a:lstStyle/>
          <a:p>
            <a:fld id="{5D9710A7-6523-4BFA-B131-5606CC5CB329}" type="datetimeFigureOut">
              <a:rPr lang="en-GB" smtClean="0"/>
              <a:t>11/08/2022</a:t>
            </a:fld>
            <a:endParaRPr lang="en-GB"/>
          </a:p>
        </p:txBody>
      </p:sp>
      <p:sp>
        <p:nvSpPr>
          <p:cNvPr id="6" name="Footer Placeholder 5">
            <a:extLst>
              <a:ext uri="{FF2B5EF4-FFF2-40B4-BE49-F238E27FC236}">
                <a16:creationId xmlns:a16="http://schemas.microsoft.com/office/drawing/2014/main" id="{2DE3F7A6-3E56-4997-A88B-D3B5CEBF435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A653B7D-D943-496C-8B1C-C34BC7D26D0F}"/>
              </a:ext>
            </a:extLst>
          </p:cNvPr>
          <p:cNvSpPr>
            <a:spLocks noGrp="1"/>
          </p:cNvSpPr>
          <p:nvPr>
            <p:ph type="sldNum" sz="quarter" idx="12"/>
          </p:nvPr>
        </p:nvSpPr>
        <p:spPr/>
        <p:txBody>
          <a:bodyPr/>
          <a:lstStyle/>
          <a:p>
            <a:fld id="{078E5D24-5E43-4E70-8D62-C72B816E5304}" type="slidenum">
              <a:rPr lang="en-GB" smtClean="0"/>
              <a:t>‹#›</a:t>
            </a:fld>
            <a:endParaRPr lang="en-GB"/>
          </a:p>
        </p:txBody>
      </p:sp>
    </p:spTree>
    <p:extLst>
      <p:ext uri="{BB962C8B-B14F-4D97-AF65-F5344CB8AC3E}">
        <p14:creationId xmlns:p14="http://schemas.microsoft.com/office/powerpoint/2010/main" val="8688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6C9C8-23A5-40E9-BB6C-04C5F2B3FC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838380C-0492-4F04-A7FD-100753D51A5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254C81B-1C64-4028-9E16-6FAD5152B2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C19765C-9A5D-4DF5-88B3-1474F8A9761D}"/>
              </a:ext>
            </a:extLst>
          </p:cNvPr>
          <p:cNvSpPr>
            <a:spLocks noGrp="1"/>
          </p:cNvSpPr>
          <p:nvPr>
            <p:ph type="dt" sz="half" idx="10"/>
          </p:nvPr>
        </p:nvSpPr>
        <p:spPr/>
        <p:txBody>
          <a:bodyPr/>
          <a:lstStyle/>
          <a:p>
            <a:fld id="{5D9710A7-6523-4BFA-B131-5606CC5CB329}" type="datetimeFigureOut">
              <a:rPr lang="en-GB" smtClean="0"/>
              <a:t>11/08/2022</a:t>
            </a:fld>
            <a:endParaRPr lang="en-GB"/>
          </a:p>
        </p:txBody>
      </p:sp>
      <p:sp>
        <p:nvSpPr>
          <p:cNvPr id="6" name="Footer Placeholder 5">
            <a:extLst>
              <a:ext uri="{FF2B5EF4-FFF2-40B4-BE49-F238E27FC236}">
                <a16:creationId xmlns:a16="http://schemas.microsoft.com/office/drawing/2014/main" id="{6E1CF237-3DCC-4CA2-BC2D-EFC3E66CBF3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03301D1-5CC1-4D66-A145-A1973817207F}"/>
              </a:ext>
            </a:extLst>
          </p:cNvPr>
          <p:cNvSpPr>
            <a:spLocks noGrp="1"/>
          </p:cNvSpPr>
          <p:nvPr>
            <p:ph type="sldNum" sz="quarter" idx="12"/>
          </p:nvPr>
        </p:nvSpPr>
        <p:spPr/>
        <p:txBody>
          <a:bodyPr/>
          <a:lstStyle/>
          <a:p>
            <a:fld id="{078E5D24-5E43-4E70-8D62-C72B816E5304}" type="slidenum">
              <a:rPr lang="en-GB" smtClean="0"/>
              <a:t>‹#›</a:t>
            </a:fld>
            <a:endParaRPr lang="en-GB"/>
          </a:p>
        </p:txBody>
      </p:sp>
    </p:spTree>
    <p:extLst>
      <p:ext uri="{BB962C8B-B14F-4D97-AF65-F5344CB8AC3E}">
        <p14:creationId xmlns:p14="http://schemas.microsoft.com/office/powerpoint/2010/main" val="24175959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BE4A1DE-76CA-4647-9CD5-C20CCDA96B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6047588-6F6F-409A-AA08-F39CE38417C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9E583AC-2F4F-4396-B7CA-1D9263DF11F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9710A7-6523-4BFA-B131-5606CC5CB329}" type="datetimeFigureOut">
              <a:rPr lang="en-GB" smtClean="0"/>
              <a:t>11/08/2022</a:t>
            </a:fld>
            <a:endParaRPr lang="en-GB"/>
          </a:p>
        </p:txBody>
      </p:sp>
      <p:sp>
        <p:nvSpPr>
          <p:cNvPr id="5" name="Footer Placeholder 4">
            <a:extLst>
              <a:ext uri="{FF2B5EF4-FFF2-40B4-BE49-F238E27FC236}">
                <a16:creationId xmlns:a16="http://schemas.microsoft.com/office/drawing/2014/main" id="{20AC5909-EDB2-4471-8895-B3C0D0EAA68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73B11B0-01D3-40DE-B1C2-2A4D8F1101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8E5D24-5E43-4E70-8D62-C72B816E5304}" type="slidenum">
              <a:rPr lang="en-GB" smtClean="0"/>
              <a:t>‹#›</a:t>
            </a:fld>
            <a:endParaRPr lang="en-GB"/>
          </a:p>
        </p:txBody>
      </p:sp>
    </p:spTree>
    <p:extLst>
      <p:ext uri="{BB962C8B-B14F-4D97-AF65-F5344CB8AC3E}">
        <p14:creationId xmlns:p14="http://schemas.microsoft.com/office/powerpoint/2010/main" val="5370324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sv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9.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11.sv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9.png"/><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11.sv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0.png"/><Relationship Id="rId7"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slide" Target="slide4.xml"/><Relationship Id="rId5" Type="http://schemas.openxmlformats.org/officeDocument/2006/relationships/image" Target="../media/image9.png"/><Relationship Id="rId4" Type="http://schemas.openxmlformats.org/officeDocument/2006/relationships/image" Target="../media/image11.svg"/><Relationship Id="rId9"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689E29F-0A29-4415-8C24-245A69970832}"/>
              </a:ext>
            </a:extLst>
          </p:cNvPr>
          <p:cNvSpPr txBox="1"/>
          <p:nvPr/>
        </p:nvSpPr>
        <p:spPr>
          <a:xfrm>
            <a:off x="868118" y="258911"/>
            <a:ext cx="7934662" cy="369332"/>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all" spc="300" normalizeH="0" baseline="0" noProof="0">
                <a:ln>
                  <a:noFill/>
                </a:ln>
                <a:solidFill>
                  <a:srgbClr val="1B294A"/>
                </a:solidFill>
                <a:effectLst/>
                <a:uLnTx/>
                <a:uFillTx/>
                <a:latin typeface="Calibri"/>
                <a:ea typeface="+mn-ea"/>
                <a:cs typeface="Calibri"/>
              </a:rPr>
              <a:t>Corporate Planning | </a:t>
            </a:r>
            <a:r>
              <a:rPr kumimoji="0" lang="en-GB" sz="1800" b="0" i="0" u="none" strike="noStrike" kern="1200" cap="none" spc="300" normalizeH="0" baseline="0" noProof="0">
                <a:ln>
                  <a:noFill/>
                </a:ln>
                <a:solidFill>
                  <a:srgbClr val="FFC000"/>
                </a:solidFill>
                <a:effectLst/>
                <a:uLnTx/>
                <a:uFillTx/>
                <a:latin typeface="Calibri"/>
                <a:ea typeface="+mn-ea"/>
                <a:cs typeface="Calibri"/>
              </a:rPr>
              <a:t>Project Portfolio Q1</a:t>
            </a:r>
            <a:r>
              <a:rPr kumimoji="0" lang="en-GB" sz="1000" b="0" i="0" u="none" strike="noStrike" kern="1200" cap="none" spc="300" normalizeH="0" baseline="0" noProof="0">
                <a:ln>
                  <a:noFill/>
                </a:ln>
                <a:solidFill>
                  <a:srgbClr val="FFC000"/>
                </a:solidFill>
                <a:effectLst/>
                <a:uLnTx/>
                <a:uFillTx/>
                <a:latin typeface="Calibri"/>
                <a:ea typeface="+mn-ea"/>
                <a:cs typeface="Calibri"/>
              </a:rPr>
              <a:t>(1/4)</a:t>
            </a:r>
            <a:endParaRPr kumimoji="0" lang="en-GB" sz="1000" b="0" i="0" u="none" strike="noStrike" kern="1200" cap="none" spc="0" normalizeH="0" baseline="0" noProof="0">
              <a:ln>
                <a:noFill/>
              </a:ln>
              <a:solidFill>
                <a:srgbClr val="FFC000"/>
              </a:solidFill>
              <a:effectLst/>
              <a:uLnTx/>
              <a:uFillTx/>
              <a:latin typeface="Calibri"/>
              <a:ea typeface="+mn-ea"/>
              <a:cs typeface="+mn-cs"/>
            </a:endParaRPr>
          </a:p>
        </p:txBody>
      </p:sp>
      <p:graphicFrame>
        <p:nvGraphicFramePr>
          <p:cNvPr id="14" name="Table 14">
            <a:extLst>
              <a:ext uri="{FF2B5EF4-FFF2-40B4-BE49-F238E27FC236}">
                <a16:creationId xmlns:a16="http://schemas.microsoft.com/office/drawing/2014/main" id="{7D2EACAF-BCFF-4C2F-BA59-B2931987E496}"/>
              </a:ext>
            </a:extLst>
          </p:cNvPr>
          <p:cNvGraphicFramePr>
            <a:graphicFrameLocks noGrp="1"/>
          </p:cNvGraphicFramePr>
          <p:nvPr/>
        </p:nvGraphicFramePr>
        <p:xfrm>
          <a:off x="444725" y="751696"/>
          <a:ext cx="4243201" cy="482019"/>
        </p:xfrm>
        <a:graphic>
          <a:graphicData uri="http://schemas.openxmlformats.org/drawingml/2006/table">
            <a:tbl>
              <a:tblPr>
                <a:tableStyleId>{5C22544A-7EE6-4342-B048-85BDC9FD1C3A}</a:tableStyleId>
              </a:tblPr>
              <a:tblGrid>
                <a:gridCol w="609782">
                  <a:extLst>
                    <a:ext uri="{9D8B030D-6E8A-4147-A177-3AD203B41FA5}">
                      <a16:colId xmlns:a16="http://schemas.microsoft.com/office/drawing/2014/main" val="1150452548"/>
                    </a:ext>
                  </a:extLst>
                </a:gridCol>
                <a:gridCol w="278672">
                  <a:extLst>
                    <a:ext uri="{9D8B030D-6E8A-4147-A177-3AD203B41FA5}">
                      <a16:colId xmlns:a16="http://schemas.microsoft.com/office/drawing/2014/main" val="2556463355"/>
                    </a:ext>
                  </a:extLst>
                </a:gridCol>
                <a:gridCol w="674205">
                  <a:extLst>
                    <a:ext uri="{9D8B030D-6E8A-4147-A177-3AD203B41FA5}">
                      <a16:colId xmlns:a16="http://schemas.microsoft.com/office/drawing/2014/main" val="2824201187"/>
                    </a:ext>
                  </a:extLst>
                </a:gridCol>
                <a:gridCol w="343296">
                  <a:extLst>
                    <a:ext uri="{9D8B030D-6E8A-4147-A177-3AD203B41FA5}">
                      <a16:colId xmlns:a16="http://schemas.microsoft.com/office/drawing/2014/main" val="656316744"/>
                    </a:ext>
                  </a:extLst>
                </a:gridCol>
                <a:gridCol w="1202882">
                  <a:extLst>
                    <a:ext uri="{9D8B030D-6E8A-4147-A177-3AD203B41FA5}">
                      <a16:colId xmlns:a16="http://schemas.microsoft.com/office/drawing/2014/main" val="3031702358"/>
                    </a:ext>
                  </a:extLst>
                </a:gridCol>
                <a:gridCol w="208280">
                  <a:extLst>
                    <a:ext uri="{9D8B030D-6E8A-4147-A177-3AD203B41FA5}">
                      <a16:colId xmlns:a16="http://schemas.microsoft.com/office/drawing/2014/main" val="1830125185"/>
                    </a:ext>
                  </a:extLst>
                </a:gridCol>
                <a:gridCol w="582788">
                  <a:extLst>
                    <a:ext uri="{9D8B030D-6E8A-4147-A177-3AD203B41FA5}">
                      <a16:colId xmlns:a16="http://schemas.microsoft.com/office/drawing/2014/main" val="3705816831"/>
                    </a:ext>
                  </a:extLst>
                </a:gridCol>
                <a:gridCol w="343296">
                  <a:extLst>
                    <a:ext uri="{9D8B030D-6E8A-4147-A177-3AD203B41FA5}">
                      <a16:colId xmlns:a16="http://schemas.microsoft.com/office/drawing/2014/main" val="441917220"/>
                    </a:ext>
                  </a:extLst>
                </a:gridCol>
              </a:tblGrid>
              <a:tr h="266146">
                <a:tc rowSpan="2">
                  <a:txBody>
                    <a:bodyPr/>
                    <a:lstStyle/>
                    <a:p>
                      <a:r>
                        <a:rPr lang="en-GB" sz="1800" b="1" i="0" u="none" strike="noStrike">
                          <a:solidFill>
                            <a:srgbClr val="44546A"/>
                          </a:solidFill>
                          <a:effectLst/>
                          <a:latin typeface="Calibri" panose="020F0502020204030204" pitchFamily="34" charset="0"/>
                          <a:ea typeface="+mn-ea"/>
                          <a:cs typeface="+mn-cs"/>
                        </a:rPr>
                        <a:t>Key</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a:r>
                        <a:rPr lang="en-GB" sz="1200"/>
                        <a:t>Alerts</a:t>
                      </a:r>
                    </a:p>
                  </a:txBody>
                  <a:tcPr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800"/>
                        <a:t>Finance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8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800"/>
                        <a:t>Resourcing and/or skills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8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800"/>
                        <a:t>Scope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8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53302212"/>
                  </a:ext>
                </a:extLst>
              </a:tr>
              <a:tr h="215873">
                <a:tc vMerge="1">
                  <a:txBody>
                    <a:bodyPr/>
                    <a:lstStyle/>
                    <a:p>
                      <a:endParaRPr lang="en-GB"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GB"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800"/>
                        <a:t>Timescale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8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800"/>
                        <a:t>Dependencies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8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800"/>
                        <a:t>Agile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71603561"/>
                  </a:ext>
                </a:extLst>
              </a:tr>
            </a:tbl>
          </a:graphicData>
        </a:graphic>
      </p:graphicFrame>
      <p:pic>
        <p:nvPicPr>
          <p:cNvPr id="151" name="Picture 150">
            <a:extLst>
              <a:ext uri="{FF2B5EF4-FFF2-40B4-BE49-F238E27FC236}">
                <a16:creationId xmlns:a16="http://schemas.microsoft.com/office/drawing/2014/main" id="{854B6AD8-83EA-4D0E-9E13-C3B9D7312898}"/>
              </a:ext>
            </a:extLst>
          </p:cNvPr>
          <p:cNvPicPr>
            <a:picLocks noChangeAspect="1"/>
          </p:cNvPicPr>
          <p:nvPr/>
        </p:nvPicPr>
        <p:blipFill>
          <a:blip r:embed="rId3"/>
          <a:stretch>
            <a:fillRect/>
          </a:stretch>
        </p:blipFill>
        <p:spPr>
          <a:xfrm>
            <a:off x="1929669" y="754743"/>
            <a:ext cx="262317" cy="259010"/>
          </a:xfrm>
          <a:prstGeom prst="rect">
            <a:avLst/>
          </a:prstGeom>
          <a:solidFill>
            <a:srgbClr val="CCFFFF"/>
          </a:solidFill>
        </p:spPr>
      </p:pic>
      <p:pic>
        <p:nvPicPr>
          <p:cNvPr id="152" name="Picture 151">
            <a:extLst>
              <a:ext uri="{FF2B5EF4-FFF2-40B4-BE49-F238E27FC236}">
                <a16:creationId xmlns:a16="http://schemas.microsoft.com/office/drawing/2014/main" id="{8964D058-6AA1-46CD-AFF2-B4D1C2882AE5}"/>
              </a:ext>
            </a:extLst>
          </p:cNvPr>
          <p:cNvPicPr>
            <a:picLocks noChangeAspect="1"/>
          </p:cNvPicPr>
          <p:nvPr/>
        </p:nvPicPr>
        <p:blipFill>
          <a:blip r:embed="rId4"/>
          <a:stretch>
            <a:fillRect/>
          </a:stretch>
        </p:blipFill>
        <p:spPr>
          <a:xfrm>
            <a:off x="1929669" y="1011554"/>
            <a:ext cx="262317" cy="259433"/>
          </a:xfrm>
          <a:prstGeom prst="rect">
            <a:avLst/>
          </a:prstGeom>
          <a:solidFill>
            <a:schemeClr val="accent4">
              <a:lumMod val="20000"/>
              <a:lumOff val="80000"/>
            </a:schemeClr>
          </a:solidFill>
        </p:spPr>
      </p:pic>
      <p:pic>
        <p:nvPicPr>
          <p:cNvPr id="153" name="Picture 152">
            <a:extLst>
              <a:ext uri="{FF2B5EF4-FFF2-40B4-BE49-F238E27FC236}">
                <a16:creationId xmlns:a16="http://schemas.microsoft.com/office/drawing/2014/main" id="{91E981B2-3726-4155-89A9-DB37B7D65109}"/>
              </a:ext>
            </a:extLst>
          </p:cNvPr>
          <p:cNvPicPr>
            <a:picLocks noChangeAspect="1"/>
          </p:cNvPicPr>
          <p:nvPr/>
        </p:nvPicPr>
        <p:blipFill rotWithShape="1">
          <a:blip r:embed="rId5"/>
          <a:srcRect t="26233" r="23463" b="9210"/>
          <a:stretch/>
        </p:blipFill>
        <p:spPr>
          <a:xfrm>
            <a:off x="3501261" y="1032911"/>
            <a:ext cx="255325" cy="234161"/>
          </a:xfrm>
          <a:prstGeom prst="rect">
            <a:avLst/>
          </a:prstGeom>
        </p:spPr>
      </p:pic>
      <p:pic>
        <p:nvPicPr>
          <p:cNvPr id="154" name="Picture 153">
            <a:extLst>
              <a:ext uri="{FF2B5EF4-FFF2-40B4-BE49-F238E27FC236}">
                <a16:creationId xmlns:a16="http://schemas.microsoft.com/office/drawing/2014/main" id="{C3878908-9706-448E-A784-B285662DBC48}"/>
              </a:ext>
            </a:extLst>
          </p:cNvPr>
          <p:cNvPicPr>
            <a:picLocks noChangeAspect="1"/>
          </p:cNvPicPr>
          <p:nvPr/>
        </p:nvPicPr>
        <p:blipFill>
          <a:blip r:embed="rId6"/>
          <a:stretch>
            <a:fillRect/>
          </a:stretch>
        </p:blipFill>
        <p:spPr>
          <a:xfrm>
            <a:off x="3511665" y="752206"/>
            <a:ext cx="255325" cy="255325"/>
          </a:xfrm>
          <a:prstGeom prst="rect">
            <a:avLst/>
          </a:prstGeom>
        </p:spPr>
      </p:pic>
      <p:pic>
        <p:nvPicPr>
          <p:cNvPr id="155" name="Graphic 80" descr="Arrow circle with solid fill">
            <a:extLst>
              <a:ext uri="{FF2B5EF4-FFF2-40B4-BE49-F238E27FC236}">
                <a16:creationId xmlns:a16="http://schemas.microsoft.com/office/drawing/2014/main" id="{400D408C-EA93-4A6D-9570-7786ECDEEF1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2041681">
            <a:off x="4317605" y="991858"/>
            <a:ext cx="365933" cy="363422"/>
          </a:xfrm>
          <a:prstGeom prst="rect">
            <a:avLst/>
          </a:prstGeom>
        </p:spPr>
      </p:pic>
      <p:pic>
        <p:nvPicPr>
          <p:cNvPr id="156" name="Picture 155">
            <a:extLst>
              <a:ext uri="{FF2B5EF4-FFF2-40B4-BE49-F238E27FC236}">
                <a16:creationId xmlns:a16="http://schemas.microsoft.com/office/drawing/2014/main" id="{ADF83B0C-7C37-42CE-93FF-55684B125A75}"/>
              </a:ext>
            </a:extLst>
          </p:cNvPr>
          <p:cNvPicPr>
            <a:picLocks noChangeAspect="1"/>
          </p:cNvPicPr>
          <p:nvPr/>
        </p:nvPicPr>
        <p:blipFill>
          <a:blip r:embed="rId9"/>
          <a:stretch>
            <a:fillRect/>
          </a:stretch>
        </p:blipFill>
        <p:spPr>
          <a:xfrm>
            <a:off x="4366384" y="754204"/>
            <a:ext cx="261937" cy="261937"/>
          </a:xfrm>
          <a:prstGeom prst="rect">
            <a:avLst/>
          </a:prstGeom>
        </p:spPr>
      </p:pic>
      <p:graphicFrame>
        <p:nvGraphicFramePr>
          <p:cNvPr id="15" name="Table 15">
            <a:extLst>
              <a:ext uri="{FF2B5EF4-FFF2-40B4-BE49-F238E27FC236}">
                <a16:creationId xmlns:a16="http://schemas.microsoft.com/office/drawing/2014/main" id="{F3DA8613-466A-4791-AD1F-FADC457127C2}"/>
              </a:ext>
            </a:extLst>
          </p:cNvPr>
          <p:cNvGraphicFramePr>
            <a:graphicFrameLocks noGrp="1"/>
          </p:cNvGraphicFramePr>
          <p:nvPr/>
        </p:nvGraphicFramePr>
        <p:xfrm>
          <a:off x="8860379" y="733211"/>
          <a:ext cx="3290856" cy="548640"/>
        </p:xfrm>
        <a:graphic>
          <a:graphicData uri="http://schemas.openxmlformats.org/drawingml/2006/table">
            <a:tbl>
              <a:tblPr>
                <a:tableStyleId>{5C22544A-7EE6-4342-B048-85BDC9FD1C3A}</a:tableStyleId>
              </a:tblPr>
              <a:tblGrid>
                <a:gridCol w="822714">
                  <a:extLst>
                    <a:ext uri="{9D8B030D-6E8A-4147-A177-3AD203B41FA5}">
                      <a16:colId xmlns:a16="http://schemas.microsoft.com/office/drawing/2014/main" val="3961873156"/>
                    </a:ext>
                  </a:extLst>
                </a:gridCol>
                <a:gridCol w="822714">
                  <a:extLst>
                    <a:ext uri="{9D8B030D-6E8A-4147-A177-3AD203B41FA5}">
                      <a16:colId xmlns:a16="http://schemas.microsoft.com/office/drawing/2014/main" val="652474170"/>
                    </a:ext>
                  </a:extLst>
                </a:gridCol>
                <a:gridCol w="822714">
                  <a:extLst>
                    <a:ext uri="{9D8B030D-6E8A-4147-A177-3AD203B41FA5}">
                      <a16:colId xmlns:a16="http://schemas.microsoft.com/office/drawing/2014/main" val="1064558286"/>
                    </a:ext>
                  </a:extLst>
                </a:gridCol>
                <a:gridCol w="822714">
                  <a:extLst>
                    <a:ext uri="{9D8B030D-6E8A-4147-A177-3AD203B41FA5}">
                      <a16:colId xmlns:a16="http://schemas.microsoft.com/office/drawing/2014/main" val="2238239027"/>
                    </a:ext>
                  </a:extLst>
                </a:gridCol>
              </a:tblGrid>
              <a:tr h="375979">
                <a:tc>
                  <a:txBody>
                    <a:bodyPr/>
                    <a:lstStyle/>
                    <a:p>
                      <a:r>
                        <a:rPr lang="en-GB" sz="1000" b="1" cap="all" baseline="0">
                          <a:solidFill>
                            <a:schemeClr val="bg1"/>
                          </a:solidFill>
                        </a:rPr>
                        <a:t>RAG Definition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B294A"/>
                    </a:solidFill>
                  </a:tcPr>
                </a:tc>
                <a:tc>
                  <a:txBody>
                    <a:bodyPr/>
                    <a:lstStyle/>
                    <a:p>
                      <a:r>
                        <a:rPr lang="en-GB" sz="1000">
                          <a:solidFill>
                            <a:schemeClr val="bg1"/>
                          </a:solidFill>
                        </a:rPr>
                        <a:t>Good may require refinement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r>
                        <a:rPr lang="en-GB" sz="1000">
                          <a:solidFill>
                            <a:schemeClr val="bg1"/>
                          </a:solidFill>
                        </a:rPr>
                        <a:t>Requires attention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r>
                        <a:rPr lang="en-GB" sz="1000" dirty="0">
                          <a:solidFill>
                            <a:schemeClr val="bg1"/>
                          </a:solidFill>
                        </a:rPr>
                        <a:t>Highly Problematic</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0000"/>
                    </a:solidFill>
                  </a:tcPr>
                </a:tc>
                <a:extLst>
                  <a:ext uri="{0D108BD9-81ED-4DB2-BD59-A6C34878D82A}">
                    <a16:rowId xmlns:a16="http://schemas.microsoft.com/office/drawing/2014/main" val="2474571487"/>
                  </a:ext>
                </a:extLst>
              </a:tr>
            </a:tbl>
          </a:graphicData>
        </a:graphic>
      </p:graphicFrame>
      <p:sp>
        <p:nvSpPr>
          <p:cNvPr id="2" name="TextBox 1">
            <a:extLst>
              <a:ext uri="{FF2B5EF4-FFF2-40B4-BE49-F238E27FC236}">
                <a16:creationId xmlns:a16="http://schemas.microsoft.com/office/drawing/2014/main" id="{5AE4C599-2505-4EF8-82BE-F3065E0E8DE2}"/>
              </a:ext>
            </a:extLst>
          </p:cNvPr>
          <p:cNvSpPr txBox="1"/>
          <p:nvPr/>
        </p:nvSpPr>
        <p:spPr>
          <a:xfrm>
            <a:off x="6006661" y="663116"/>
            <a:ext cx="2611861" cy="615553"/>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a:ln>
                  <a:noFill/>
                </a:ln>
                <a:solidFill>
                  <a:srgbClr val="44546A"/>
                </a:solidFill>
                <a:effectLst/>
                <a:uLnTx/>
                <a:uFillTx/>
                <a:latin typeface="Calibri" panose="020F0502020204030204" pitchFamily="34" charset="0"/>
                <a:ea typeface="+mn-ea"/>
                <a:cs typeface="+mn-cs"/>
              </a:rPr>
              <a:t>RAG Scores </a:t>
            </a:r>
            <a:r>
              <a:rPr kumimoji="0" lang="en-GB" sz="800" b="0" i="0" u="none" strike="noStrike" kern="1200" cap="none" spc="0" normalizeH="0" baseline="0" noProof="0">
                <a:ln>
                  <a:noFill/>
                </a:ln>
                <a:solidFill>
                  <a:prstClr val="black">
                    <a:lumMod val="75000"/>
                    <a:lumOff val="25000"/>
                  </a:prstClr>
                </a:solidFill>
                <a:effectLst/>
                <a:uLnTx/>
                <a:uFillTx/>
                <a:latin typeface="Calibri" panose="020F0502020204030204" pitchFamily="34" charset="0"/>
                <a:ea typeface="+mn-ea"/>
                <a:cs typeface="Calibri Light" panose="020F0302020204030204" pitchFamily="34" charset="0"/>
              </a:rPr>
              <a:t>: please note these are applied by external Governance Boards not DHCW and relate to all aspects of the project, not just the DHCW deliverables</a:t>
            </a:r>
          </a:p>
        </p:txBody>
      </p:sp>
      <p:grpSp>
        <p:nvGrpSpPr>
          <p:cNvPr id="30" name="Group 29">
            <a:extLst>
              <a:ext uri="{FF2B5EF4-FFF2-40B4-BE49-F238E27FC236}">
                <a16:creationId xmlns:a16="http://schemas.microsoft.com/office/drawing/2014/main" id="{782EEFDB-E997-4103-A8CD-E05D852B1EFD}"/>
              </a:ext>
            </a:extLst>
          </p:cNvPr>
          <p:cNvGrpSpPr/>
          <p:nvPr/>
        </p:nvGrpSpPr>
        <p:grpSpPr>
          <a:xfrm>
            <a:off x="4760132" y="741463"/>
            <a:ext cx="1371632" cy="559651"/>
            <a:chOff x="4826518" y="740096"/>
            <a:chExt cx="1371632" cy="559651"/>
          </a:xfrm>
        </p:grpSpPr>
        <p:sp>
          <p:nvSpPr>
            <p:cNvPr id="31" name="Arrow: Left-Right 30">
              <a:extLst>
                <a:ext uri="{FF2B5EF4-FFF2-40B4-BE49-F238E27FC236}">
                  <a16:creationId xmlns:a16="http://schemas.microsoft.com/office/drawing/2014/main" id="{7515413F-CD00-4178-B66D-F43998C9A101}"/>
                </a:ext>
              </a:extLst>
            </p:cNvPr>
            <p:cNvSpPr/>
            <p:nvPr/>
          </p:nvSpPr>
          <p:spPr>
            <a:xfrm>
              <a:off x="4826518" y="771491"/>
              <a:ext cx="286010" cy="149094"/>
            </a:xfrm>
            <a:prstGeom prst="leftRightArrow">
              <a:avLst/>
            </a:prstGeom>
            <a:solidFill>
              <a:srgbClr val="1B294A"/>
            </a:solidFill>
            <a:ln>
              <a:solidFill>
                <a:srgbClr val="1B29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Arrow: Up 31">
              <a:extLst>
                <a:ext uri="{FF2B5EF4-FFF2-40B4-BE49-F238E27FC236}">
                  <a16:creationId xmlns:a16="http://schemas.microsoft.com/office/drawing/2014/main" id="{86FBA6BD-1F5E-432C-83B2-478EECC3D343}"/>
                </a:ext>
              </a:extLst>
            </p:cNvPr>
            <p:cNvSpPr/>
            <p:nvPr/>
          </p:nvSpPr>
          <p:spPr>
            <a:xfrm>
              <a:off x="4893385" y="934787"/>
              <a:ext cx="117514" cy="142755"/>
            </a:xfrm>
            <a:prstGeom prst="upArrow">
              <a:avLst/>
            </a:prstGeom>
            <a:solidFill>
              <a:srgbClr val="1B294A"/>
            </a:solidFill>
            <a:ln>
              <a:solidFill>
                <a:srgbClr val="1B29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Arrow: Down 32">
              <a:extLst>
                <a:ext uri="{FF2B5EF4-FFF2-40B4-BE49-F238E27FC236}">
                  <a16:creationId xmlns:a16="http://schemas.microsoft.com/office/drawing/2014/main" id="{6CBD45E9-CCA1-49A1-8CED-12023DBE1788}"/>
                </a:ext>
              </a:extLst>
            </p:cNvPr>
            <p:cNvSpPr/>
            <p:nvPr/>
          </p:nvSpPr>
          <p:spPr>
            <a:xfrm flipH="1">
              <a:off x="4901835" y="1116764"/>
              <a:ext cx="109063" cy="148941"/>
            </a:xfrm>
            <a:prstGeom prst="downArrow">
              <a:avLst/>
            </a:prstGeom>
            <a:solidFill>
              <a:srgbClr val="1B294A"/>
            </a:solidFill>
            <a:ln>
              <a:solidFill>
                <a:srgbClr val="1B29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DFE38D1C-10C6-427A-837B-2F8AAABF4817}"/>
                </a:ext>
              </a:extLst>
            </p:cNvPr>
            <p:cNvSpPr txBox="1"/>
            <p:nvPr/>
          </p:nvSpPr>
          <p:spPr>
            <a:xfrm>
              <a:off x="5051787" y="740096"/>
              <a:ext cx="1091708" cy="215444"/>
            </a:xfrm>
            <a:prstGeom prst="rect">
              <a:avLst/>
            </a:prstGeom>
            <a:noFill/>
          </p:spPr>
          <p:txBody>
            <a:bodyPr wrap="square" lIns="91440" tIns="45720" rIns="91440" bIns="45720" rtlCol="0" anchor="t">
              <a:spAutoFit/>
            </a:bodyPr>
            <a:lstStyle/>
            <a:p>
              <a:pPr algn="l">
                <a:spcAft>
                  <a:spcPts val="600"/>
                </a:spcAft>
              </a:pPr>
              <a:r>
                <a:rPr lang="en-GB" sz="800" b="0" baseline="0">
                  <a:solidFill>
                    <a:schemeClr val="tx1">
                      <a:lumMod val="75000"/>
                      <a:lumOff val="25000"/>
                    </a:schemeClr>
                  </a:solidFill>
                  <a:latin typeface="Calibri" panose="020F0502020204030204" pitchFamily="34" charset="0"/>
                  <a:cs typeface="Calibri Light" panose="020F0302020204030204" pitchFamily="34" charset="0"/>
                </a:rPr>
                <a:t>Status remains same</a:t>
              </a:r>
            </a:p>
          </p:txBody>
        </p:sp>
        <p:sp>
          <p:nvSpPr>
            <p:cNvPr id="35" name="TextBox 34">
              <a:extLst>
                <a:ext uri="{FF2B5EF4-FFF2-40B4-BE49-F238E27FC236}">
                  <a16:creationId xmlns:a16="http://schemas.microsoft.com/office/drawing/2014/main" id="{BE307260-9762-46BF-8FD4-3AE44406CDA1}"/>
                </a:ext>
              </a:extLst>
            </p:cNvPr>
            <p:cNvSpPr txBox="1"/>
            <p:nvPr/>
          </p:nvSpPr>
          <p:spPr>
            <a:xfrm>
              <a:off x="5058034" y="907052"/>
              <a:ext cx="1117754" cy="215444"/>
            </a:xfrm>
            <a:prstGeom prst="rect">
              <a:avLst/>
            </a:prstGeom>
            <a:noFill/>
          </p:spPr>
          <p:txBody>
            <a:bodyPr wrap="square" lIns="91440" tIns="45720" rIns="91440" bIns="45720" rtlCol="0" anchor="t">
              <a:spAutoFit/>
            </a:bodyPr>
            <a:lstStyle/>
            <a:p>
              <a:pPr algn="l">
                <a:spcAft>
                  <a:spcPts val="600"/>
                </a:spcAft>
              </a:pPr>
              <a:r>
                <a:rPr lang="en-GB" sz="800" b="0" baseline="0">
                  <a:solidFill>
                    <a:schemeClr val="tx1">
                      <a:lumMod val="75000"/>
                      <a:lumOff val="25000"/>
                    </a:schemeClr>
                  </a:solidFill>
                  <a:latin typeface="Calibri" panose="020F0502020204030204" pitchFamily="34" charset="0"/>
                  <a:cs typeface="Calibri Light" panose="020F0302020204030204" pitchFamily="34" charset="0"/>
                </a:rPr>
                <a:t>Status improving</a:t>
              </a:r>
            </a:p>
          </p:txBody>
        </p:sp>
        <p:sp>
          <p:nvSpPr>
            <p:cNvPr id="36" name="TextBox 35">
              <a:extLst>
                <a:ext uri="{FF2B5EF4-FFF2-40B4-BE49-F238E27FC236}">
                  <a16:creationId xmlns:a16="http://schemas.microsoft.com/office/drawing/2014/main" id="{E478B3FA-EA6B-4A5B-BCEB-FD811C7AA708}"/>
                </a:ext>
              </a:extLst>
            </p:cNvPr>
            <p:cNvSpPr txBox="1"/>
            <p:nvPr/>
          </p:nvSpPr>
          <p:spPr>
            <a:xfrm>
              <a:off x="5066124" y="1084303"/>
              <a:ext cx="1132026" cy="215444"/>
            </a:xfrm>
            <a:prstGeom prst="rect">
              <a:avLst/>
            </a:prstGeom>
            <a:noFill/>
          </p:spPr>
          <p:txBody>
            <a:bodyPr wrap="square" lIns="91440" tIns="45720" rIns="91440" bIns="45720" rtlCol="0" anchor="t">
              <a:spAutoFit/>
            </a:bodyPr>
            <a:lstStyle>
              <a:defPPr>
                <a:defRPr lang="en-US"/>
              </a:defPPr>
              <a:lvl1pPr>
                <a:spcAft>
                  <a:spcPts val="600"/>
                </a:spcAft>
                <a:defRPr sz="800" b="0" baseline="0">
                  <a:solidFill>
                    <a:schemeClr val="tx1">
                      <a:lumMod val="75000"/>
                      <a:lumOff val="25000"/>
                    </a:schemeClr>
                  </a:solidFill>
                  <a:latin typeface="Calibri" panose="020F0502020204030204" pitchFamily="34" charset="0"/>
                  <a:cs typeface="Calibri Light" panose="020F0302020204030204" pitchFamily="34" charset="0"/>
                </a:defRPr>
              </a:lvl1pPr>
            </a:lstStyle>
            <a:p>
              <a:r>
                <a:rPr lang="en-GB"/>
                <a:t>Status deteriorating</a:t>
              </a:r>
            </a:p>
          </p:txBody>
        </p:sp>
      </p:grpSp>
      <p:grpSp>
        <p:nvGrpSpPr>
          <p:cNvPr id="41" name="Group 40">
            <a:extLst>
              <a:ext uri="{FF2B5EF4-FFF2-40B4-BE49-F238E27FC236}">
                <a16:creationId xmlns:a16="http://schemas.microsoft.com/office/drawing/2014/main" id="{5A28157B-0354-4105-801B-A205133997D6}"/>
              </a:ext>
            </a:extLst>
          </p:cNvPr>
          <p:cNvGrpSpPr>
            <a:grpSpLocks noChangeAspect="1"/>
          </p:cNvGrpSpPr>
          <p:nvPr/>
        </p:nvGrpSpPr>
        <p:grpSpPr>
          <a:xfrm>
            <a:off x="93306" y="258911"/>
            <a:ext cx="403843" cy="417082"/>
            <a:chOff x="398505" y="1572254"/>
            <a:chExt cx="432229" cy="446400"/>
          </a:xfrm>
        </p:grpSpPr>
        <p:sp>
          <p:nvSpPr>
            <p:cNvPr id="42" name="Oval 41">
              <a:extLst>
                <a:ext uri="{FF2B5EF4-FFF2-40B4-BE49-F238E27FC236}">
                  <a16:creationId xmlns:a16="http://schemas.microsoft.com/office/drawing/2014/main" id="{C683D7F8-2C25-4300-AC1C-59245F134E57}"/>
                </a:ext>
              </a:extLst>
            </p:cNvPr>
            <p:cNvSpPr/>
            <p:nvPr/>
          </p:nvSpPr>
          <p:spPr>
            <a:xfrm>
              <a:off x="441548" y="1613647"/>
              <a:ext cx="382494" cy="3824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pic>
          <p:nvPicPr>
            <p:cNvPr id="43" name="Picture 42" descr="A picture containing text, gambling house, room&#10;&#10;Description automatically generated">
              <a:extLst>
                <a:ext uri="{FF2B5EF4-FFF2-40B4-BE49-F238E27FC236}">
                  <a16:creationId xmlns:a16="http://schemas.microsoft.com/office/drawing/2014/main" id="{CC055DB1-91CF-49E7-9864-9BE19E6C5C06}"/>
                </a:ext>
              </a:extLst>
            </p:cNvPr>
            <p:cNvPicPr>
              <a:picLocks noChangeAspect="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98505" y="1572254"/>
              <a:ext cx="432229" cy="446400"/>
            </a:xfrm>
            <a:prstGeom prst="rect">
              <a:avLst/>
            </a:prstGeom>
          </p:spPr>
        </p:pic>
      </p:grpSp>
      <p:graphicFrame>
        <p:nvGraphicFramePr>
          <p:cNvPr id="84" name="Table 83">
            <a:extLst>
              <a:ext uri="{FF2B5EF4-FFF2-40B4-BE49-F238E27FC236}">
                <a16:creationId xmlns:a16="http://schemas.microsoft.com/office/drawing/2014/main" id="{24069D68-D745-4C6D-A1AD-6BC842434B28}"/>
              </a:ext>
            </a:extLst>
          </p:cNvPr>
          <p:cNvGraphicFramePr>
            <a:graphicFrameLocks noGrp="1"/>
          </p:cNvGraphicFramePr>
          <p:nvPr/>
        </p:nvGraphicFramePr>
        <p:xfrm>
          <a:off x="74299" y="1276701"/>
          <a:ext cx="12076936" cy="5256214"/>
        </p:xfrm>
        <a:graphic>
          <a:graphicData uri="http://schemas.openxmlformats.org/drawingml/2006/table">
            <a:tbl>
              <a:tblPr/>
              <a:tblGrid>
                <a:gridCol w="647799">
                  <a:extLst>
                    <a:ext uri="{9D8B030D-6E8A-4147-A177-3AD203B41FA5}">
                      <a16:colId xmlns:a16="http://schemas.microsoft.com/office/drawing/2014/main" val="2844106512"/>
                    </a:ext>
                  </a:extLst>
                </a:gridCol>
                <a:gridCol w="1382460">
                  <a:extLst>
                    <a:ext uri="{9D8B030D-6E8A-4147-A177-3AD203B41FA5}">
                      <a16:colId xmlns:a16="http://schemas.microsoft.com/office/drawing/2014/main" val="2506673263"/>
                    </a:ext>
                  </a:extLst>
                </a:gridCol>
                <a:gridCol w="1114678">
                  <a:extLst>
                    <a:ext uri="{9D8B030D-6E8A-4147-A177-3AD203B41FA5}">
                      <a16:colId xmlns:a16="http://schemas.microsoft.com/office/drawing/2014/main" val="3277556191"/>
                    </a:ext>
                  </a:extLst>
                </a:gridCol>
                <a:gridCol w="402641">
                  <a:extLst>
                    <a:ext uri="{9D8B030D-6E8A-4147-A177-3AD203B41FA5}">
                      <a16:colId xmlns:a16="http://schemas.microsoft.com/office/drawing/2014/main" val="538197186"/>
                    </a:ext>
                  </a:extLst>
                </a:gridCol>
                <a:gridCol w="214815">
                  <a:extLst>
                    <a:ext uri="{9D8B030D-6E8A-4147-A177-3AD203B41FA5}">
                      <a16:colId xmlns:a16="http://schemas.microsoft.com/office/drawing/2014/main" val="1158605550"/>
                    </a:ext>
                  </a:extLst>
                </a:gridCol>
                <a:gridCol w="187826">
                  <a:extLst>
                    <a:ext uri="{9D8B030D-6E8A-4147-A177-3AD203B41FA5}">
                      <a16:colId xmlns:a16="http://schemas.microsoft.com/office/drawing/2014/main" val="2441273488"/>
                    </a:ext>
                  </a:extLst>
                </a:gridCol>
                <a:gridCol w="187826">
                  <a:extLst>
                    <a:ext uri="{9D8B030D-6E8A-4147-A177-3AD203B41FA5}">
                      <a16:colId xmlns:a16="http://schemas.microsoft.com/office/drawing/2014/main" val="3531185045"/>
                    </a:ext>
                  </a:extLst>
                </a:gridCol>
                <a:gridCol w="60960">
                  <a:extLst>
                    <a:ext uri="{9D8B030D-6E8A-4147-A177-3AD203B41FA5}">
                      <a16:colId xmlns:a16="http://schemas.microsoft.com/office/drawing/2014/main" val="502879217"/>
                    </a:ext>
                  </a:extLst>
                </a:gridCol>
                <a:gridCol w="512759">
                  <a:extLst>
                    <a:ext uri="{9D8B030D-6E8A-4147-A177-3AD203B41FA5}">
                      <a16:colId xmlns:a16="http://schemas.microsoft.com/office/drawing/2014/main" val="2059229020"/>
                    </a:ext>
                  </a:extLst>
                </a:gridCol>
                <a:gridCol w="140091">
                  <a:extLst>
                    <a:ext uri="{9D8B030D-6E8A-4147-A177-3AD203B41FA5}">
                      <a16:colId xmlns:a16="http://schemas.microsoft.com/office/drawing/2014/main" val="4243225159"/>
                    </a:ext>
                  </a:extLst>
                </a:gridCol>
                <a:gridCol w="205438">
                  <a:extLst>
                    <a:ext uri="{9D8B030D-6E8A-4147-A177-3AD203B41FA5}">
                      <a16:colId xmlns:a16="http://schemas.microsoft.com/office/drawing/2014/main" val="2433033733"/>
                    </a:ext>
                  </a:extLst>
                </a:gridCol>
                <a:gridCol w="57151">
                  <a:extLst>
                    <a:ext uri="{9D8B030D-6E8A-4147-A177-3AD203B41FA5}">
                      <a16:colId xmlns:a16="http://schemas.microsoft.com/office/drawing/2014/main" val="280592443"/>
                    </a:ext>
                  </a:extLst>
                </a:gridCol>
                <a:gridCol w="523934">
                  <a:extLst>
                    <a:ext uri="{9D8B030D-6E8A-4147-A177-3AD203B41FA5}">
                      <a16:colId xmlns:a16="http://schemas.microsoft.com/office/drawing/2014/main" val="3849367629"/>
                    </a:ext>
                  </a:extLst>
                </a:gridCol>
                <a:gridCol w="293477">
                  <a:extLst>
                    <a:ext uri="{9D8B030D-6E8A-4147-A177-3AD203B41FA5}">
                      <a16:colId xmlns:a16="http://schemas.microsoft.com/office/drawing/2014/main" val="208645542"/>
                    </a:ext>
                  </a:extLst>
                </a:gridCol>
                <a:gridCol w="151690">
                  <a:extLst>
                    <a:ext uri="{9D8B030D-6E8A-4147-A177-3AD203B41FA5}">
                      <a16:colId xmlns:a16="http://schemas.microsoft.com/office/drawing/2014/main" val="986122143"/>
                    </a:ext>
                  </a:extLst>
                </a:gridCol>
                <a:gridCol w="1450705">
                  <a:extLst>
                    <a:ext uri="{9D8B030D-6E8A-4147-A177-3AD203B41FA5}">
                      <a16:colId xmlns:a16="http://schemas.microsoft.com/office/drawing/2014/main" val="3905598292"/>
                    </a:ext>
                  </a:extLst>
                </a:gridCol>
                <a:gridCol w="281740">
                  <a:extLst>
                    <a:ext uri="{9D8B030D-6E8A-4147-A177-3AD203B41FA5}">
                      <a16:colId xmlns:a16="http://schemas.microsoft.com/office/drawing/2014/main" val="1985091964"/>
                    </a:ext>
                  </a:extLst>
                </a:gridCol>
                <a:gridCol w="281740">
                  <a:extLst>
                    <a:ext uri="{9D8B030D-6E8A-4147-A177-3AD203B41FA5}">
                      <a16:colId xmlns:a16="http://schemas.microsoft.com/office/drawing/2014/main" val="1372964220"/>
                    </a:ext>
                  </a:extLst>
                </a:gridCol>
                <a:gridCol w="281740">
                  <a:extLst>
                    <a:ext uri="{9D8B030D-6E8A-4147-A177-3AD203B41FA5}">
                      <a16:colId xmlns:a16="http://schemas.microsoft.com/office/drawing/2014/main" val="2281237652"/>
                    </a:ext>
                  </a:extLst>
                </a:gridCol>
                <a:gridCol w="281740">
                  <a:extLst>
                    <a:ext uri="{9D8B030D-6E8A-4147-A177-3AD203B41FA5}">
                      <a16:colId xmlns:a16="http://schemas.microsoft.com/office/drawing/2014/main" val="3296040378"/>
                    </a:ext>
                  </a:extLst>
                </a:gridCol>
                <a:gridCol w="975755">
                  <a:extLst>
                    <a:ext uri="{9D8B030D-6E8A-4147-A177-3AD203B41FA5}">
                      <a16:colId xmlns:a16="http://schemas.microsoft.com/office/drawing/2014/main" val="1992748788"/>
                    </a:ext>
                  </a:extLst>
                </a:gridCol>
                <a:gridCol w="32010">
                  <a:extLst>
                    <a:ext uri="{9D8B030D-6E8A-4147-A177-3AD203B41FA5}">
                      <a16:colId xmlns:a16="http://schemas.microsoft.com/office/drawing/2014/main" val="2722221976"/>
                    </a:ext>
                  </a:extLst>
                </a:gridCol>
                <a:gridCol w="2114484">
                  <a:extLst>
                    <a:ext uri="{9D8B030D-6E8A-4147-A177-3AD203B41FA5}">
                      <a16:colId xmlns:a16="http://schemas.microsoft.com/office/drawing/2014/main" val="3103038642"/>
                    </a:ext>
                  </a:extLst>
                </a:gridCol>
                <a:gridCol w="293477">
                  <a:extLst>
                    <a:ext uri="{9D8B030D-6E8A-4147-A177-3AD203B41FA5}">
                      <a16:colId xmlns:a16="http://schemas.microsoft.com/office/drawing/2014/main" val="968921878"/>
                    </a:ext>
                  </a:extLst>
                </a:gridCol>
              </a:tblGrid>
              <a:tr h="170816">
                <a:tc>
                  <a:txBody>
                    <a:bodyPr/>
                    <a:lstStyle/>
                    <a:p>
                      <a:pPr marL="35560" algn="l" rtl="0" fontAlgn="t"/>
                      <a:r>
                        <a:rPr lang="en-GB" sz="900" b="1" i="0" u="none" strike="noStrike" cap="all" baseline="0">
                          <a:solidFill>
                            <a:srgbClr val="FFFFFF"/>
                          </a:solidFill>
                          <a:effectLst/>
                          <a:latin typeface="Calibri"/>
                        </a:rPr>
                        <a:t>Portfolio</a:t>
                      </a:r>
                    </a:p>
                  </a:txBody>
                  <a:tcPr marL="0" marR="0" marT="0" marB="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l" rtl="0" fontAlgn="t"/>
                      <a:r>
                        <a:rPr lang="en-GB" sz="900" b="1" i="0" u="none" strike="noStrike" cap="all" baseline="0">
                          <a:solidFill>
                            <a:srgbClr val="FFFFFF"/>
                          </a:solidFill>
                          <a:effectLst/>
                          <a:latin typeface="Calibri"/>
                        </a:rPr>
                        <a:t>Product</a:t>
                      </a:r>
                    </a:p>
                  </a:txBody>
                  <a:tcPr marL="0" marR="0" marT="0" marB="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l" rtl="0" fontAlgn="t"/>
                      <a:endParaRPr lang="en-GB" sz="900" b="1" i="0" u="none" strike="noStrike" cap="all" baseline="0">
                        <a:solidFill>
                          <a:srgbClr val="FFFFFF"/>
                        </a:solidFill>
                        <a:effectLst/>
                        <a:latin typeface="Calibri"/>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1B294A"/>
                    </a:solidFill>
                  </a:tcPr>
                </a:tc>
                <a:tc gridSpan="10">
                  <a:txBody>
                    <a:bodyPr/>
                    <a:lstStyle/>
                    <a:p>
                      <a:pPr marL="35560" algn="l" rtl="0" fontAlgn="t"/>
                      <a:endParaRPr lang="en-GB" sz="900" b="1" i="0" u="none" strike="noStrike" cap="all" baseline="0">
                        <a:solidFill>
                          <a:srgbClr val="FFFFFF"/>
                        </a:solidFill>
                        <a:effectLst/>
                        <a:latin typeface="Calibri"/>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1B294A"/>
                    </a:solidFill>
                  </a:tcPr>
                </a:tc>
                <a:tc hMerge="1">
                  <a:txBody>
                    <a:bodyPr/>
                    <a:lstStyle/>
                    <a:p>
                      <a:endParaRPr lang="en-GB"/>
                    </a:p>
                  </a:txBody>
                  <a:tcPr/>
                </a:tc>
                <a:tc hMerge="1">
                  <a:txBody>
                    <a:bodyPr/>
                    <a:lstStyle/>
                    <a:p>
                      <a:pPr marL="35560" algn="ctr" rtl="0" fontAlgn="t"/>
                      <a:endParaRPr lang="en-GB" sz="900" b="1" i="0" u="none" strike="noStrike" cap="all" baseline="0">
                        <a:solidFill>
                          <a:srgbClr val="FFFFFF"/>
                        </a:solidFill>
                        <a:effectLst/>
                        <a:latin typeface="Calibri"/>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1B294A"/>
                    </a:solidFill>
                  </a:tcPr>
                </a:tc>
                <a:tc hMerge="1">
                  <a:txBody>
                    <a:bodyPr/>
                    <a:lstStyle/>
                    <a:p>
                      <a:endParaRPr lang="en-GB"/>
                    </a:p>
                  </a:txBody>
                  <a:tcPr>
                    <a:lnL w="12700" cmpd="sng">
                      <a:noFill/>
                      <a:prstDash val="solid"/>
                    </a:lnL>
                  </a:tcPr>
                </a:tc>
                <a:tc hMerge="1">
                  <a:txBody>
                    <a:bodyPr/>
                    <a:lstStyle/>
                    <a:p>
                      <a:endParaRPr lang="en-GB"/>
                    </a:p>
                  </a:txBody>
                  <a:tcPr/>
                </a:tc>
                <a:tc hMerge="1">
                  <a:txBody>
                    <a:bodyPr/>
                    <a:lstStyle/>
                    <a:p>
                      <a:endParaRPr lang="en-GB"/>
                    </a:p>
                  </a:txBody>
                  <a:tcPr>
                    <a:lnL w="12700" cmpd="sng">
                      <a:noFill/>
                      <a:prstDash val="solid"/>
                    </a:ln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marL="35560" algn="ctr" rtl="0" fontAlgn="t"/>
                      <a:endParaRPr lang="en-GB" sz="900" b="1" i="0" u="none" strike="noStrike" cap="all" baseline="0">
                        <a:solidFill>
                          <a:srgbClr val="FFFFFF"/>
                        </a:solidFill>
                        <a:effectLst/>
                        <a:latin typeface="Calibri"/>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1B294A"/>
                    </a:solidFill>
                  </a:tcPr>
                </a:tc>
                <a:tc gridSpan="2">
                  <a:txBody>
                    <a:bodyPr/>
                    <a:lstStyle/>
                    <a:p>
                      <a:pPr marL="35560" algn="ctr" rtl="0" fontAlgn="t"/>
                      <a:endParaRPr lang="en-GB" sz="900" b="1" i="0" u="none" strike="noStrike" cap="all" baseline="0">
                        <a:solidFill>
                          <a:srgbClr val="FFFFFF"/>
                        </a:solidFill>
                        <a:effectLst/>
                        <a:latin typeface="Calibri"/>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1B294A"/>
                    </a:solidFill>
                  </a:tcPr>
                </a:tc>
                <a:tc hMerge="1">
                  <a:txBody>
                    <a:bodyPr/>
                    <a:lstStyle/>
                    <a:p>
                      <a:pPr algn="ctr" rtl="0" fontAlgn="t"/>
                      <a:endParaRPr lang="en-GB" sz="900" b="1" i="0" u="none" strike="noStrike">
                        <a:solidFill>
                          <a:srgbClr val="FFFFFF"/>
                        </a:solidFill>
                        <a:effectLst/>
                        <a:latin typeface="Calibri" panose="020F0502020204030204" pitchFamily="34" charset="0"/>
                      </a:endParaRPr>
                    </a:p>
                  </a:txBody>
                  <a:tcPr marL="0" marR="0" marT="0" marB="0">
                    <a:lnL>
                      <a:noFill/>
                    </a:lnL>
                    <a:lnR>
                      <a:noFill/>
                    </a:lnR>
                    <a:lnT>
                      <a:noFill/>
                    </a:lnT>
                    <a:lnB>
                      <a:noFill/>
                    </a:lnB>
                    <a:solidFill>
                      <a:srgbClr val="44546A"/>
                    </a:solidFill>
                  </a:tcPr>
                </a:tc>
                <a:tc>
                  <a:txBody>
                    <a:bodyPr/>
                    <a:lstStyle/>
                    <a:p>
                      <a:pPr marL="35560" algn="ctr" rtl="0" fontAlgn="t"/>
                      <a:endParaRPr lang="en-GB" sz="900" b="1" i="0" u="none" strike="noStrike" cap="all" baseline="0">
                        <a:solidFill>
                          <a:srgbClr val="FFFFFF"/>
                        </a:solidFill>
                        <a:effectLst/>
                        <a:latin typeface="Calibri"/>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ctr" rtl="0" fontAlgn="t"/>
                      <a:endParaRPr lang="en-GB" sz="900" b="1" i="0" u="none" strike="noStrike" cap="all" baseline="0">
                        <a:solidFill>
                          <a:srgbClr val="FFFFFF"/>
                        </a:solidFill>
                        <a:effectLst/>
                        <a:latin typeface="Calibri"/>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ctr" rtl="0" fontAlgn="t"/>
                      <a:endParaRPr lang="en-GB" sz="900" b="1" i="0" u="none" strike="noStrike" cap="all" baseline="0">
                        <a:solidFill>
                          <a:srgbClr val="FFFFFF"/>
                        </a:solidFill>
                        <a:effectLst/>
                        <a:latin typeface="Calibri"/>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ctr" rtl="0" fontAlgn="t"/>
                      <a:endParaRPr lang="en-GB" sz="900" b="1" i="0" u="none" strike="noStrike" cap="all" baseline="0">
                        <a:solidFill>
                          <a:srgbClr val="FFFFFF"/>
                        </a:solidFill>
                        <a:effectLst/>
                        <a:latin typeface="Calibri"/>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1B294A"/>
                    </a:solidFill>
                  </a:tcPr>
                </a:tc>
                <a:tc gridSpan="2">
                  <a:txBody>
                    <a:bodyPr/>
                    <a:lstStyle/>
                    <a:p>
                      <a:pPr marL="35560" algn="ctr" rtl="0" fontAlgn="t"/>
                      <a:endParaRPr lang="en-GB" sz="900" b="1" i="0" u="none" strike="noStrike" cap="all" baseline="0">
                        <a:solidFill>
                          <a:srgbClr val="FFFFFF"/>
                        </a:solidFill>
                        <a:effectLst/>
                        <a:latin typeface="Calibri"/>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1B294A"/>
                    </a:solidFill>
                  </a:tcPr>
                </a:tc>
                <a:tc hMerge="1">
                  <a:txBody>
                    <a:bodyPr/>
                    <a:lstStyle/>
                    <a:p>
                      <a:pPr marL="36000" algn="ctr" rtl="0" fontAlgn="t"/>
                      <a:endParaRPr lang="en-GB" sz="900" b="1" i="0" u="none" strike="noStrike" cap="all" baseline="0">
                        <a:solidFill>
                          <a:srgbClr val="FFFFFF"/>
                        </a:solidFill>
                        <a:effectLst/>
                        <a:latin typeface="Calibri" panose="020F0502020204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l" rtl="0" fontAlgn="t"/>
                      <a:r>
                        <a:rPr lang="en-GB" sz="900" b="1" i="0" u="none" strike="noStrike" cap="all" baseline="0">
                          <a:solidFill>
                            <a:srgbClr val="FFFFFF"/>
                          </a:solidFill>
                          <a:effectLst/>
                          <a:latin typeface="Calibri"/>
                        </a:rPr>
                        <a:t>Governance</a:t>
                      </a:r>
                    </a:p>
                  </a:txBody>
                  <a:tcPr marL="0" marR="0" marT="0" marB="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algn="l" rtl="0" fontAlgn="t"/>
                      <a:r>
                        <a:rPr lang="en-GB" sz="900" b="1" i="0" u="none" strike="noStrike" cap="all" baseline="0">
                          <a:solidFill>
                            <a:srgbClr val="FFFFFF"/>
                          </a:solidFill>
                          <a:effectLst/>
                          <a:latin typeface="Calibri"/>
                        </a:rPr>
                        <a:t>RAG</a:t>
                      </a:r>
                    </a:p>
                  </a:txBody>
                  <a:tcPr marL="0" marR="0" marT="0" marB="0" anchor="ctr">
                    <a:lnL>
                      <a:noFill/>
                    </a:lnL>
                    <a:lnR>
                      <a:noFill/>
                    </a:lnR>
                    <a:lnT>
                      <a:noFill/>
                    </a:lnT>
                    <a:lnB>
                      <a:noFill/>
                    </a:lnB>
                    <a:lnTlToBr w="12700" cmpd="sng">
                      <a:noFill/>
                      <a:prstDash val="solid"/>
                    </a:lnTlToBr>
                    <a:lnBlToTr w="12700" cmpd="sng">
                      <a:noFill/>
                      <a:prstDash val="solid"/>
                    </a:lnBlToTr>
                    <a:solidFill>
                      <a:srgbClr val="1B294A"/>
                    </a:solidFill>
                  </a:tcPr>
                </a:tc>
                <a:extLst>
                  <a:ext uri="{0D108BD9-81ED-4DB2-BD59-A6C34878D82A}">
                    <a16:rowId xmlns:a16="http://schemas.microsoft.com/office/drawing/2014/main" val="2960727776"/>
                  </a:ext>
                </a:extLst>
              </a:tr>
              <a:tr h="176136">
                <a:tc rowSpan="6">
                  <a:txBody>
                    <a:bodyPr/>
                    <a:lstStyle/>
                    <a:p>
                      <a:pPr marL="35560" algn="ctr" fontAlgn="t"/>
                      <a:r>
                        <a:rPr lang="en-GB" sz="900" b="0" i="1" u="none" strike="noStrike">
                          <a:solidFill>
                            <a:schemeClr val="tx1">
                              <a:lumMod val="75000"/>
                              <a:lumOff val="25000"/>
                            </a:schemeClr>
                          </a:solidFill>
                          <a:effectLst/>
                          <a:latin typeface="Calibri"/>
                        </a:rPr>
                        <a:t>Information Availability and Flow</a:t>
                      </a:r>
                    </a:p>
                  </a:txBody>
                  <a:tcPr marL="0" marR="0" marT="0" marB="0" vert="vert270" anchor="ctr">
                    <a:lnL>
                      <a:noFill/>
                    </a:lnL>
                    <a:lnR>
                      <a:noFill/>
                    </a:lnR>
                    <a:lnT>
                      <a:noFill/>
                    </a:lnT>
                    <a:lnB>
                      <a:noFill/>
                    </a:lnB>
                    <a:lnTlToBr w="12700" cmpd="sng">
                      <a:noFill/>
                      <a:prstDash val="solid"/>
                    </a:lnTlToBr>
                    <a:lnBlToTr w="12700" cmpd="sng">
                      <a:noFill/>
                      <a:prstDash val="solid"/>
                    </a:lnBlToTr>
                    <a:solidFill>
                      <a:srgbClr val="E6E6E6"/>
                    </a:solidFill>
                  </a:tcPr>
                </a:tc>
                <a:tc rowSpan="6">
                  <a:txBody>
                    <a:bodyPr/>
                    <a:lstStyle/>
                    <a:p>
                      <a:pPr marL="35560" algn="l" fontAlgn="t"/>
                      <a:r>
                        <a:rPr lang="en-GB" sz="900" b="1" i="0" u="none" strike="noStrike">
                          <a:solidFill>
                            <a:schemeClr val="tx1">
                              <a:lumMod val="75000"/>
                              <a:lumOff val="25000"/>
                            </a:schemeClr>
                          </a:solidFill>
                          <a:effectLst/>
                          <a:latin typeface="Calibri"/>
                        </a:rPr>
                        <a:t>National Data Resource</a:t>
                      </a:r>
                      <a:br>
                        <a:rPr lang="en-GB" sz="900" b="1" i="0" u="none" strike="noStrike">
                          <a:solidFill>
                            <a:schemeClr val="tx1">
                              <a:lumMod val="75000"/>
                              <a:lumOff val="25000"/>
                            </a:schemeClr>
                          </a:solidFill>
                          <a:effectLst/>
                          <a:latin typeface="Calibri"/>
                        </a:rPr>
                      </a:br>
                      <a:r>
                        <a:rPr lang="en-GB" sz="900" b="0" i="0" u="none" strike="noStrike">
                          <a:solidFill>
                            <a:schemeClr val="tx1">
                              <a:lumMod val="75000"/>
                              <a:lumOff val="25000"/>
                            </a:schemeClr>
                          </a:solidFill>
                          <a:effectLst/>
                          <a:latin typeface="Calibri"/>
                        </a:rPr>
                        <a:t>Supporting health and care in Wales to be innovative, modern and using data to drive decisions</a:t>
                      </a:r>
                      <a:endParaRPr lang="en-GB" sz="900" b="1" i="0" u="none" strike="noStrike">
                        <a:solidFill>
                          <a:schemeClr val="tx1">
                            <a:lumMod val="75000"/>
                            <a:lumOff val="25000"/>
                          </a:schemeClr>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E6E6E6"/>
                    </a:solidFill>
                  </a:tcPr>
                </a:tc>
                <a:tc rowSpan="2">
                  <a:txBody>
                    <a:bodyPr/>
                    <a:lstStyle/>
                    <a:p>
                      <a:pPr marL="35560" algn="l" rtl="0" fontAlgn="t"/>
                      <a:r>
                        <a:rPr lang="en-GB" sz="900" b="1" i="0" u="none" strike="noStrike">
                          <a:solidFill>
                            <a:srgbClr val="34B0D4"/>
                          </a:solidFill>
                          <a:effectLst/>
                          <a:latin typeface="Calibri"/>
                        </a:rPr>
                        <a:t>Initiate</a:t>
                      </a:r>
                    </a:p>
                    <a:p>
                      <a:pPr marL="36000" algn="l" rtl="0" fontAlgn="t"/>
                      <a:endParaRPr lang="en-GB" sz="900" b="1" i="0" u="none" strike="noStrike">
                        <a:solidFill>
                          <a:srgbClr val="13A3C9"/>
                        </a:solidFill>
                        <a:effectLst/>
                        <a:latin typeface="Calibri" panose="020F0502020204030204" pitchFamily="34" charset="0"/>
                      </a:endParaRPr>
                    </a:p>
                  </a:txBody>
                  <a:tcPr marL="0" marR="0" marT="0" marB="0">
                    <a:lnL>
                      <a:noFill/>
                    </a:lnL>
                    <a:lnR w="12700" cmpd="sng">
                      <a:noFill/>
                      <a:prstDash val="solid"/>
                    </a:lnR>
                    <a:lnT>
                      <a:noFill/>
                    </a:lnT>
                    <a:lnB>
                      <a:noFill/>
                    </a:lnB>
                    <a:lnTlToBr w="12700" cmpd="sng">
                      <a:noFill/>
                      <a:prstDash val="solid"/>
                    </a:lnTlToBr>
                    <a:lnBlToTr w="12700" cmpd="sng">
                      <a:noFill/>
                      <a:prstDash val="solid"/>
                    </a:lnBlToTr>
                    <a:solidFill>
                      <a:srgbClr val="000000"/>
                    </a:solidFill>
                  </a:tcPr>
                </a:tc>
                <a:tc rowSpan="2" gridSpan="5">
                  <a:txBody>
                    <a:bodyPr/>
                    <a:lstStyle/>
                    <a:p>
                      <a:pPr marL="36000" algn="l" rtl="0" fontAlgn="t"/>
                      <a:r>
                        <a:rPr lang="en-GB" sz="900" b="1" i="0" u="none" strike="noStrike">
                          <a:solidFill>
                            <a:srgbClr val="34B0D4"/>
                          </a:solidFill>
                          <a:effectLst/>
                          <a:latin typeface="Calibri"/>
                        </a:rPr>
                        <a:t>Define</a:t>
                      </a:r>
                      <a:endParaRPr lang="en-GB" sz="900" b="1" i="0" u="none" strike="noStrike">
                        <a:solidFill>
                          <a:srgbClr val="13A3C9"/>
                        </a:solidFill>
                        <a:effectLst/>
                        <a:latin typeface="Calibri" panose="020F0502020204030204" pitchFamily="34" charset="0"/>
                      </a:endParaRPr>
                    </a:p>
                  </a:txBody>
                  <a:tcPr marL="0" marR="0" marT="0" marB="0">
                    <a:lnL>
                      <a:noFill/>
                    </a:lnL>
                    <a:lnR w="12700" cmpd="sng">
                      <a:noFill/>
                      <a:prstDash val="solid"/>
                    </a:lnR>
                    <a:lnT>
                      <a:noFill/>
                    </a:lnT>
                    <a:lnB>
                      <a:noFill/>
                    </a:lnB>
                    <a:lnTlToBr w="12700" cmpd="sng">
                      <a:noFill/>
                      <a:prstDash val="solid"/>
                    </a:lnTlToBr>
                    <a:lnBlToTr w="12700" cmpd="sng">
                      <a:noFill/>
                      <a:prstDash val="solid"/>
                    </a:lnBlToTr>
                    <a:solidFill>
                      <a:srgbClr val="333F4F"/>
                    </a:solidFill>
                  </a:tcPr>
                </a:tc>
                <a:tc rowSpan="2" hMerge="1">
                  <a:txBody>
                    <a:bodyPr/>
                    <a:lstStyle/>
                    <a:p>
                      <a:endParaRPr lang="en-GB"/>
                    </a:p>
                  </a:txBody>
                  <a:tcPr/>
                </a:tc>
                <a:tc rowSpan="2" hMerge="1">
                  <a:txBody>
                    <a:bodyPr/>
                    <a:lstStyle/>
                    <a:p>
                      <a:pPr marL="35560" algn="l" rtl="0" fontAlgn="t"/>
                      <a:r>
                        <a:rPr lang="en-GB" sz="900" b="1" i="0" u="none" strike="noStrike">
                          <a:solidFill>
                            <a:srgbClr val="34B0D4"/>
                          </a:solidFill>
                          <a:effectLst/>
                          <a:latin typeface="Calibri"/>
                        </a:rPr>
                        <a:t>Define</a:t>
                      </a:r>
                    </a:p>
                  </a:txBody>
                  <a:tcPr marL="0" marR="0" marT="0" marB="0">
                    <a:lnL>
                      <a:noFill/>
                    </a:lnL>
                    <a:lnR w="12700" cmpd="sng">
                      <a:noFill/>
                      <a:prstDash val="solid"/>
                    </a:lnR>
                    <a:lnT>
                      <a:noFill/>
                    </a:lnT>
                    <a:lnB>
                      <a:noFill/>
                    </a:lnB>
                    <a:lnTlToBr w="12700" cmpd="sng">
                      <a:noFill/>
                      <a:prstDash val="solid"/>
                    </a:lnTlToBr>
                    <a:lnBlToTr w="12700" cmpd="sng">
                      <a:noFill/>
                      <a:prstDash val="solid"/>
                    </a:lnBlToTr>
                    <a:solidFill>
                      <a:srgbClr val="333F4F"/>
                    </a:solidFill>
                  </a:tcPr>
                </a:tc>
                <a:tc rowSpan="2" hMerge="1">
                  <a:txBody>
                    <a:bodyPr/>
                    <a:lstStyle/>
                    <a:p>
                      <a:endParaRPr lang="en-GB"/>
                    </a:p>
                  </a:txBody>
                  <a:tcPr>
                    <a:lnL w="12700" cmpd="sng">
                      <a:noFill/>
                      <a:prstDash val="solid"/>
                    </a:lnL>
                  </a:tcPr>
                </a:tc>
                <a:tc rowSpan="2" hMerge="1">
                  <a:txBody>
                    <a:bodyPr/>
                    <a:lstStyle/>
                    <a:p>
                      <a:pPr marL="36000" algn="l" fontAlgn="t"/>
                      <a:endParaRPr lang="en-GB" sz="900" b="0" i="0" u="none" strike="noStrike">
                        <a:solidFill>
                          <a:srgbClr val="FF0000"/>
                        </a:solidFill>
                        <a:effectLst/>
                        <a:latin typeface="Calibri" panose="020F0502020204030204" pitchFamily="34" charset="0"/>
                      </a:endParaRPr>
                    </a:p>
                  </a:txBody>
                  <a:tcPr marL="0" marR="0" marT="0" marB="0">
                    <a:lnL w="12700" cmpd="sng">
                      <a:noFill/>
                      <a:prstDash val="solid"/>
                    </a:lnL>
                    <a:lnR>
                      <a:noFill/>
                    </a:lnR>
                    <a:lnT>
                      <a:noFill/>
                    </a:lnT>
                    <a:lnB>
                      <a:noFill/>
                    </a:lnB>
                    <a:lnTlToBr w="12700" cmpd="sng">
                      <a:noFill/>
                      <a:prstDash val="solid"/>
                    </a:lnTlToBr>
                    <a:lnBlToTr w="12700" cmpd="sng">
                      <a:noFill/>
                      <a:prstDash val="solid"/>
                    </a:lnBlToTr>
                    <a:solidFill>
                      <a:srgbClr val="333F4F"/>
                    </a:solidFill>
                  </a:tcPr>
                </a:tc>
                <a:tc rowSpan="2">
                  <a:txBody>
                    <a:bodyPr/>
                    <a:lstStyle/>
                    <a:p>
                      <a:pPr marL="35560" algn="l" fontAlgn="t"/>
                      <a:r>
                        <a:rPr lang="en-GB" sz="900" b="1" i="0" u="none" strike="noStrike">
                          <a:solidFill>
                            <a:schemeClr val="bg1"/>
                          </a:solidFill>
                          <a:effectLst/>
                          <a:latin typeface="Calibri"/>
                        </a:rPr>
                        <a:t>Build</a:t>
                      </a:r>
                    </a:p>
                  </a:txBody>
                  <a:tcPr marL="0" marR="0" marT="0" marB="0">
                    <a:lnL>
                      <a:noFill/>
                    </a:lnL>
                    <a:lnR>
                      <a:noFill/>
                    </a:lnR>
                    <a:lnT w="12700" cmpd="sng">
                      <a:noFill/>
                      <a:prstDash val="solid"/>
                    </a:lnT>
                    <a:lnB>
                      <a:noFill/>
                    </a:lnB>
                    <a:lnTlToBr w="12700" cmpd="sng">
                      <a:noFill/>
                      <a:prstDash val="solid"/>
                    </a:lnTlToBr>
                    <a:lnBlToTr w="12700" cmpd="sng">
                      <a:noFill/>
                      <a:prstDash val="solid"/>
                    </a:lnBlToTr>
                    <a:solidFill>
                      <a:srgbClr val="8497B0"/>
                    </a:solidFill>
                  </a:tcPr>
                </a:tc>
                <a:tc rowSpan="2">
                  <a:txBody>
                    <a:bodyPr/>
                    <a:lstStyle/>
                    <a:p>
                      <a:pPr marL="36000" algn="l" fontAlgn="t"/>
                      <a:endParaRPr lang="en-GB" sz="900" b="0" i="0" u="none" strike="noStrike">
                        <a:solidFill>
                          <a:srgbClr val="FF0000"/>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rowSpan="2">
                  <a:txBody>
                    <a:bodyPr/>
                    <a:lstStyle/>
                    <a:p>
                      <a:pPr marL="36000" algn="l" fontAlgn="t"/>
                      <a:endParaRPr lang="en-GB" sz="900" b="0" i="0" u="none" strike="noStrike">
                        <a:solidFill>
                          <a:srgbClr val="FF0000"/>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rowSpan="2">
                  <a:txBody>
                    <a:bodyPr/>
                    <a:lstStyle/>
                    <a:p>
                      <a:pPr marL="36000" algn="l" fontAlgn="t"/>
                      <a:endParaRPr lang="en-GB" sz="900" b="0" i="0" u="none" strike="noStrike">
                        <a:solidFill>
                          <a:srgbClr val="FF0000"/>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rowSpan="2">
                  <a:txBody>
                    <a:bodyPr/>
                    <a:lstStyle/>
                    <a:p>
                      <a:pPr marL="35560" algn="ctr" fontAlgn="t"/>
                      <a:r>
                        <a:rPr lang="en-GB" sz="900" b="0" i="0" u="none" strike="noStrike">
                          <a:solidFill>
                            <a:schemeClr val="tx1">
                              <a:lumMod val="75000"/>
                              <a:lumOff val="25000"/>
                            </a:schemeClr>
                          </a:solidFill>
                          <a:effectLst/>
                          <a:latin typeface="Calibri"/>
                        </a:rPr>
                        <a:t>External Build</a:t>
                      </a:r>
                    </a:p>
                  </a:txBody>
                  <a:tcPr marL="0" marR="0" marT="0" marB="0">
                    <a:lnL>
                      <a:noFill/>
                    </a:lnL>
                    <a:lnR>
                      <a:noFill/>
                    </a:lnR>
                    <a:lnT>
                      <a:noFill/>
                    </a:lnT>
                    <a:lnB>
                      <a:noFill/>
                    </a:lnB>
                    <a:lnTlToBr w="12700" cmpd="sng">
                      <a:noFill/>
                      <a:prstDash val="solid"/>
                    </a:lnTlToBr>
                    <a:lnBlToTr w="12700" cmpd="sng">
                      <a:noFill/>
                      <a:prstDash val="solid"/>
                    </a:lnBlToTr>
                    <a:solidFill>
                      <a:srgbClr val="DBEEF4"/>
                    </a:solidFill>
                  </a:tcPr>
                </a:tc>
                <a:tc rowSpan="5" gridSpan="9">
                  <a:txBody>
                    <a:bodyPr/>
                    <a:lstStyle/>
                    <a:p>
                      <a:pPr marL="35560" algn="l" fontAlgn="t"/>
                      <a:r>
                        <a:rPr lang="en-GB" sz="900" b="1" i="0" u="none" strike="noStrike">
                          <a:solidFill>
                            <a:schemeClr val="tx1">
                              <a:lumMod val="75000"/>
                              <a:lumOff val="25000"/>
                            </a:schemeClr>
                          </a:solidFill>
                          <a:effectLst/>
                          <a:latin typeface="+mn-lt"/>
                        </a:rPr>
                        <a:t>Roll Out</a:t>
                      </a:r>
                    </a:p>
                    <a:p>
                      <a:pPr marL="35560" indent="0" algn="l" rtl="0" fontAlgn="t">
                        <a:buNone/>
                      </a:pPr>
                      <a:r>
                        <a:rPr lang="en-GB" sz="900" b="1" i="0" u="none" strike="noStrike">
                          <a:solidFill>
                            <a:schemeClr val="tx1">
                              <a:lumMod val="75000"/>
                              <a:lumOff val="25000"/>
                            </a:schemeClr>
                          </a:solidFill>
                          <a:effectLst/>
                          <a:latin typeface="Calibri"/>
                          <a:ea typeface="+mn-ea"/>
                          <a:cs typeface="+mn-cs"/>
                        </a:rPr>
                        <a:t>Google Cloud Platform Procurement </a:t>
                      </a:r>
                      <a:r>
                        <a:rPr lang="en-GB" sz="900" b="0" i="0" u="none" strike="noStrike">
                          <a:solidFill>
                            <a:schemeClr val="tx1">
                              <a:lumMod val="75000"/>
                              <a:lumOff val="25000"/>
                            </a:schemeClr>
                          </a:solidFill>
                          <a:effectLst/>
                          <a:latin typeface="Calibri"/>
                          <a:ea typeface="+mn-ea"/>
                          <a:cs typeface="+mn-cs"/>
                        </a:rPr>
                        <a:t>live June 2022. Award expected Q3. Additional work packages for infrastructure design and implementation currently being defined</a:t>
                      </a:r>
                    </a:p>
                    <a:p>
                      <a:pPr marL="35560" indent="0" algn="l" rtl="0" fontAlgn="t">
                        <a:buNone/>
                      </a:pPr>
                      <a:r>
                        <a:rPr lang="en-GB" sz="900" b="1" i="0" u="none" strike="noStrike">
                          <a:solidFill>
                            <a:schemeClr val="tx1">
                              <a:lumMod val="75000"/>
                              <a:lumOff val="25000"/>
                            </a:schemeClr>
                          </a:solidFill>
                          <a:effectLst/>
                          <a:latin typeface="Calibri"/>
                          <a:ea typeface="+mn-ea"/>
                          <a:cs typeface="+mn-cs"/>
                        </a:rPr>
                        <a:t>Open Architecture </a:t>
                      </a:r>
                      <a:r>
                        <a:rPr lang="en-GB" sz="900" b="0" i="0" u="none" strike="noStrike">
                          <a:solidFill>
                            <a:schemeClr val="tx1">
                              <a:lumMod val="75000"/>
                              <a:lumOff val="25000"/>
                            </a:schemeClr>
                          </a:solidFill>
                          <a:effectLst/>
                          <a:latin typeface="Calibri"/>
                          <a:ea typeface="+mn-ea"/>
                          <a:cs typeface="+mn-cs"/>
                        </a:rPr>
                        <a:t>has three projects underway: API Management, FHIR standards and Clinical Data Engine</a:t>
                      </a:r>
                    </a:p>
                    <a:p>
                      <a:pPr marL="35560" indent="0" algn="l" rtl="0" fontAlgn="t">
                        <a:buNone/>
                      </a:pPr>
                      <a:r>
                        <a:rPr lang="en-GB" sz="900" b="1" i="0" u="none" strike="noStrike">
                          <a:solidFill>
                            <a:schemeClr val="tx1">
                              <a:lumMod val="75000"/>
                              <a:lumOff val="25000"/>
                            </a:schemeClr>
                          </a:solidFill>
                          <a:effectLst/>
                          <a:latin typeface="Calibri"/>
                          <a:ea typeface="+mn-ea"/>
                          <a:cs typeface="+mn-cs"/>
                        </a:rPr>
                        <a:t>Advanced Analytics </a:t>
                      </a:r>
                      <a:r>
                        <a:rPr lang="en-GB" sz="900" b="0" i="0" u="none" strike="noStrike">
                          <a:solidFill>
                            <a:schemeClr val="tx1">
                              <a:lumMod val="75000"/>
                              <a:lumOff val="25000"/>
                            </a:schemeClr>
                          </a:solidFill>
                          <a:effectLst/>
                          <a:latin typeface="Calibri"/>
                          <a:ea typeface="+mn-ea"/>
                          <a:cs typeface="+mn-cs"/>
                        </a:rPr>
                        <a:t>sub-Strategy being developed during Q3 with the latest Analytics Learning Programme launched June 2022</a:t>
                      </a:r>
                    </a:p>
                    <a:p>
                      <a:pPr marL="35560" indent="0" algn="l" rtl="0" fontAlgn="t">
                        <a:buNone/>
                      </a:pPr>
                      <a:r>
                        <a:rPr lang="en-GB" sz="900" b="1" i="0" u="none" strike="noStrike">
                          <a:solidFill>
                            <a:schemeClr val="tx1">
                              <a:lumMod val="75000"/>
                              <a:lumOff val="25000"/>
                            </a:schemeClr>
                          </a:solidFill>
                          <a:effectLst/>
                          <a:latin typeface="Calibri"/>
                          <a:ea typeface="+mn-ea"/>
                          <a:cs typeface="+mn-cs"/>
                        </a:rPr>
                        <a:t>NDR Data Strategy </a:t>
                      </a:r>
                      <a:r>
                        <a:rPr lang="en-GB" sz="900" b="0" i="0" u="none" strike="noStrike">
                          <a:solidFill>
                            <a:schemeClr val="tx1">
                              <a:lumMod val="75000"/>
                              <a:lumOff val="25000"/>
                            </a:schemeClr>
                          </a:solidFill>
                          <a:effectLst/>
                          <a:latin typeface="Calibri"/>
                          <a:ea typeface="+mn-ea"/>
                          <a:cs typeface="+mn-cs"/>
                        </a:rPr>
                        <a:t>live</a:t>
                      </a:r>
                      <a:endParaRPr lang="en-US" sz="900" b="0" i="0" u="none" strike="noStrike">
                        <a:solidFill>
                          <a:schemeClr val="tx1">
                            <a:lumMod val="75000"/>
                            <a:lumOff val="25000"/>
                          </a:schemeClr>
                        </a:solidFill>
                        <a:effectLst/>
                        <a:latin typeface="Calibri"/>
                        <a:ea typeface="+mn-ea"/>
                        <a:cs typeface="+mn-cs"/>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rowSpan="5" hMerge="1">
                  <a:txBody>
                    <a:bodyPr/>
                    <a:lstStyle/>
                    <a:p>
                      <a:endParaRPr lang="en-GB"/>
                    </a:p>
                  </a:txBody>
                  <a:tcPr/>
                </a:tc>
                <a:tc rowSpan="5" hMerge="1">
                  <a:txBody>
                    <a:bodyPr/>
                    <a:lstStyle/>
                    <a:p>
                      <a:endParaRPr lang="en-GB"/>
                    </a:p>
                  </a:txBody>
                  <a:tcPr/>
                </a:tc>
                <a:tc rowSpan="5" hMerge="1">
                  <a:txBody>
                    <a:bodyPr/>
                    <a:lstStyle/>
                    <a:p>
                      <a:endParaRPr lang="en-GB"/>
                    </a:p>
                  </a:txBody>
                  <a:tcPr/>
                </a:tc>
                <a:tc rowSpan="5" hMerge="1">
                  <a:txBody>
                    <a:bodyPr/>
                    <a:lstStyle/>
                    <a:p>
                      <a:endParaRPr lang="en-GB"/>
                    </a:p>
                  </a:txBody>
                  <a:tcPr/>
                </a:tc>
                <a:tc rowSpan="5" hMerge="1">
                  <a:txBody>
                    <a:bodyPr/>
                    <a:lstStyle/>
                    <a:p>
                      <a:endParaRPr lang="en-GB"/>
                    </a:p>
                  </a:txBody>
                  <a:tcPr/>
                </a:tc>
                <a:tc rowSpan="5" hMerge="1">
                  <a:txBody>
                    <a:bodyPr/>
                    <a:lstStyle/>
                    <a:p>
                      <a:endParaRPr lang="en-GB"/>
                    </a:p>
                  </a:txBody>
                  <a:tcPr/>
                </a:tc>
                <a:tc rowSpan="5" hMerge="1">
                  <a:txBody>
                    <a:bodyPr/>
                    <a:lstStyle/>
                    <a:p>
                      <a:endParaRPr lang="en-GB"/>
                    </a:p>
                  </a:txBody>
                  <a:tcPr/>
                </a:tc>
                <a:tc rowSpan="5" hMerge="1">
                  <a:txBody>
                    <a:bodyPr/>
                    <a:lstStyle/>
                    <a:p>
                      <a:pPr marL="36000" algn="l" fontAlgn="t"/>
                      <a:endParaRPr lang="en-GB" sz="900" b="0" i="0" u="none" strike="noStrike">
                        <a:solidFill>
                          <a:schemeClr val="tx1">
                            <a:lumMod val="75000"/>
                            <a:lumOff val="25000"/>
                          </a:schemeClr>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rowSpan="5">
                  <a:txBody>
                    <a:bodyPr/>
                    <a:lstStyle/>
                    <a:p>
                      <a:pPr marL="35560" algn="l" fontAlgn="t"/>
                      <a:r>
                        <a:rPr lang="en-GB" sz="900" b="1" i="0" u="none" strike="noStrike">
                          <a:solidFill>
                            <a:srgbClr val="34B0D4"/>
                          </a:solidFill>
                          <a:effectLst/>
                          <a:latin typeface="Calibri"/>
                        </a:rPr>
                        <a:t>National Data Resource </a:t>
                      </a:r>
                      <a:br>
                        <a:rPr lang="en-GB" sz="900" b="1" i="0" u="none" strike="noStrike">
                          <a:solidFill>
                            <a:srgbClr val="34B0D4"/>
                          </a:solidFill>
                          <a:effectLst/>
                          <a:latin typeface="Calibri"/>
                        </a:rPr>
                      </a:br>
                      <a:r>
                        <a:rPr lang="en-GB" sz="900" b="1" i="0" u="none" strike="noStrike">
                          <a:solidFill>
                            <a:srgbClr val="34B0D4"/>
                          </a:solidFill>
                          <a:effectLst/>
                          <a:latin typeface="Calibri"/>
                        </a:rPr>
                        <a:t>Programme Board</a:t>
                      </a:r>
                      <a:br>
                        <a:rPr lang="en-GB" sz="900" b="0" i="0" u="none" strike="noStrike">
                          <a:solidFill>
                            <a:srgbClr val="000000"/>
                          </a:solidFill>
                          <a:effectLst/>
                          <a:latin typeface="Calibri"/>
                        </a:rPr>
                      </a:br>
                      <a:r>
                        <a:rPr lang="en-GB" sz="900" b="0" i="0" u="none" strike="noStrike">
                          <a:solidFill>
                            <a:schemeClr val="tx1">
                              <a:lumMod val="75000"/>
                              <a:lumOff val="25000"/>
                            </a:schemeClr>
                          </a:solidFill>
                          <a:effectLst/>
                          <a:latin typeface="Calibri"/>
                        </a:rPr>
                        <a:t>SRO: John Peters</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DHCW Director: Rebecca Cook</a:t>
                      </a: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l" fontAlgn="t"/>
                      <a:endParaRPr lang="en-GB" sz="900" b="0"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591635683"/>
                  </a:ext>
                </a:extLst>
              </a:tr>
              <a:tr h="176136">
                <a:tc vMerge="1">
                  <a:txBody>
                    <a:bodyPr/>
                    <a:lstStyle/>
                    <a:p>
                      <a:endParaRPr lang="en-GB"/>
                    </a:p>
                  </a:txBody>
                  <a:tcPr/>
                </a:tc>
                <a:tc vMerge="1">
                  <a:txBody>
                    <a:bodyPr/>
                    <a:lstStyle/>
                    <a:p>
                      <a:endParaRPr lang="en-GB"/>
                    </a:p>
                  </a:txBody>
                  <a:tcPr/>
                </a:tc>
                <a:tc vMerge="1">
                  <a:txBody>
                    <a:bodyPr/>
                    <a:lstStyle/>
                    <a:p>
                      <a:pPr algn="l" rtl="0" fontAlgn="t"/>
                      <a:r>
                        <a:rPr lang="en-GB" sz="900" b="1" i="0" u="none" strike="noStrike">
                          <a:solidFill>
                            <a:srgbClr val="13A3C9"/>
                          </a:solidFill>
                          <a:effectLst/>
                          <a:latin typeface="Calibri" panose="020F0502020204030204" pitchFamily="34" charset="0"/>
                        </a:rPr>
                        <a:t> </a:t>
                      </a:r>
                    </a:p>
                  </a:txBody>
                  <a:tcPr marL="0" marR="0" marT="0" marB="0">
                    <a:lnL>
                      <a:noFill/>
                    </a:lnL>
                    <a:lnR>
                      <a:noFill/>
                    </a:lnR>
                    <a:lnT>
                      <a:noFill/>
                    </a:lnT>
                    <a:lnB>
                      <a:noFill/>
                    </a:lnB>
                    <a:solidFill>
                      <a:srgbClr val="000000"/>
                    </a:solidFill>
                  </a:tcPr>
                </a:tc>
                <a:tc gridSpan="5" vMerge="1">
                  <a:txBody>
                    <a:bodyPr/>
                    <a:lstStyle/>
                    <a:p>
                      <a:endParaRPr lang="en-GB"/>
                    </a:p>
                  </a:txBody>
                  <a:tcPr/>
                </a:tc>
                <a:tc hMerge="1" vMerge="1">
                  <a:txBody>
                    <a:bodyPr/>
                    <a:lstStyle/>
                    <a:p>
                      <a:endParaRPr lang="en-GB"/>
                    </a:p>
                  </a:txBody>
                  <a:tcPr/>
                </a:tc>
                <a:tc hMerge="1" vMerge="1">
                  <a:txBody>
                    <a:bodyPr/>
                    <a:lstStyle/>
                    <a:p>
                      <a:pPr algn="l" rtl="0" fontAlgn="t"/>
                      <a:r>
                        <a:rPr lang="en-GB" sz="900" b="1" i="0" u="none" strike="noStrike">
                          <a:solidFill>
                            <a:srgbClr val="13A3C9"/>
                          </a:solidFill>
                          <a:effectLst/>
                          <a:latin typeface="Calibri" panose="020F0502020204030204" pitchFamily="34" charset="0"/>
                        </a:rPr>
                        <a:t> </a:t>
                      </a:r>
                    </a:p>
                  </a:txBody>
                  <a:tcPr marL="0" marR="0" marT="0" marB="0">
                    <a:lnL>
                      <a:noFill/>
                    </a:lnL>
                    <a:lnR>
                      <a:noFill/>
                    </a:lnR>
                    <a:lnT>
                      <a:noFill/>
                    </a:lnT>
                    <a:lnB>
                      <a:noFill/>
                    </a:lnB>
                    <a:solidFill>
                      <a:srgbClr val="333F4F"/>
                    </a:solidFill>
                  </a:tcPr>
                </a:tc>
                <a:tc hMerge="1" vMerge="1">
                  <a:txBody>
                    <a:bodyPr/>
                    <a:lstStyle/>
                    <a:p>
                      <a:pPr algn="l" fontAlgn="t"/>
                      <a:r>
                        <a:rPr lang="en-GB" sz="900" b="0" i="0" u="none" strike="noStrike">
                          <a:solidFill>
                            <a:srgbClr val="FF0000"/>
                          </a:solidFill>
                          <a:effectLst/>
                          <a:latin typeface="Calibri" panose="020F0502020204030204" pitchFamily="34" charset="0"/>
                        </a:rPr>
                        <a:t> </a:t>
                      </a:r>
                    </a:p>
                  </a:txBody>
                  <a:tcPr marL="0" marR="0" marT="0" marB="0">
                    <a:lnL>
                      <a:noFill/>
                    </a:lnL>
                    <a:lnR>
                      <a:noFill/>
                    </a:lnR>
                    <a:lnT>
                      <a:noFill/>
                    </a:lnT>
                    <a:lnB>
                      <a:noFill/>
                    </a:lnB>
                    <a:solidFill>
                      <a:srgbClr val="333F4F"/>
                    </a:solidFill>
                  </a:tcPr>
                </a:tc>
                <a:tc hMerge="1" vMerge="1">
                  <a:txBody>
                    <a:bodyPr/>
                    <a:lstStyle/>
                    <a:p>
                      <a:pPr algn="l" fontAlgn="t"/>
                      <a:r>
                        <a:rPr lang="en-GB" sz="900" b="0" i="0" u="none" strike="noStrike">
                          <a:solidFill>
                            <a:srgbClr val="FF0000"/>
                          </a:solidFill>
                          <a:effectLst/>
                          <a:latin typeface="Calibri" panose="020F0502020204030204" pitchFamily="34" charset="0"/>
                        </a:rPr>
                        <a:t> </a:t>
                      </a:r>
                    </a:p>
                  </a:txBody>
                  <a:tcPr marL="0" marR="0" marT="0" marB="0">
                    <a:lnL>
                      <a:noFill/>
                    </a:lnL>
                    <a:lnR>
                      <a:noFill/>
                    </a:lnR>
                    <a:lnT>
                      <a:noFill/>
                    </a:lnT>
                    <a:lnB>
                      <a:noFill/>
                    </a:lnB>
                    <a:solidFill>
                      <a:srgbClr val="333F4F"/>
                    </a:solidFill>
                  </a:tcPr>
                </a:tc>
                <a:tc vMerge="1">
                  <a:txBody>
                    <a:bodyPr/>
                    <a:lstStyle/>
                    <a:p>
                      <a:pPr algn="l" fontAlgn="t"/>
                      <a:r>
                        <a:rPr lang="en-GB" sz="900" b="1" i="0" u="none" strike="noStrike">
                          <a:solidFill>
                            <a:srgbClr val="000000"/>
                          </a:solidFill>
                          <a:effectLst/>
                          <a:latin typeface="Calibri" panose="020F0502020204030204" pitchFamily="34" charset="0"/>
                        </a:rPr>
                        <a:t> </a:t>
                      </a:r>
                    </a:p>
                  </a:txBody>
                  <a:tcPr marL="0" marR="0" marT="0" marB="0">
                    <a:lnL>
                      <a:noFill/>
                    </a:lnL>
                    <a:lnR>
                      <a:noFill/>
                    </a:lnR>
                    <a:lnT>
                      <a:noFill/>
                    </a:lnT>
                    <a:lnB>
                      <a:noFill/>
                    </a:lnB>
                    <a:solidFill>
                      <a:srgbClr val="8497B0"/>
                    </a:solidFill>
                  </a:tcPr>
                </a:tc>
                <a:tc vMerge="1">
                  <a:txBody>
                    <a:bodyPr/>
                    <a:lstStyle/>
                    <a:p>
                      <a:pPr algn="l" fontAlgn="t"/>
                      <a:r>
                        <a:rPr lang="en-GB" sz="900" b="0" i="0" u="none" strike="noStrike">
                          <a:solidFill>
                            <a:srgbClr val="FF0000"/>
                          </a:solidFill>
                          <a:effectLst/>
                          <a:latin typeface="Calibri" panose="020F0502020204030204" pitchFamily="34" charset="0"/>
                        </a:rPr>
                        <a:t> </a:t>
                      </a:r>
                    </a:p>
                  </a:txBody>
                  <a:tcPr marL="0" marR="0" marT="0" marB="0">
                    <a:lnL>
                      <a:noFill/>
                    </a:lnL>
                    <a:lnR>
                      <a:noFill/>
                    </a:lnR>
                    <a:lnT>
                      <a:noFill/>
                    </a:lnT>
                    <a:lnB>
                      <a:noFill/>
                    </a:lnB>
                    <a:solidFill>
                      <a:srgbClr val="8497B0"/>
                    </a:solidFill>
                  </a:tcPr>
                </a:tc>
                <a:tc vMerge="1">
                  <a:txBody>
                    <a:bodyPr/>
                    <a:lstStyle/>
                    <a:p>
                      <a:pPr algn="l" fontAlgn="t"/>
                      <a:r>
                        <a:rPr lang="en-GB" sz="900" b="0" i="0" u="none" strike="noStrike">
                          <a:solidFill>
                            <a:srgbClr val="FF0000"/>
                          </a:solidFill>
                          <a:effectLst/>
                          <a:latin typeface="Calibri" panose="020F0502020204030204" pitchFamily="34" charset="0"/>
                        </a:rPr>
                        <a:t> </a:t>
                      </a:r>
                    </a:p>
                  </a:txBody>
                  <a:tcPr marL="0" marR="0" marT="0" marB="0">
                    <a:lnL>
                      <a:noFill/>
                    </a:lnL>
                    <a:lnR>
                      <a:noFill/>
                    </a:lnR>
                    <a:lnT>
                      <a:noFill/>
                    </a:lnT>
                    <a:lnB>
                      <a:noFill/>
                    </a:lnB>
                    <a:solidFill>
                      <a:srgbClr val="8497B0"/>
                    </a:solidFill>
                  </a:tcPr>
                </a:tc>
                <a:tc vMerge="1">
                  <a:txBody>
                    <a:bodyPr/>
                    <a:lstStyle/>
                    <a:p>
                      <a:pPr algn="l" fontAlgn="t"/>
                      <a:r>
                        <a:rPr lang="en-GB" sz="900" b="0" i="0" u="none" strike="noStrike">
                          <a:solidFill>
                            <a:srgbClr val="FF0000"/>
                          </a:solidFill>
                          <a:effectLst/>
                          <a:latin typeface="Calibri" panose="020F0502020204030204" pitchFamily="34" charset="0"/>
                        </a:rPr>
                        <a:t> </a:t>
                      </a:r>
                    </a:p>
                  </a:txBody>
                  <a:tcPr marL="0" marR="0" marT="0" marB="0">
                    <a:lnL>
                      <a:noFill/>
                    </a:lnL>
                    <a:lnR>
                      <a:noFill/>
                    </a:lnR>
                    <a:lnT>
                      <a:noFill/>
                    </a:lnT>
                    <a:lnB>
                      <a:noFill/>
                    </a:lnB>
                    <a:solidFill>
                      <a:srgbClr val="8497B0"/>
                    </a:solidFill>
                  </a:tcPr>
                </a:tc>
                <a:tc vMerge="1">
                  <a:txBody>
                    <a:bodyPr/>
                    <a:lstStyle/>
                    <a:p>
                      <a:pPr algn="l" fontAlgn="t"/>
                      <a:r>
                        <a:rPr lang="en-GB" sz="900" b="0" i="0" u="none" strike="noStrike">
                          <a:solidFill>
                            <a:schemeClr val="tx1">
                              <a:lumMod val="75000"/>
                              <a:lumOff val="25000"/>
                            </a:schemeClr>
                          </a:solidFill>
                          <a:effectLst/>
                          <a:latin typeface="Calibri" panose="020F0502020204030204" pitchFamily="34" charset="0"/>
                        </a:rPr>
                        <a:t> </a:t>
                      </a:r>
                    </a:p>
                  </a:txBody>
                  <a:tcPr marL="0" marR="0" marT="0" marB="0" vert="wordArtVert">
                    <a:lnL>
                      <a:noFill/>
                    </a:lnL>
                    <a:lnR>
                      <a:noFill/>
                    </a:lnR>
                    <a:lnT>
                      <a:noFill/>
                    </a:lnT>
                    <a:lnB>
                      <a:noFill/>
                    </a:lnB>
                    <a:solidFill>
                      <a:srgbClr val="DBEEF4"/>
                    </a:solidFill>
                  </a:tcPr>
                </a:tc>
                <a:tc gridSpan="9"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algn="l" fontAlgn="t"/>
                      <a:endParaRPr lang="en-GB" sz="900" b="0"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3934837872"/>
                  </a:ext>
                </a:extLst>
              </a:tr>
              <a:tr h="0">
                <a:tc vMerge="1">
                  <a:txBody>
                    <a:bodyPr/>
                    <a:lstStyle/>
                    <a:p>
                      <a:endParaRPr lang="en-GB"/>
                    </a:p>
                  </a:txBody>
                  <a:tcPr/>
                </a:tc>
                <a:tc vMerge="1">
                  <a:txBody>
                    <a:bodyPr/>
                    <a:lstStyle/>
                    <a:p>
                      <a:endParaRPr lang="en-GB"/>
                    </a:p>
                  </a:txBody>
                  <a:tcPr/>
                </a:tc>
                <a:tc>
                  <a:txBody>
                    <a:bodyPr/>
                    <a:lstStyle/>
                    <a:p>
                      <a:pPr marL="35560" marR="0" lvl="0" indent="0" algn="l" defTabSz="914400" rtl="0" eaLnBrk="1" fontAlgn="t" latinLnBrk="0" hangingPunct="1">
                        <a:lnSpc>
                          <a:spcPct val="100000"/>
                        </a:lnSpc>
                        <a:spcBef>
                          <a:spcPts val="0"/>
                        </a:spcBef>
                        <a:spcAft>
                          <a:spcPts val="0"/>
                        </a:spcAft>
                        <a:buClrTx/>
                        <a:buSzTx/>
                        <a:buFontTx/>
                        <a:buNone/>
                        <a:tabLst/>
                        <a:defRPr/>
                      </a:pPr>
                      <a:r>
                        <a:rPr lang="en-GB" sz="900" b="0" i="0" u="none" strike="noStrike">
                          <a:solidFill>
                            <a:schemeClr val="bg1"/>
                          </a:solidFill>
                          <a:effectLst/>
                          <a:latin typeface="+mn-lt"/>
                        </a:rPr>
                        <a:t>Cloud Platform</a:t>
                      </a:r>
                    </a:p>
                    <a:p>
                      <a:pPr marL="35560" algn="l" rtl="0" fontAlgn="t"/>
                      <a:endParaRPr lang="en-GB" sz="900" b="0" i="0" u="none" strike="noStrike">
                        <a:solidFill>
                          <a:schemeClr val="bg1"/>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gridSpan="5">
                  <a:txBody>
                    <a:bodyPr/>
                    <a:lstStyle/>
                    <a:p>
                      <a:pPr marL="35560" algn="l" rtl="0" fontAlgn="t"/>
                      <a:endParaRPr lang="en-GB" sz="900" b="0" i="0" u="none" strike="noStrike">
                        <a:solidFill>
                          <a:schemeClr val="bg1"/>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hMerge="1">
                  <a:txBody>
                    <a:bodyPr/>
                    <a:lstStyle/>
                    <a:p>
                      <a:pPr marL="35560" algn="l" rtl="0" fontAlgn="t"/>
                      <a:endParaRPr lang="en-GB" sz="900" b="0" i="0" u="none" strike="noStrike">
                        <a:solidFill>
                          <a:schemeClr val="bg1"/>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pPr marL="35560" algn="l" rtl="0" fontAlgn="t"/>
                      <a:endParaRPr lang="en-GB" sz="900" b="1"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pPr marL="35560" algn="l" fontAlgn="t"/>
                      <a:endParaRPr lang="en-GB" sz="900" b="0" i="0" u="none" strike="noStrike">
                        <a:solidFill>
                          <a:schemeClr val="bg1"/>
                        </a:solidFill>
                        <a:effectLst/>
                        <a:latin typeface="Calibri"/>
                      </a:endParaRPr>
                    </a:p>
                  </a:txBody>
                  <a:tcPr marL="0" marR="0" marT="0" marB="0">
                    <a:lnL>
                      <a:noFill/>
                    </a:lnL>
                    <a:lnR>
                      <a:noFill/>
                    </a:lnR>
                    <a:lnT w="12700" cmpd="sng">
                      <a:noFill/>
                      <a:prstDash val="solid"/>
                    </a:lnT>
                    <a:lnB>
                      <a:noFill/>
                    </a:lnB>
                    <a:lnTlToBr w="12700" cmpd="sng">
                      <a:noFill/>
                      <a:prstDash val="solid"/>
                    </a:lnTlToBr>
                    <a:lnBlToTr w="12700" cmpd="sng">
                      <a:noFill/>
                      <a:prstDash val="solid"/>
                    </a:lnBlToTr>
                    <a:solidFill>
                      <a:srgbClr val="34B0D4"/>
                    </a:solidFill>
                  </a:tcPr>
                </a:tc>
                <a:tc hMerge="1">
                  <a:txBody>
                    <a:bodyPr/>
                    <a:lstStyle/>
                    <a:p>
                      <a:pPr marL="36000" algn="l" fontAlgn="t"/>
                      <a:r>
                        <a:rPr lang="en-GB" sz="900" b="0" i="0" u="none" strike="noStrike">
                          <a:solidFill>
                            <a:srgbClr val="FF0000"/>
                          </a:solidFill>
                          <a:effectLst/>
                          <a:latin typeface="Calibri" panose="020F0502020204030204" pitchFamily="34" charset="0"/>
                        </a:rPr>
                        <a:t> </a:t>
                      </a: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rowSpan="3">
                  <a:txBody>
                    <a:bodyPr/>
                    <a:lstStyle/>
                    <a:p>
                      <a:pPr marL="35560" algn="l" fontAlgn="t"/>
                      <a:endParaRPr lang="en-GB" sz="900" b="0" i="0" u="none" strike="noStrike">
                        <a:solidFill>
                          <a:schemeClr val="bg1"/>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rowSpan="3">
                  <a:txBody>
                    <a:bodyPr/>
                    <a:lstStyle/>
                    <a:p>
                      <a:pPr marL="35560" algn="l" fontAlgn="t"/>
                      <a:endParaRPr lang="en-GB" sz="900" b="0" i="0" u="none" strike="noStrike">
                        <a:solidFill>
                          <a:schemeClr val="bg1"/>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rowSpan="3">
                  <a:txBody>
                    <a:bodyPr/>
                    <a:lstStyle/>
                    <a:p>
                      <a:pPr marL="35560" algn="l" fontAlgn="t"/>
                      <a:endParaRPr lang="en-GB" sz="900" b="0" i="0" u="none" strike="noStrike">
                        <a:solidFill>
                          <a:schemeClr val="bg1"/>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rowSpan="3">
                  <a:txBody>
                    <a:bodyPr/>
                    <a:lstStyle/>
                    <a:p>
                      <a:pPr marL="35560" algn="l" fontAlgn="t"/>
                      <a:endParaRPr lang="en-GB" sz="900" b="0" i="0" u="none" strike="noStrike">
                        <a:solidFill>
                          <a:srgbClr val="FF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rowSpan="3">
                  <a:txBody>
                    <a:bodyPr/>
                    <a:lstStyle/>
                    <a:p>
                      <a:pPr marL="35560" algn="ctr" fontAlgn="t"/>
                      <a:r>
                        <a:rPr lang="en-GB" sz="900" b="0" i="0" u="none" strike="noStrike">
                          <a:solidFill>
                            <a:schemeClr val="tx1">
                              <a:lumMod val="75000"/>
                              <a:lumOff val="25000"/>
                            </a:schemeClr>
                          </a:solidFill>
                          <a:effectLst/>
                          <a:latin typeface="Calibri"/>
                        </a:rPr>
                        <a:t>Internal Build</a:t>
                      </a:r>
                    </a:p>
                  </a:txBody>
                  <a:tcPr marL="0" marR="0" marT="0" marB="0">
                    <a:lnL>
                      <a:noFill/>
                    </a:lnL>
                    <a:lnR>
                      <a:noFill/>
                    </a:lnR>
                    <a:lnT>
                      <a:noFill/>
                    </a:lnT>
                    <a:lnB>
                      <a:noFill/>
                    </a:lnB>
                    <a:lnTlToBr w="12700" cmpd="sng">
                      <a:noFill/>
                      <a:prstDash val="solid"/>
                    </a:lnTlToBr>
                    <a:lnBlToTr w="12700" cmpd="sng">
                      <a:noFill/>
                      <a:prstDash val="solid"/>
                    </a:lnBlToTr>
                    <a:solidFill>
                      <a:srgbClr val="B7DEE8"/>
                    </a:solidFill>
                  </a:tcPr>
                </a:tc>
                <a:tc gridSpan="9"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rowSpan="3">
                  <a:txBody>
                    <a:bodyPr/>
                    <a:lstStyle/>
                    <a:p>
                      <a:pPr algn="l" fontAlgn="t"/>
                      <a:endParaRPr lang="en-GB" sz="900" b="0"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878211707"/>
                  </a:ext>
                </a:extLst>
              </a:tr>
              <a:tr h="245579">
                <a:tc vMerge="1">
                  <a:txBody>
                    <a:bodyPr/>
                    <a:lstStyle/>
                    <a:p>
                      <a:endParaRPr lang="en-GB"/>
                    </a:p>
                  </a:txBody>
                  <a:tcPr/>
                </a:tc>
                <a:tc vMerge="1">
                  <a:txBody>
                    <a:bodyPr/>
                    <a:lstStyle/>
                    <a:p>
                      <a:endParaRPr lang="en-GB"/>
                    </a:p>
                  </a:txBody>
                  <a:tcPr/>
                </a:tc>
                <a:tc>
                  <a:txBody>
                    <a:bodyPr/>
                    <a:lstStyle/>
                    <a:p>
                      <a:pPr marL="35560" algn="l" rtl="0" fontAlgn="t"/>
                      <a:r>
                        <a:rPr lang="en-GB" sz="900" b="0" i="0" u="none" strike="noStrike">
                          <a:solidFill>
                            <a:schemeClr val="bg1"/>
                          </a:solidFill>
                          <a:effectLst/>
                          <a:latin typeface="Calibri"/>
                        </a:rPr>
                        <a:t>Open Architecture</a:t>
                      </a: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gridSpan="5">
                  <a:txBody>
                    <a:bodyPr/>
                    <a:lstStyle/>
                    <a:p>
                      <a:pPr marL="35560" algn="l" rtl="0" fontAlgn="t"/>
                      <a:endParaRPr lang="en-GB" sz="900" b="0" i="0" u="none" strike="noStrike" kern="1200">
                        <a:solidFill>
                          <a:schemeClr val="bg1"/>
                        </a:solidFill>
                        <a:effectLst/>
                        <a:latin typeface="Calibri"/>
                        <a:ea typeface="+mn-ea"/>
                        <a:cs typeface="+mn-cs"/>
                      </a:endParaRPr>
                    </a:p>
                  </a:txBody>
                  <a:tcPr marL="0" marR="0" marT="0" marB="0">
                    <a:lnL>
                      <a:noFill/>
                    </a:lnL>
                    <a:lnT>
                      <a:noFill/>
                    </a:lnT>
                    <a:lnB>
                      <a:noFill/>
                    </a:lnB>
                    <a:lnTlToBr w="12700" cmpd="sng">
                      <a:noFill/>
                      <a:prstDash val="solid"/>
                    </a:lnTlToBr>
                    <a:lnBlToTr w="12700" cmpd="sng">
                      <a:noFill/>
                      <a:prstDash val="solid"/>
                    </a:lnBlToTr>
                    <a:solidFill>
                      <a:srgbClr val="34B0D4"/>
                    </a:solidFill>
                  </a:tcPr>
                </a:tc>
                <a:tc hMerge="1">
                  <a:txBody>
                    <a:bodyPr/>
                    <a:lstStyle/>
                    <a:p>
                      <a:pPr marL="35560" algn="l" rtl="0" fontAlgn="t"/>
                      <a:endParaRPr lang="en-GB" sz="900" b="0" i="0" u="none" strike="noStrike">
                        <a:solidFill>
                          <a:schemeClr val="bg1"/>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endParaRPr lang="en-GB"/>
                    </a:p>
                  </a:txBody>
                  <a:tcPr/>
                </a:tc>
                <a:tc hMerge="1">
                  <a:txBody>
                    <a:bodyPr/>
                    <a:lstStyle/>
                    <a:p>
                      <a:endParaRPr lang="en-GB"/>
                    </a:p>
                  </a:txBody>
                  <a:tcPr marL="0" marR="0" marT="0" marB="0">
                    <a:lnR>
                      <a:noFill/>
                    </a:lnR>
                    <a:lnT w="12700" cmpd="sng">
                      <a:noFill/>
                      <a:prstDash val="solid"/>
                    </a:lnT>
                    <a:lnB>
                      <a:noFill/>
                    </a:lnB>
                    <a:lnTlToBr w="12700" cmpd="sng">
                      <a:noFill/>
                      <a:prstDash val="solid"/>
                    </a:lnTlToBr>
                    <a:lnBlToTr w="12700" cmpd="sng">
                      <a:noFill/>
                      <a:prstDash val="solid"/>
                    </a:lnBlToTr>
                    <a:solidFill>
                      <a:srgbClr val="34B0D4"/>
                    </a:solidFill>
                  </a:tcPr>
                </a:tc>
                <a:tc h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gridSpan="9"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3448077834"/>
                  </a:ext>
                </a:extLst>
              </a:tr>
              <a:tr h="0">
                <a:tc vMerge="1">
                  <a:txBody>
                    <a:bodyPr/>
                    <a:lstStyle/>
                    <a:p>
                      <a:endParaRPr lang="en-GB"/>
                    </a:p>
                  </a:txBody>
                  <a:tcPr>
                    <a:lnT w="12700" cmpd="sng">
                      <a:noFill/>
                      <a:prstDash val="solid"/>
                    </a:lnT>
                  </a:tcPr>
                </a:tc>
                <a:tc vMerge="1">
                  <a:txBody>
                    <a:bodyPr/>
                    <a:lstStyle/>
                    <a:p>
                      <a:endParaRPr lang="en-GB"/>
                    </a:p>
                  </a:txBody>
                  <a:tcPr>
                    <a:lnT w="12700" cmpd="sng">
                      <a:noFill/>
                      <a:prstDash val="solid"/>
                    </a:lnT>
                  </a:tcPr>
                </a:tc>
                <a:tc>
                  <a:txBody>
                    <a:bodyPr/>
                    <a:lstStyle/>
                    <a:p>
                      <a:pPr marL="35560" marR="0" lvl="0" indent="0" algn="l" defTabSz="914400" rtl="0" eaLnBrk="1" fontAlgn="t" latinLnBrk="0" hangingPunct="1">
                        <a:lnSpc>
                          <a:spcPct val="100000"/>
                        </a:lnSpc>
                        <a:spcBef>
                          <a:spcPts val="0"/>
                        </a:spcBef>
                        <a:spcAft>
                          <a:spcPts val="0"/>
                        </a:spcAft>
                        <a:buClrTx/>
                        <a:buSzTx/>
                        <a:buFontTx/>
                        <a:buNone/>
                        <a:tabLst/>
                        <a:defRPr/>
                      </a:pPr>
                      <a:r>
                        <a:rPr lang="en-GB" sz="900" b="0" i="0" u="none" strike="noStrike">
                          <a:solidFill>
                            <a:schemeClr val="bg1"/>
                          </a:solidFill>
                          <a:effectLst/>
                          <a:latin typeface="+mn-lt"/>
                        </a:rPr>
                        <a:t>Advanced Analytics</a:t>
                      </a:r>
                    </a:p>
                  </a:txBody>
                  <a:tcPr marL="0" marR="0" marT="0" marB="0">
                    <a:lnR>
                      <a:noFill/>
                    </a:lnR>
                    <a:lnT>
                      <a:noFill/>
                    </a:lnT>
                    <a:lnB>
                      <a:noFill/>
                    </a:lnB>
                    <a:lnTlToBr w="12700" cmpd="sng">
                      <a:noFill/>
                      <a:prstDash val="solid"/>
                    </a:lnTlToBr>
                    <a:lnBlToTr w="12700" cmpd="sng">
                      <a:noFill/>
                      <a:prstDash val="solid"/>
                    </a:lnBlToTr>
                    <a:solidFill>
                      <a:srgbClr val="34B0D4"/>
                    </a:solidFill>
                  </a:tcPr>
                </a:tc>
                <a:tc gridSpan="5">
                  <a:txBody>
                    <a:bodyPr/>
                    <a:lstStyle/>
                    <a:p>
                      <a:pPr marL="35560" algn="l" rtl="0" fontAlgn="t"/>
                      <a:endParaRPr lang="en-GB" sz="900" b="0" i="0" u="none" strike="noStrike" kern="1200">
                        <a:solidFill>
                          <a:schemeClr val="bg1"/>
                        </a:solidFill>
                        <a:effectLst/>
                        <a:latin typeface="Calibri"/>
                        <a:ea typeface="+mn-ea"/>
                        <a:cs typeface="+mn-cs"/>
                      </a:endParaRPr>
                    </a:p>
                  </a:txBody>
                  <a:tcPr marL="0" marR="0" marT="0" marB="0">
                    <a:lnL>
                      <a:noFill/>
                    </a:lnL>
                    <a:lnT>
                      <a:noFill/>
                    </a:lnT>
                    <a:lnB>
                      <a:noFill/>
                    </a:lnB>
                    <a:lnTlToBr w="12700" cmpd="sng">
                      <a:noFill/>
                      <a:prstDash val="solid"/>
                    </a:lnTlToBr>
                    <a:lnBlToTr w="12700" cmpd="sng">
                      <a:noFill/>
                      <a:prstDash val="solid"/>
                    </a:lnBlToTr>
                    <a:solidFill>
                      <a:srgbClr val="34B0D4"/>
                    </a:solidFill>
                  </a:tcPr>
                </a:tc>
                <a:tc hMerge="1">
                  <a:txBody>
                    <a:bodyPr/>
                    <a:lstStyle/>
                    <a:p>
                      <a:endParaRPr lang="en-GB"/>
                    </a:p>
                  </a:txBody>
                  <a:tcPr/>
                </a:tc>
                <a:tc hMerge="1">
                  <a:txBody>
                    <a:bodyPr/>
                    <a:lstStyle/>
                    <a:p>
                      <a:endParaRPr lang="en-GB"/>
                    </a:p>
                  </a:txBody>
                  <a:tcPr/>
                </a:tc>
                <a:tc hMerge="1">
                  <a:txBody>
                    <a:bodyPr/>
                    <a:lstStyle/>
                    <a:p>
                      <a:endParaRPr lang="en-GB"/>
                    </a:p>
                  </a:txBody>
                  <a:tcPr marL="0" marR="0" marT="0" marB="0">
                    <a:lnL>
                      <a:noFill/>
                    </a:lnL>
                    <a:lnR>
                      <a:noFill/>
                    </a:lnR>
                    <a:lnT w="12700" cmpd="sng">
                      <a:noFill/>
                      <a:prstDash val="solid"/>
                    </a:lnT>
                    <a:lnB>
                      <a:noFill/>
                    </a:lnB>
                    <a:lnTlToBr w="12700" cmpd="sng">
                      <a:noFill/>
                      <a:prstDash val="solid"/>
                    </a:lnTlToBr>
                    <a:lnBlToTr w="12700" cmpd="sng">
                      <a:noFill/>
                      <a:prstDash val="solid"/>
                    </a:lnBlToTr>
                    <a:solidFill>
                      <a:srgbClr val="34B0D4"/>
                    </a:solidFill>
                  </a:tcPr>
                </a:tc>
                <a:tc hMerge="1">
                  <a:txBody>
                    <a:bodyPr/>
                    <a:lstStyle/>
                    <a:p>
                      <a:endParaRPr lang="en-GB"/>
                    </a:p>
                  </a:txBody>
                  <a:tcPr/>
                </a:tc>
                <a:tc vMerge="1">
                  <a:txBody>
                    <a:bodyPr/>
                    <a:lstStyle/>
                    <a:p>
                      <a:endParaRPr lang="en-GB"/>
                    </a:p>
                  </a:txBody>
                  <a:tcPr>
                    <a:lnT w="12700" cmpd="sng">
                      <a:noFill/>
                      <a:prstDash val="solid"/>
                    </a:lnT>
                  </a:tcPr>
                </a:tc>
                <a:tc vMerge="1">
                  <a:txBody>
                    <a:bodyPr/>
                    <a:lstStyle/>
                    <a:p>
                      <a:endParaRPr lang="en-GB"/>
                    </a:p>
                  </a:txBody>
                  <a:tcPr>
                    <a:lnT w="12700" cmpd="sng">
                      <a:noFill/>
                      <a:prstDash val="solid"/>
                    </a:lnT>
                  </a:tcPr>
                </a:tc>
                <a:tc vMerge="1">
                  <a:txBody>
                    <a:bodyPr/>
                    <a:lstStyle/>
                    <a:p>
                      <a:endParaRPr lang="en-GB"/>
                    </a:p>
                  </a:txBody>
                  <a:tcPr>
                    <a:lnT w="12700" cmpd="sng">
                      <a:noFill/>
                      <a:prstDash val="solid"/>
                    </a:lnT>
                  </a:tcPr>
                </a:tc>
                <a:tc vMerge="1">
                  <a:txBody>
                    <a:bodyPr/>
                    <a:lstStyle/>
                    <a:p>
                      <a:endParaRPr lang="en-GB"/>
                    </a:p>
                  </a:txBody>
                  <a:tcPr>
                    <a:lnT w="12700" cmpd="sng">
                      <a:noFill/>
                      <a:prstDash val="solid"/>
                    </a:lnT>
                  </a:tcPr>
                </a:tc>
                <a:tc vMerge="1">
                  <a:txBody>
                    <a:bodyPr/>
                    <a:lstStyle/>
                    <a:p>
                      <a:endParaRPr lang="en-GB"/>
                    </a:p>
                  </a:txBody>
                  <a:tcPr>
                    <a:lnT w="12700" cmpd="sng">
                      <a:noFill/>
                      <a:prstDash val="solid"/>
                    </a:lnT>
                  </a:tcPr>
                </a:tc>
                <a:tc gridSpan="9" vMerge="1">
                  <a:txBody>
                    <a:bodyPr/>
                    <a:lstStyle/>
                    <a:p>
                      <a:endParaRPr lang="en-GB"/>
                    </a:p>
                  </a:txBody>
                  <a:tcPr>
                    <a:lnT w="12700" cmpd="sng">
                      <a:noFill/>
                      <a:prstDash val="solid"/>
                    </a:lnT>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lnT w="12700" cmpd="sng">
                      <a:noFill/>
                      <a:prstDash val="solid"/>
                    </a:lnT>
                  </a:tcPr>
                </a:tc>
                <a:tc vMerge="1">
                  <a:txBody>
                    <a:bodyPr/>
                    <a:lstStyle/>
                    <a:p>
                      <a:endParaRPr lang="en-GB"/>
                    </a:p>
                  </a:txBody>
                  <a:tcPr>
                    <a:lnT w="12700" cmpd="sng">
                      <a:noFill/>
                      <a:prstDash val="solid"/>
                    </a:lnT>
                  </a:tcPr>
                </a:tc>
                <a:extLst>
                  <a:ext uri="{0D108BD9-81ED-4DB2-BD59-A6C34878D82A}">
                    <a16:rowId xmlns:a16="http://schemas.microsoft.com/office/drawing/2014/main" val="4065327812"/>
                  </a:ext>
                </a:extLst>
              </a:tr>
              <a:tr h="195286">
                <a:tc vMerge="1">
                  <a:txBody>
                    <a:bodyPr/>
                    <a:lstStyle/>
                    <a:p>
                      <a:endParaRPr lang="en-GB"/>
                    </a:p>
                  </a:txBody>
                  <a:tcPr>
                    <a:lnT w="12700" cmpd="sng">
                      <a:noFill/>
                      <a:prstDash val="solid"/>
                    </a:lnT>
                  </a:tcPr>
                </a:tc>
                <a:tc vMerge="1">
                  <a:txBody>
                    <a:bodyPr/>
                    <a:lstStyle/>
                    <a:p>
                      <a:endParaRPr lang="en-GB"/>
                    </a:p>
                  </a:txBody>
                  <a:tcPr>
                    <a:lnT w="12700" cmpd="sng">
                      <a:noFill/>
                      <a:prstDash val="solid"/>
                    </a:lnT>
                  </a:tcPr>
                </a:tc>
                <a:tc>
                  <a:txBody>
                    <a:bodyPr/>
                    <a:lstStyle/>
                    <a:p>
                      <a:pPr marL="35560" algn="l" rtl="0" fontAlgn="t"/>
                      <a:r>
                        <a:rPr lang="en-GB" sz="900" b="0" i="0" u="none" strike="noStrike">
                          <a:solidFill>
                            <a:schemeClr val="bg1"/>
                          </a:solidFill>
                          <a:effectLst/>
                          <a:latin typeface="Calibri"/>
                        </a:rPr>
                        <a:t>Data Strategy</a:t>
                      </a:r>
                    </a:p>
                  </a:txBody>
                  <a:tcPr marL="0" marR="0" marT="0" marB="0">
                    <a:lnR>
                      <a:noFill/>
                    </a:lnR>
                    <a:lnT>
                      <a:noFill/>
                    </a:lnT>
                    <a:lnB>
                      <a:noFill/>
                    </a:lnB>
                    <a:lnTlToBr w="12700" cmpd="sng">
                      <a:noFill/>
                      <a:prstDash val="solid"/>
                    </a:lnTlToBr>
                    <a:lnBlToTr w="12700" cmpd="sng">
                      <a:noFill/>
                      <a:prstDash val="solid"/>
                    </a:lnBlToTr>
                    <a:solidFill>
                      <a:srgbClr val="34B0D4"/>
                    </a:solidFill>
                  </a:tcPr>
                </a:tc>
                <a:tc gridSpan="5">
                  <a:txBody>
                    <a:bodyPr/>
                    <a:lstStyle/>
                    <a:p>
                      <a:pPr marL="35560" algn="l" rtl="0" fontAlgn="t"/>
                      <a:endParaRPr lang="en-GB" sz="900" b="0" i="0" u="none" strike="noStrike">
                        <a:solidFill>
                          <a:schemeClr val="bg1"/>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hMerge="1">
                  <a:txBody>
                    <a:bodyPr/>
                    <a:lstStyle/>
                    <a:p>
                      <a:endParaRPr lang="en-GB"/>
                    </a:p>
                  </a:txBody>
                  <a:tcPr/>
                </a:tc>
                <a:tc hMerge="1">
                  <a:txBody>
                    <a:bodyPr/>
                    <a:lstStyle/>
                    <a:p>
                      <a:pPr marL="35560" algn="l" fontAlgn="t"/>
                      <a:endParaRPr lang="en-GB" sz="900" b="0" i="0" u="none" strike="noStrike">
                        <a:solidFill>
                          <a:srgbClr val="FF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hMerge="1">
                  <a:txBody>
                    <a:bodyPr/>
                    <a:lstStyle/>
                    <a:p>
                      <a:endParaRPr lang="en-US"/>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hMerge="1">
                  <a:txBody>
                    <a:bodyPr/>
                    <a:lstStyle/>
                    <a:p>
                      <a:pPr marL="36000" algn="l" fontAlgn="t"/>
                      <a:r>
                        <a:rPr lang="en-GB" sz="900" b="0" i="0" u="none" strike="noStrike">
                          <a:solidFill>
                            <a:srgbClr val="FF0000"/>
                          </a:solidFill>
                          <a:effectLst/>
                          <a:latin typeface="Calibri" panose="020F0502020204030204" pitchFamily="34" charset="0"/>
                        </a:rPr>
                        <a:t> </a:t>
                      </a: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0" i="0" u="none" strike="noStrike">
                        <a:solidFill>
                          <a:schemeClr val="bg1"/>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0" i="0" u="none" strike="noStrike">
                        <a:solidFill>
                          <a:schemeClr val="bg1"/>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0" i="0" u="none" strike="noStrike">
                        <a:solidFill>
                          <a:schemeClr val="bg1"/>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0" i="0" u="none" strike="noStrike">
                        <a:solidFill>
                          <a:srgbClr val="FF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ctr" fontAlgn="t"/>
                      <a:endParaRPr lang="en-GB" sz="900" b="0" i="0" u="none" strike="noStrike">
                        <a:solidFill>
                          <a:srgbClr val="000000"/>
                        </a:solidFill>
                        <a:effectLst/>
                        <a:latin typeface="Calibri"/>
                      </a:endParaRPr>
                    </a:p>
                  </a:txBody>
                  <a:tcPr marL="0" marR="0" marT="0" marB="0" vert="vert270">
                    <a:lnL>
                      <a:noFill/>
                    </a:lnL>
                    <a:lnR>
                      <a:noFill/>
                    </a:lnR>
                    <a:lnT>
                      <a:noFill/>
                    </a:lnT>
                    <a:lnB>
                      <a:noFill/>
                    </a:lnB>
                    <a:lnTlToBr w="12700" cmpd="sng">
                      <a:noFill/>
                      <a:prstDash val="solid"/>
                    </a:lnTlToBr>
                    <a:lnBlToTr w="12700" cmpd="sng">
                      <a:noFill/>
                      <a:prstDash val="solid"/>
                    </a:lnBlToTr>
                    <a:solidFill>
                      <a:srgbClr val="34B0D4"/>
                    </a:solidFill>
                  </a:tcPr>
                </a:tc>
                <a:tc gridSpan="9">
                  <a:txBody>
                    <a:bodyPr/>
                    <a:lstStyle/>
                    <a:p>
                      <a:pPr marL="35560" algn="l" fontAlgn="t"/>
                      <a:r>
                        <a:rPr lang="en-GB" sz="900" b="1" i="0" u="none" strike="noStrike">
                          <a:solidFill>
                            <a:schemeClr val="accent6">
                              <a:lumMod val="50000"/>
                            </a:schemeClr>
                          </a:solidFill>
                          <a:effectLst/>
                          <a:latin typeface="+mn-lt"/>
                          <a:ea typeface="+mn-ea"/>
                          <a:cs typeface="+mn-cs"/>
                        </a:rPr>
                        <a:t>Next Major Milestone</a:t>
                      </a:r>
                      <a:r>
                        <a:rPr lang="en-GB" sz="900" b="0" i="0" u="none" strike="noStrike">
                          <a:solidFill>
                            <a:schemeClr val="accent6">
                              <a:lumMod val="50000"/>
                            </a:schemeClr>
                          </a:solidFill>
                          <a:effectLst/>
                          <a:latin typeface="+mn-lt"/>
                          <a:ea typeface="+mn-ea"/>
                          <a:cs typeface="+mn-cs"/>
                        </a:rPr>
                        <a:t>: Implementation Plan for Delivery of Data Strategy Q2 2022/23</a:t>
                      </a:r>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pPr algn="l" fontAlgn="t"/>
                      <a:endParaRPr lang="en-GB" sz="900" b="0" i="0" u="none" strike="noStrike">
                        <a:solidFill>
                          <a:srgbClr val="44546A"/>
                        </a:solidFill>
                        <a:effectLst/>
                        <a:latin typeface="Calibri" panose="020F0502020204030204" pitchFamily="34" charset="0"/>
                      </a:endParaRPr>
                    </a:p>
                  </a:txBody>
                  <a:tcPr marL="0" marR="0" marT="0" marB="0">
                    <a:lnL>
                      <a:noFill/>
                    </a:lnL>
                    <a:lnR>
                      <a:noFill/>
                    </a:lnR>
                    <a:lnT>
                      <a:noFill/>
                    </a:lnT>
                    <a:lnB>
                      <a:noFill/>
                    </a:lnB>
                    <a:solidFill>
                      <a:srgbClr val="D6DCE4"/>
                    </a:solidFill>
                  </a:tcPr>
                </a:tc>
                <a:tc hMerge="1">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pPr marL="36000" algn="l" fontAlgn="t"/>
                      <a:endParaRPr lang="en-GB" sz="900" b="0" i="0" u="none" strike="noStrike">
                        <a:solidFill>
                          <a:srgbClr val="44546A"/>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chemeClr val="tx1">
                            <a:lumMod val="75000"/>
                            <a:lumOff val="25000"/>
                          </a:schemeClr>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l" fontAlgn="t"/>
                      <a:endParaRPr lang="en-GB" sz="900" b="0"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3421505984"/>
                  </a:ext>
                </a:extLst>
              </a:tr>
              <a:tr h="50112">
                <a:tc>
                  <a:txBody>
                    <a:bodyPr/>
                    <a:lstStyle/>
                    <a:p>
                      <a:pPr marL="36000" algn="ctr" fontAlgn="t"/>
                      <a:endParaRPr lang="en-GB" sz="200" b="0" i="1" u="none" strike="noStrike">
                        <a:solidFill>
                          <a:schemeClr val="tx1">
                            <a:lumMod val="75000"/>
                            <a:lumOff val="25000"/>
                          </a:schemeClr>
                        </a:solidFill>
                        <a:effectLst/>
                        <a:latin typeface="Calibri" panose="020F0502020204030204" pitchFamily="34" charset="0"/>
                      </a:endParaRPr>
                    </a:p>
                  </a:txBody>
                  <a:tcPr marL="0" marR="0" marT="0" marB="0" vert="vert270" anchor="ctr">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1" i="0" u="none" strike="noStrike">
                        <a:solidFill>
                          <a:schemeClr val="tx1">
                            <a:lumMod val="75000"/>
                            <a:lumOff val="25000"/>
                          </a:schemeClr>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marL="36000" algn="l" rtl="0" fontAlgn="t"/>
                      <a:endParaRPr lang="en-GB" sz="200" b="1" i="0" u="none" strike="noStrike">
                        <a:solidFill>
                          <a:srgbClr val="13A3C9"/>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gridSpan="3">
                  <a:txBody>
                    <a:bodyPr/>
                    <a:lstStyle/>
                    <a:p>
                      <a:pPr marL="36000" algn="l" rtl="0" fontAlgn="t"/>
                      <a:endParaRPr lang="en-GB" sz="200" b="1" i="0" u="none" strike="noStrike">
                        <a:solidFill>
                          <a:srgbClr val="13A3C9"/>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pPr marL="36000" algn="l" fontAlgn="t"/>
                      <a:endParaRPr lang="en-GB" sz="200" b="0" i="0" u="none" strike="noStrike">
                        <a:solidFill>
                          <a:srgbClr val="FFFFFF"/>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gridSpan="2">
                  <a:txBody>
                    <a:bodyPr/>
                    <a:lstStyle/>
                    <a:p>
                      <a:pPr marL="36000" algn="l" fontAlgn="t"/>
                      <a:endParaRPr lang="en-GB" sz="200" b="0" i="0" u="none" strike="noStrike">
                        <a:solidFill>
                          <a:srgbClr val="FFFFFF"/>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hMerge="1">
                  <a:txBody>
                    <a:bodyPr/>
                    <a:lstStyle/>
                    <a:p>
                      <a:pPr marL="36000" algn="l" fontAlgn="t"/>
                      <a:endParaRPr lang="en-GB" sz="900" b="0" i="0" u="none" strike="noStrike">
                        <a:solidFill>
                          <a:srgbClr val="FFFFFF"/>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FFFFFF"/>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FFFFFF"/>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FFFFFF"/>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FFFFFF"/>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FFFFFF"/>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44546A"/>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gridSpan="2">
                  <a:txBody>
                    <a:bodyPr/>
                    <a:lstStyle/>
                    <a:p>
                      <a:pPr marL="36000" algn="l" fontAlgn="t"/>
                      <a:endParaRPr lang="en-GB" sz="200" b="0" i="0" u="none" strike="noStrike">
                        <a:solidFill>
                          <a:srgbClr val="44546A"/>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hMerge="1">
                  <a:txBody>
                    <a:bodyPr/>
                    <a:lstStyle/>
                    <a:p>
                      <a:pPr algn="l" fontAlgn="t"/>
                      <a:endParaRPr lang="en-GB" sz="900" b="0" i="0" u="none" strike="noStrike">
                        <a:solidFill>
                          <a:srgbClr val="44546A"/>
                        </a:solidFill>
                        <a:effectLst/>
                        <a:latin typeface="Calibri" panose="020F0502020204030204" pitchFamily="34" charset="0"/>
                      </a:endParaRPr>
                    </a:p>
                  </a:txBody>
                  <a:tcPr marL="0" marR="0" marT="0" marB="0">
                    <a:lnL>
                      <a:noFill/>
                    </a:lnL>
                    <a:lnR>
                      <a:noFill/>
                    </a:lnR>
                    <a:lnT>
                      <a:noFill/>
                    </a:lnT>
                    <a:lnB>
                      <a:noFill/>
                    </a:lnB>
                  </a:tcPr>
                </a:tc>
                <a:tc>
                  <a:txBody>
                    <a:bodyPr/>
                    <a:lstStyle/>
                    <a:p>
                      <a:pPr marL="36000" algn="l" fontAlgn="t"/>
                      <a:endParaRPr lang="en-GB" sz="200" b="0" i="0" u="none" strike="noStrike">
                        <a:solidFill>
                          <a:srgbClr val="44546A"/>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44546A"/>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44546A"/>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44546A"/>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gridSpan="2">
                  <a:txBody>
                    <a:bodyPr/>
                    <a:lstStyle/>
                    <a:p>
                      <a:pPr marL="36000" algn="l" fontAlgn="t"/>
                      <a:endParaRPr lang="en-GB" sz="200" b="0" i="0" u="none" strike="noStrike">
                        <a:solidFill>
                          <a:srgbClr val="44546A"/>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hMerge="1">
                  <a:txBody>
                    <a:bodyPr/>
                    <a:lstStyle/>
                    <a:p>
                      <a:pPr marL="36000" algn="l" fontAlgn="t"/>
                      <a:endParaRPr lang="en-GB" sz="900" b="0" i="0" u="none" strike="noStrike">
                        <a:solidFill>
                          <a:srgbClr val="44546A"/>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000000"/>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algn="l" fontAlgn="t"/>
                      <a:endParaRPr lang="en-GB" sz="200" b="0" i="0" u="none" strike="noStrike">
                        <a:solidFill>
                          <a:srgbClr val="000000"/>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295306524"/>
                  </a:ext>
                </a:extLst>
              </a:tr>
              <a:tr h="176136">
                <a:tc rowSpan="5">
                  <a:txBody>
                    <a:bodyPr/>
                    <a:lstStyle/>
                    <a:p>
                      <a:pPr marL="35560" algn="ctr" fontAlgn="t"/>
                      <a:r>
                        <a:rPr lang="en-GB" sz="900" b="0" i="1" u="none" strike="noStrike">
                          <a:solidFill>
                            <a:schemeClr val="tx1">
                              <a:lumMod val="75000"/>
                              <a:lumOff val="25000"/>
                            </a:schemeClr>
                          </a:solidFill>
                          <a:effectLst/>
                          <a:latin typeface="Calibri"/>
                        </a:rPr>
                        <a:t>Information Availability and Flow</a:t>
                      </a:r>
                    </a:p>
                  </a:txBody>
                  <a:tcPr marL="0" marR="0" marT="0" marB="0" vert="vert270" anchor="ctr">
                    <a:lnL>
                      <a:noFill/>
                    </a:lnL>
                    <a:lnR>
                      <a:noFill/>
                    </a:lnR>
                    <a:lnT>
                      <a:noFill/>
                    </a:lnT>
                    <a:lnB>
                      <a:noFill/>
                    </a:lnB>
                    <a:lnTlToBr w="12700" cmpd="sng">
                      <a:noFill/>
                      <a:prstDash val="solid"/>
                    </a:lnTlToBr>
                    <a:lnBlToTr w="12700" cmpd="sng">
                      <a:noFill/>
                      <a:prstDash val="solid"/>
                    </a:lnBlToTr>
                    <a:solidFill>
                      <a:srgbClr val="E7E6E6"/>
                    </a:solidFill>
                  </a:tcPr>
                </a:tc>
                <a:tc rowSpan="5">
                  <a:txBody>
                    <a:bodyPr/>
                    <a:lstStyle/>
                    <a:p>
                      <a:pPr marL="35560" algn="l" fontAlgn="t"/>
                      <a:r>
                        <a:rPr lang="en-GB" sz="900" b="1" i="0" u="none" strike="noStrike">
                          <a:solidFill>
                            <a:schemeClr val="tx1">
                              <a:lumMod val="75000"/>
                              <a:lumOff val="25000"/>
                            </a:schemeClr>
                          </a:solidFill>
                          <a:effectLst/>
                          <a:latin typeface="Calibri"/>
                        </a:rPr>
                        <a:t>Data Centre Transition Project Phase 2</a:t>
                      </a:r>
                      <a:br>
                        <a:rPr lang="en-GB" sz="900" b="1"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Transition of infrastructure and services from  legacy data centres to  new data centres and cloud </a:t>
                      </a:r>
                    </a:p>
                  </a:txBody>
                  <a:tcPr marL="0" marR="0" marT="0" marB="0">
                    <a:lnL>
                      <a:noFill/>
                    </a:lnL>
                    <a:lnR>
                      <a:noFill/>
                    </a:lnR>
                    <a:lnT>
                      <a:noFill/>
                    </a:lnT>
                    <a:lnB>
                      <a:noFill/>
                    </a:lnB>
                    <a:lnTlToBr w="12700" cmpd="sng">
                      <a:noFill/>
                      <a:prstDash val="solid"/>
                    </a:lnTlToBr>
                    <a:lnBlToTr w="12700" cmpd="sng">
                      <a:noFill/>
                      <a:prstDash val="solid"/>
                    </a:lnBlToTr>
                    <a:solidFill>
                      <a:srgbClr val="E7E6E6"/>
                    </a:solidFill>
                  </a:tcPr>
                </a:tc>
                <a:tc>
                  <a:txBody>
                    <a:bodyPr/>
                    <a:lstStyle/>
                    <a:p>
                      <a:pPr marL="35560" algn="l" rtl="0" fontAlgn="t"/>
                      <a:r>
                        <a:rPr lang="en-GB" sz="900" b="1" i="0" u="none" strike="noStrike">
                          <a:solidFill>
                            <a:srgbClr val="34B0D4"/>
                          </a:solidFill>
                          <a:effectLst/>
                          <a:latin typeface="Calibri"/>
                        </a:rPr>
                        <a:t>Initiate</a:t>
                      </a:r>
                    </a:p>
                  </a:txBody>
                  <a:tcPr marL="0" marR="0" marT="0" marB="0">
                    <a:lnL>
                      <a:noFill/>
                    </a:lnL>
                    <a:lnR>
                      <a:noFill/>
                    </a:lnR>
                    <a:lnT>
                      <a:noFill/>
                    </a:lnT>
                    <a:lnB>
                      <a:noFill/>
                    </a:lnB>
                    <a:lnTlToBr w="12700" cmpd="sng">
                      <a:noFill/>
                      <a:prstDash val="solid"/>
                    </a:lnTlToBr>
                    <a:lnBlToTr w="12700" cmpd="sng">
                      <a:noFill/>
                      <a:prstDash val="solid"/>
                    </a:lnBlToTr>
                    <a:solidFill>
                      <a:srgbClr val="000000"/>
                    </a:solidFill>
                  </a:tcPr>
                </a:tc>
                <a:tc gridSpan="5">
                  <a:txBody>
                    <a:bodyPr/>
                    <a:lstStyle/>
                    <a:p>
                      <a:pPr marL="35560" algn="l" rtl="0" fontAlgn="t"/>
                      <a:r>
                        <a:rPr lang="en-GB" sz="900" b="1" i="0" u="none" strike="noStrike">
                          <a:solidFill>
                            <a:srgbClr val="34B0D4"/>
                          </a:solidFill>
                          <a:effectLst/>
                          <a:latin typeface="Calibri"/>
                        </a:rPr>
                        <a:t>Define</a:t>
                      </a: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endParaRPr lang="en-GB"/>
                    </a:p>
                  </a:txBody>
                  <a:tcPr/>
                </a:tc>
                <a:tc hMerge="1">
                  <a:txBody>
                    <a:bodyPr/>
                    <a:lstStyle/>
                    <a:p>
                      <a:pPr marL="35560" algn="l" rtl="0" fontAlgn="t"/>
                      <a:r>
                        <a:rPr lang="en-GB" sz="900" b="1" i="0" u="none" strike="noStrike">
                          <a:solidFill>
                            <a:srgbClr val="34B0D4"/>
                          </a:solidFill>
                          <a:effectLst/>
                          <a:latin typeface="Calibri"/>
                        </a:rPr>
                        <a:t>Define</a:t>
                      </a: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endParaRPr lang="en-GB"/>
                    </a:p>
                  </a:txBody>
                  <a:tcPr>
                    <a:lnL w="12700" cmpd="sng">
                      <a:noFill/>
                      <a:prstDash val="solid"/>
                    </a:lnL>
                    <a:lnT w="12700" cmpd="sng">
                      <a:noFill/>
                      <a:prstDash val="solid"/>
                    </a:lnT>
                  </a:tcPr>
                </a:tc>
                <a:tc hMerge="1">
                  <a:txBody>
                    <a:bodyPr/>
                    <a:lstStyle/>
                    <a:p>
                      <a:pPr marL="36000" algn="l" fontAlgn="t"/>
                      <a:r>
                        <a:rPr lang="en-GB" sz="900" b="1" i="0" u="none" strike="noStrike">
                          <a:solidFill>
                            <a:srgbClr val="34B0D4"/>
                          </a:solidFill>
                          <a:effectLst/>
                          <a:latin typeface="Calibri" panose="020F0502020204030204" pitchFamily="34" charset="0"/>
                        </a:rPr>
                        <a:t> </a:t>
                      </a: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r>
                        <a:rPr lang="en-GB" sz="900" b="1" i="0" u="none" strike="noStrike">
                          <a:solidFill>
                            <a:schemeClr val="bg1"/>
                          </a:solidFill>
                          <a:effectLst/>
                          <a:latin typeface="Calibri"/>
                        </a:rPr>
                        <a:t>Build</a:t>
                      </a: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0" i="0" u="none" strike="noStrike">
                        <a:solidFill>
                          <a:srgbClr val="FF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0" i="0" u="none" strike="noStrike">
                        <a:solidFill>
                          <a:srgbClr val="FF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0" i="0" u="none" strike="noStrike">
                        <a:solidFill>
                          <a:srgbClr val="FF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6000" algn="l" fontAlgn="t"/>
                      <a:endParaRPr lang="en-GB" sz="900" b="0" i="0" u="none" strike="noStrike">
                        <a:solidFill>
                          <a:srgbClr val="000000"/>
                        </a:solidFill>
                        <a:effectLst/>
                        <a:latin typeface="Calibri" panose="020F0502020204030204" pitchFamily="34" charset="0"/>
                      </a:endParaRPr>
                    </a:p>
                  </a:txBody>
                  <a:tcPr marL="0" marR="0" marT="0" marB="0" vert="vert270">
                    <a:lnL>
                      <a:noFill/>
                    </a:lnL>
                    <a:lnR>
                      <a:noFill/>
                    </a:lnR>
                    <a:lnT>
                      <a:noFill/>
                    </a:lnT>
                    <a:lnB>
                      <a:noFill/>
                    </a:lnB>
                    <a:lnTlToBr w="12700" cmpd="sng">
                      <a:noFill/>
                      <a:prstDash val="solid"/>
                    </a:lnTlToBr>
                    <a:lnBlToTr w="12700" cmpd="sng">
                      <a:noFill/>
                      <a:prstDash val="solid"/>
                    </a:lnBlToTr>
                  </a:tcPr>
                </a:tc>
                <a:tc rowSpan="4" gridSpan="9">
                  <a:txBody>
                    <a:bodyPr/>
                    <a:lstStyle/>
                    <a:p>
                      <a:pPr marL="35560" algn="l" fontAlgn="t"/>
                      <a:r>
                        <a:rPr lang="en-GB" sz="900" b="1" i="0" u="none" strike="noStrike">
                          <a:solidFill>
                            <a:schemeClr val="tx1">
                              <a:lumMod val="75000"/>
                              <a:lumOff val="25000"/>
                            </a:schemeClr>
                          </a:solidFill>
                          <a:effectLst/>
                          <a:latin typeface="Calibri"/>
                        </a:rPr>
                        <a:t>Roll Out</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ea typeface="+mn-ea"/>
                          <a:cs typeface="+mn-cs"/>
                        </a:rPr>
                        <a:t>Replacement Data Centre requirements and specification complete.</a:t>
                      </a:r>
                    </a:p>
                    <a:p>
                      <a:pPr marL="35560" algn="l" fontAlgn="t"/>
                      <a:r>
                        <a:rPr lang="en-GB" sz="900" b="0" i="0" u="none" strike="noStrike">
                          <a:solidFill>
                            <a:schemeClr val="tx1">
                              <a:lumMod val="75000"/>
                              <a:lumOff val="25000"/>
                            </a:schemeClr>
                          </a:solidFill>
                          <a:effectLst/>
                          <a:latin typeface="Calibri"/>
                          <a:ea typeface="+mn-ea"/>
                          <a:cs typeface="+mn-cs"/>
                        </a:rPr>
                        <a:t>High-level Design for new network environment and infrastructure expected by Q2 2022/23.</a:t>
                      </a: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rowSpan="4" hMerge="1">
                  <a:txBody>
                    <a:bodyPr/>
                    <a:lstStyle/>
                    <a:p>
                      <a:endParaRPr lang="en-GB"/>
                    </a:p>
                  </a:txBody>
                  <a:tcPr/>
                </a:tc>
                <a:tc rowSpan="4" hMerge="1">
                  <a:txBody>
                    <a:bodyPr/>
                    <a:lstStyle/>
                    <a:p>
                      <a:endParaRPr lang="en-GB"/>
                    </a:p>
                  </a:txBody>
                  <a:tcPr/>
                </a:tc>
                <a:tc rowSpan="4" hMerge="1">
                  <a:txBody>
                    <a:bodyPr/>
                    <a:lstStyle/>
                    <a:p>
                      <a:endParaRPr lang="en-GB"/>
                    </a:p>
                  </a:txBody>
                  <a:tcPr/>
                </a:tc>
                <a:tc rowSpan="4" hMerge="1">
                  <a:txBody>
                    <a:bodyPr/>
                    <a:lstStyle/>
                    <a:p>
                      <a:endParaRPr lang="en-GB"/>
                    </a:p>
                  </a:txBody>
                  <a:tcPr/>
                </a:tc>
                <a:tc rowSpan="4" hMerge="1">
                  <a:txBody>
                    <a:bodyPr/>
                    <a:lstStyle/>
                    <a:p>
                      <a:endParaRPr lang="en-GB"/>
                    </a:p>
                  </a:txBody>
                  <a:tcPr/>
                </a:tc>
                <a:tc rowSpan="4" hMerge="1">
                  <a:txBody>
                    <a:bodyPr/>
                    <a:lstStyle/>
                    <a:p>
                      <a:endParaRPr lang="en-GB"/>
                    </a:p>
                  </a:txBody>
                  <a:tcPr/>
                </a:tc>
                <a:tc rowSpan="4" hMerge="1">
                  <a:txBody>
                    <a:bodyPr/>
                    <a:lstStyle/>
                    <a:p>
                      <a:endParaRPr lang="en-GB"/>
                    </a:p>
                  </a:txBody>
                  <a:tcPr/>
                </a:tc>
                <a:tc rowSpan="4" hMerge="1">
                  <a:txBody>
                    <a:bodyPr/>
                    <a:lstStyle/>
                    <a:p>
                      <a:pPr marL="36000" algn="l" fontAlgn="t"/>
                      <a:endParaRPr lang="en-GB" sz="900" b="0" i="0" u="none" strike="noStrike">
                        <a:solidFill>
                          <a:schemeClr val="tx1">
                            <a:lumMod val="75000"/>
                            <a:lumOff val="25000"/>
                          </a:schemeClr>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rowSpan="4">
                  <a:txBody>
                    <a:bodyPr/>
                    <a:lstStyle/>
                    <a:p>
                      <a:pPr marL="35560" algn="l" fontAlgn="t"/>
                      <a:r>
                        <a:rPr lang="en-GB" sz="900" b="1" i="0" u="none" strike="noStrike">
                          <a:solidFill>
                            <a:srgbClr val="34B0D4"/>
                          </a:solidFill>
                          <a:effectLst/>
                          <a:latin typeface="Calibri"/>
                        </a:rPr>
                        <a:t>Data Centre Transition Project Board</a:t>
                      </a:r>
                      <a:br>
                        <a:rPr lang="en-GB" sz="900" b="0" i="0" u="none" strike="noStrike">
                          <a:solidFill>
                            <a:srgbClr val="34B0D4"/>
                          </a:solidFill>
                          <a:effectLst/>
                          <a:latin typeface="Calibri"/>
                        </a:rPr>
                      </a:br>
                      <a:r>
                        <a:rPr lang="en-GB" sz="900" b="0" i="0" u="none" strike="noStrike">
                          <a:solidFill>
                            <a:schemeClr val="tx1">
                              <a:lumMod val="75000"/>
                              <a:lumOff val="25000"/>
                            </a:schemeClr>
                          </a:solidFill>
                          <a:effectLst/>
                          <a:latin typeface="Calibri"/>
                        </a:rPr>
                        <a:t>SRO: Carwyn Lloyd Jones</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DHCW Director: Carwyn Lloyd Jones</a:t>
                      </a: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l" fontAlgn="t"/>
                      <a:endParaRPr lang="en-GB" sz="900" b="0"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45387781"/>
                  </a:ext>
                </a:extLst>
              </a:tr>
              <a:tr h="176136">
                <a:tc vMerge="1">
                  <a:txBody>
                    <a:bodyPr/>
                    <a:lstStyle/>
                    <a:p>
                      <a:endParaRPr lang="en-GB"/>
                    </a:p>
                  </a:txBody>
                  <a:tcPr/>
                </a:tc>
                <a:tc vMerge="1">
                  <a:txBody>
                    <a:bodyPr/>
                    <a:lstStyle/>
                    <a:p>
                      <a:endParaRPr lang="en-GB"/>
                    </a:p>
                  </a:txBody>
                  <a:tcPr/>
                </a:tc>
                <a:tc>
                  <a:txBody>
                    <a:bodyPr/>
                    <a:lstStyle/>
                    <a:p>
                      <a:pPr marL="35560" algn="l" rtl="0" fontAlgn="t"/>
                      <a:endParaRPr lang="en-GB" sz="900" b="1"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000000"/>
                    </a:solidFill>
                  </a:tcPr>
                </a:tc>
                <a:tc gridSpan="3">
                  <a:txBody>
                    <a:bodyPr/>
                    <a:lstStyle/>
                    <a:p>
                      <a:pPr marL="35560" algn="l" rtl="0" fontAlgn="t"/>
                      <a:endParaRPr lang="en-GB" sz="900" b="1"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endParaRPr lang="en-GB"/>
                    </a:p>
                  </a:txBody>
                  <a:tcPr/>
                </a:tc>
                <a:tc hMerge="1">
                  <a:txBody>
                    <a:bodyPr/>
                    <a:lstStyle/>
                    <a:p>
                      <a:pPr marL="35560" algn="l" rtl="0" fontAlgn="t"/>
                      <a:endParaRPr lang="en-GB" sz="900" b="1"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gridSpan="2">
                  <a:txBody>
                    <a:bodyPr/>
                    <a:lstStyle/>
                    <a:p>
                      <a:pPr marL="35560" algn="l" fontAlgn="t"/>
                      <a:endParaRPr lang="en-GB" sz="900" b="1" i="0" u="none" strike="noStrike">
                        <a:solidFill>
                          <a:srgbClr val="FF0000"/>
                        </a:solidFill>
                        <a:effectLst/>
                        <a:latin typeface="Calibri"/>
                      </a:endParaRPr>
                    </a:p>
                  </a:txBody>
                  <a:tcPr marL="0" marR="0" marT="0" marB="0">
                    <a:lnL>
                      <a:noFill/>
                    </a:lnL>
                    <a:lnR>
                      <a:noFill/>
                    </a:lnR>
                    <a:lnT w="12700" cmpd="sng">
                      <a:noFill/>
                      <a:prstDash val="solid"/>
                    </a:lnT>
                    <a:lnB>
                      <a:noFill/>
                    </a:lnB>
                    <a:lnTlToBr w="12700" cmpd="sng">
                      <a:noFill/>
                      <a:prstDash val="solid"/>
                    </a:lnTlToBr>
                    <a:lnBlToTr w="12700" cmpd="sng">
                      <a:noFill/>
                      <a:prstDash val="solid"/>
                    </a:lnBlToTr>
                    <a:solidFill>
                      <a:srgbClr val="333F4F"/>
                    </a:solidFill>
                  </a:tcPr>
                </a:tc>
                <a:tc hMerge="1">
                  <a:txBody>
                    <a:bodyPr/>
                    <a:lstStyle/>
                    <a:p>
                      <a:pPr marL="36000" algn="l" fontAlgn="t"/>
                      <a:r>
                        <a:rPr lang="en-GB" sz="900" b="1" i="0" u="none" strike="noStrike">
                          <a:solidFill>
                            <a:srgbClr val="FF0000"/>
                          </a:solidFill>
                          <a:effectLst/>
                          <a:latin typeface="Calibri" panose="020F0502020204030204" pitchFamily="34" charset="0"/>
                        </a:rPr>
                        <a:t> </a:t>
                      </a: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dirty="0">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0" i="0" u="none" strike="noStrike">
                        <a:solidFill>
                          <a:srgbClr val="FF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0" i="0" u="none" strike="noStrike">
                        <a:solidFill>
                          <a:srgbClr val="FF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0" i="0" u="none" strike="noStrike">
                        <a:solidFill>
                          <a:srgbClr val="FF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6000" algn="l" fontAlgn="t"/>
                      <a:endParaRPr lang="en-GB" sz="900" b="0" i="0" u="none" strike="noStrike">
                        <a:solidFill>
                          <a:srgbClr val="000000"/>
                        </a:solidFill>
                        <a:effectLst/>
                        <a:latin typeface="Calibri" panose="020F0502020204030204" pitchFamily="34" charset="0"/>
                      </a:endParaRPr>
                    </a:p>
                  </a:txBody>
                  <a:tcPr marL="0" marR="0" marT="0" marB="0" vert="vert270">
                    <a:lnL>
                      <a:noFill/>
                    </a:lnL>
                    <a:lnR>
                      <a:noFill/>
                    </a:lnR>
                    <a:lnT>
                      <a:noFill/>
                    </a:lnT>
                    <a:lnB>
                      <a:noFill/>
                    </a:lnB>
                    <a:lnTlToBr w="12700" cmpd="sng">
                      <a:noFill/>
                      <a:prstDash val="solid"/>
                    </a:lnTlToBr>
                    <a:lnBlToTr w="12700" cmpd="sng">
                      <a:noFill/>
                      <a:prstDash val="solid"/>
                    </a:lnBlToTr>
                  </a:tcPr>
                </a:tc>
                <a:tc gridSpan="9"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algn="l" fontAlgn="t"/>
                      <a:endParaRPr lang="en-GB" sz="900" b="0"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2111741162"/>
                  </a:ext>
                </a:extLst>
              </a:tr>
              <a:tr h="216000">
                <a:tc vMerge="1">
                  <a:txBody>
                    <a:bodyPr/>
                    <a:lstStyle/>
                    <a:p>
                      <a:endParaRPr lang="en-GB"/>
                    </a:p>
                  </a:txBody>
                  <a:tcPr/>
                </a:tc>
                <a:tc vMerge="1">
                  <a:txBody>
                    <a:bodyPr/>
                    <a:lstStyle/>
                    <a:p>
                      <a:endParaRPr lang="en-GB"/>
                    </a:p>
                  </a:txBody>
                  <a:tcPr/>
                </a:tc>
                <a:tc gridSpan="6">
                  <a:txBody>
                    <a:bodyPr/>
                    <a:lstStyle/>
                    <a:p>
                      <a:pPr marL="35560" algn="l" rtl="0" fontAlgn="t"/>
                      <a:r>
                        <a:rPr lang="en-GB" sz="900" b="0" i="0" u="none" strike="noStrike">
                          <a:solidFill>
                            <a:srgbClr val="FFFFFF"/>
                          </a:solidFill>
                          <a:effectLst/>
                          <a:latin typeface="Calibri"/>
                        </a:rPr>
                        <a:t>Data Centre 2 Procurement</a:t>
                      </a: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hMerge="1">
                  <a:txBody>
                    <a:bodyPr/>
                    <a:lstStyle/>
                    <a:p>
                      <a:pPr marL="35560" algn="l" rtl="0" fontAlgn="t"/>
                      <a:endParaRPr lang="en-GB" sz="900" b="0" i="0" u="none" strike="noStrike">
                        <a:solidFill>
                          <a:srgbClr val="FFFFFF"/>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endParaRPr lang="en-GB"/>
                    </a:p>
                  </a:txBody>
                  <a:tcPr/>
                </a:tc>
                <a:tc hMerge="1">
                  <a:txBody>
                    <a:bodyPr/>
                    <a:lstStyle/>
                    <a:p>
                      <a:pPr marL="35560" algn="l" rtl="0" fontAlgn="t"/>
                      <a:endParaRPr lang="en-GB" sz="900" b="1"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pPr marL="35560" algn="l" fontAlgn="t"/>
                      <a:endParaRPr lang="en-GB" sz="900" b="0" i="0" u="none" strike="noStrike">
                        <a:solidFill>
                          <a:srgbClr val="FF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pPr marL="36000" algn="l" fontAlgn="t"/>
                      <a:r>
                        <a:rPr lang="en-GB" sz="900" b="0" i="0" u="none" strike="noStrike">
                          <a:solidFill>
                            <a:srgbClr val="FF0000"/>
                          </a:solidFill>
                          <a:effectLst/>
                          <a:latin typeface="Calibri" panose="020F0502020204030204" pitchFamily="34" charset="0"/>
                        </a:rPr>
                        <a:t> </a:t>
                      </a: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rowSpan="2">
                  <a:txBody>
                    <a:bodyPr/>
                    <a:lstStyle/>
                    <a:p>
                      <a:pPr marL="35560" algn="l" fontAlgn="t"/>
                      <a:endParaRPr lang="en-GB" sz="900" b="0"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rowSpan="2">
                  <a:txBody>
                    <a:bodyPr/>
                    <a:lstStyle/>
                    <a:p>
                      <a:pPr marL="35560" algn="l" fontAlgn="t"/>
                      <a:endParaRPr lang="en-GB" sz="900" b="0" i="0" u="none" strike="noStrike">
                        <a:solidFill>
                          <a:srgbClr val="FF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rowSpan="2">
                  <a:txBody>
                    <a:bodyPr/>
                    <a:lstStyle/>
                    <a:p>
                      <a:pPr marL="35560" algn="l" fontAlgn="t"/>
                      <a:endParaRPr lang="en-GB" sz="900" b="0" i="0" u="none" strike="noStrike">
                        <a:solidFill>
                          <a:srgbClr val="FF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rowSpan="2">
                  <a:txBody>
                    <a:bodyPr/>
                    <a:lstStyle/>
                    <a:p>
                      <a:pPr marL="35560" algn="l" fontAlgn="t"/>
                      <a:endParaRPr lang="en-GB" sz="900" b="0" i="0" u="none" strike="noStrike">
                        <a:solidFill>
                          <a:srgbClr val="FF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rowSpan="2">
                  <a:txBody>
                    <a:bodyPr/>
                    <a:lstStyle/>
                    <a:p>
                      <a:pPr marL="36000" algn="l" fontAlgn="t"/>
                      <a:endParaRPr lang="en-GB" sz="900" b="0" i="0" u="none" strike="noStrike">
                        <a:solidFill>
                          <a:srgbClr val="000000"/>
                        </a:solidFill>
                        <a:effectLst/>
                        <a:latin typeface="Calibri" panose="020F0502020204030204" pitchFamily="34" charset="0"/>
                      </a:endParaRPr>
                    </a:p>
                  </a:txBody>
                  <a:tcPr marL="0" marR="0" marT="0" marB="0" vert="vert270">
                    <a:lnL>
                      <a:noFill/>
                    </a:lnL>
                    <a:lnR>
                      <a:noFill/>
                    </a:lnR>
                    <a:lnT>
                      <a:noFill/>
                    </a:lnT>
                    <a:lnB>
                      <a:noFill/>
                    </a:lnB>
                    <a:lnTlToBr w="12700" cmpd="sng">
                      <a:noFill/>
                      <a:prstDash val="solid"/>
                    </a:lnTlToBr>
                    <a:lnBlToTr w="12700" cmpd="sng">
                      <a:noFill/>
                      <a:prstDash val="solid"/>
                    </a:lnBlToTr>
                  </a:tcPr>
                </a:tc>
                <a:tc gridSpan="9"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rowSpan="2">
                  <a:txBody>
                    <a:bodyPr/>
                    <a:lstStyle/>
                    <a:p>
                      <a:pPr algn="l" fontAlgn="t"/>
                      <a:endParaRPr lang="en-GB" sz="900" b="0"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317685984"/>
                  </a:ext>
                </a:extLst>
              </a:tr>
              <a:tr h="216000">
                <a:tc vMerge="1">
                  <a:txBody>
                    <a:bodyPr/>
                    <a:lstStyle/>
                    <a:p>
                      <a:endParaRPr lang="en-GB"/>
                    </a:p>
                  </a:txBody>
                  <a:tcPr/>
                </a:tc>
                <a:tc vMerge="1">
                  <a:txBody>
                    <a:bodyPr/>
                    <a:lstStyle/>
                    <a:p>
                      <a:endParaRPr lang="en-GB"/>
                    </a:p>
                  </a:txBody>
                  <a:tcPr/>
                </a:tc>
                <a:tc gridSpan="6">
                  <a:txBody>
                    <a:bodyPr/>
                    <a:lstStyle/>
                    <a:p>
                      <a:pPr marL="35560" marR="0" lvl="0" indent="0" algn="l" defTabSz="914400" rtl="0" eaLnBrk="1" fontAlgn="t" latinLnBrk="0" hangingPunct="1">
                        <a:lnSpc>
                          <a:spcPct val="100000"/>
                        </a:lnSpc>
                        <a:spcBef>
                          <a:spcPts val="0"/>
                        </a:spcBef>
                        <a:spcAft>
                          <a:spcPts val="0"/>
                        </a:spcAft>
                        <a:buClrTx/>
                        <a:buSzTx/>
                        <a:buFontTx/>
                        <a:buNone/>
                        <a:tabLst/>
                        <a:defRPr/>
                      </a:pPr>
                      <a:r>
                        <a:rPr lang="en-GB" sz="900" b="0" i="0" u="none" strike="noStrike">
                          <a:solidFill>
                            <a:srgbClr val="FFFFFF"/>
                          </a:solidFill>
                          <a:effectLst/>
                          <a:latin typeface="+mn-lt"/>
                        </a:rPr>
                        <a:t>Architecture and Networking</a:t>
                      </a:r>
                    </a:p>
                  </a:txBody>
                  <a:tcPr marL="0" marR="0" marT="0" marB="0">
                    <a:lnL>
                      <a:noFill/>
                    </a:lnL>
                    <a:lnR w="12700" cmpd="sng">
                      <a:noFill/>
                      <a:prstDash val="solid"/>
                    </a:lnR>
                    <a:lnT>
                      <a:noFill/>
                    </a:lnT>
                    <a:lnB>
                      <a:noFill/>
                    </a:lnB>
                    <a:lnTlToBr w="12700" cmpd="sng">
                      <a:noFill/>
                      <a:prstDash val="solid"/>
                    </a:lnTlToBr>
                    <a:lnBlToTr w="12700" cmpd="sng">
                      <a:noFill/>
                      <a:prstDash val="solid"/>
                    </a:lnBlToTr>
                    <a:solidFill>
                      <a:srgbClr val="34B0D4"/>
                    </a:solidFill>
                  </a:tcPr>
                </a:tc>
                <a:tc hMerge="1">
                  <a:txBody>
                    <a:bodyPr/>
                    <a:lstStyle/>
                    <a:p>
                      <a:pPr marL="35560" algn="l" rtl="0" fontAlgn="t"/>
                      <a:endParaRPr lang="en-GB" sz="900" b="0" i="0" u="none" strike="noStrike">
                        <a:solidFill>
                          <a:srgbClr val="FFFFFF"/>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endParaRPr lang="en-GB"/>
                    </a:p>
                  </a:txBody>
                  <a:tcPr/>
                </a:tc>
                <a:tc hMerge="1">
                  <a:txBody>
                    <a:bodyPr/>
                    <a:lstStyle/>
                    <a:p>
                      <a:endParaRPr lang="en-GB"/>
                    </a:p>
                  </a:txBody>
                  <a:tcPr/>
                </a:tc>
                <a:tc hMerge="1">
                  <a:txBody>
                    <a:bodyPr/>
                    <a:lstStyle/>
                    <a:p>
                      <a:pPr marL="35560" algn="l" fontAlgn="t"/>
                      <a:endParaRPr lang="en-GB" sz="900" b="0" i="0" u="none" strike="noStrike">
                        <a:solidFill>
                          <a:srgbClr val="FF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gridSpan="9"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348467798"/>
                  </a:ext>
                </a:extLst>
              </a:tr>
              <a:tr h="216000">
                <a:tc vMerge="1">
                  <a:txBody>
                    <a:bodyPr/>
                    <a:lstStyle/>
                    <a:p>
                      <a:endParaRPr lang="en-GB"/>
                    </a:p>
                  </a:txBody>
                  <a:tcPr/>
                </a:tc>
                <a:tc vMerge="1">
                  <a:txBody>
                    <a:bodyPr/>
                    <a:lstStyle/>
                    <a:p>
                      <a:pPr algn="l" fontAlgn="t"/>
                      <a:r>
                        <a:rPr lang="en-GB" sz="900" b="1" i="0" u="none" strike="noStrike">
                          <a:solidFill>
                            <a:srgbClr val="44546A"/>
                          </a:solidFill>
                          <a:effectLst/>
                          <a:latin typeface="Calibri" panose="020F0502020204030204" pitchFamily="34" charset="0"/>
                        </a:rPr>
                        <a:t> </a:t>
                      </a:r>
                    </a:p>
                  </a:txBody>
                  <a:tcPr marL="0" marR="0" marT="0" marB="0">
                    <a:lnL>
                      <a:noFill/>
                    </a:lnL>
                    <a:lnR>
                      <a:noFill/>
                    </a:lnR>
                    <a:lnT>
                      <a:noFill/>
                    </a:lnT>
                    <a:lnB>
                      <a:noFill/>
                    </a:lnB>
                    <a:solidFill>
                      <a:srgbClr val="E7E6E6"/>
                    </a:solidFill>
                  </a:tcPr>
                </a:tc>
                <a:tc gridSpan="2">
                  <a:txBody>
                    <a:bodyPr/>
                    <a:lstStyle/>
                    <a:p>
                      <a:pPr marL="35560" algn="l" rtl="0" fontAlgn="t"/>
                      <a:r>
                        <a:rPr lang="en-GB" sz="900" b="0" i="0" u="none" strike="noStrike">
                          <a:solidFill>
                            <a:schemeClr val="bg1"/>
                          </a:solidFill>
                          <a:effectLst/>
                          <a:latin typeface="Calibri"/>
                        </a:rPr>
                        <a:t>Resilience and Transition</a:t>
                      </a: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hMerge="1">
                  <a:txBody>
                    <a:bodyPr/>
                    <a:lstStyle/>
                    <a:p>
                      <a:pPr marL="35560" algn="l" rtl="0" fontAlgn="t"/>
                      <a:endParaRPr lang="en-GB" sz="900" b="1"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gridSpan="2">
                  <a:txBody>
                    <a:bodyPr/>
                    <a:lstStyle/>
                    <a:p>
                      <a:pPr marL="35560" algn="l" rtl="0" fontAlgn="t"/>
                      <a:endParaRPr lang="en-GB" sz="900" b="1"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pPr marL="35560" algn="l" fontAlgn="t"/>
                      <a:endParaRPr lang="en-GB" sz="900" b="0" i="0" u="none" strike="noStrike">
                        <a:solidFill>
                          <a:srgbClr val="FF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gridSpan="2">
                  <a:txBody>
                    <a:bodyPr/>
                    <a:lstStyle/>
                    <a:p>
                      <a:pPr marL="35560" algn="l" fontAlgn="t"/>
                      <a:endParaRPr lang="en-GB" sz="900" b="0" i="0" u="none" strike="noStrike">
                        <a:solidFill>
                          <a:srgbClr val="FF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pPr marL="36000" algn="l" fontAlgn="t"/>
                      <a:r>
                        <a:rPr lang="en-GB" sz="900" b="0" i="0" u="none" strike="noStrike">
                          <a:solidFill>
                            <a:srgbClr val="FF0000"/>
                          </a:solidFill>
                          <a:effectLst/>
                          <a:latin typeface="Calibri" panose="020F0502020204030204" pitchFamily="34" charset="0"/>
                        </a:rPr>
                        <a:t> </a:t>
                      </a: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0" i="0" u="none" strike="noStrike">
                        <a:solidFill>
                          <a:srgbClr val="FF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0" i="0" u="none" strike="noStrike">
                        <a:solidFill>
                          <a:srgbClr val="FF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0" i="0" u="none" strike="noStrike">
                        <a:solidFill>
                          <a:srgbClr val="FF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0" i="0" u="none" strike="noStrike">
                        <a:solidFill>
                          <a:srgbClr val="FF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0" i="0" u="none" strike="noStrike">
                        <a:solidFill>
                          <a:srgbClr val="FF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noFill/>
                  </a:tcPr>
                </a:tc>
                <a:tc>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gridSpan="2">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pPr algn="l" fontAlgn="t"/>
                      <a:endParaRPr lang="en-GB" sz="900" b="0" i="0" u="none" strike="noStrike">
                        <a:solidFill>
                          <a:srgbClr val="44546A"/>
                        </a:solidFill>
                        <a:effectLst/>
                        <a:latin typeface="Calibri" panose="020F0502020204030204" pitchFamily="34" charset="0"/>
                      </a:endParaRPr>
                    </a:p>
                  </a:txBody>
                  <a:tcPr marL="0" marR="0" marT="0" marB="0">
                    <a:lnL>
                      <a:noFill/>
                    </a:lnL>
                    <a:lnR>
                      <a:noFill/>
                    </a:lnR>
                    <a:lnT>
                      <a:noFill/>
                    </a:lnT>
                    <a:lnB>
                      <a:noFill/>
                    </a:lnB>
                    <a:solidFill>
                      <a:srgbClr val="12A3C9"/>
                    </a:solidFill>
                  </a:tcPr>
                </a:tc>
                <a:tc>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gridSpan="4">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endParaRPr lang="en-GB"/>
                    </a:p>
                  </a:txBody>
                  <a:tcPr/>
                </a:tc>
                <a:tc hMerge="1">
                  <a:txBody>
                    <a:bodyPr/>
                    <a:lstStyle/>
                    <a:p>
                      <a:pPr marL="36000" algn="l" fontAlgn="t"/>
                      <a:r>
                        <a:rPr lang="en-GB" sz="900" b="0" i="0" u="none" strike="noStrike">
                          <a:solidFill>
                            <a:srgbClr val="44546A"/>
                          </a:solidFill>
                          <a:effectLst/>
                          <a:latin typeface="Calibri" panose="020F0502020204030204" pitchFamily="34" charset="0"/>
                        </a:rPr>
                        <a:t> </a:t>
                      </a: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hMerge="1">
                  <a:txBody>
                    <a:bodyPr/>
                    <a:lstStyle/>
                    <a:p>
                      <a:pPr marL="36000" algn="l" fontAlgn="t"/>
                      <a:r>
                        <a:rPr lang="en-GB" sz="900" b="0" i="0" u="none" strike="noStrike">
                          <a:solidFill>
                            <a:srgbClr val="44546A"/>
                          </a:solidFill>
                          <a:effectLst/>
                          <a:latin typeface="Calibri" panose="020F0502020204030204" pitchFamily="34" charset="0"/>
                        </a:rPr>
                        <a:t> </a:t>
                      </a: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l" fontAlgn="t"/>
                      <a:endParaRPr lang="en-GB" sz="900" b="0"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4086005971"/>
                  </a:ext>
                </a:extLst>
              </a:tr>
              <a:tr h="50774">
                <a:tc>
                  <a:txBody>
                    <a:bodyPr/>
                    <a:lstStyle/>
                    <a:p>
                      <a:pPr marL="35560" algn="ctr" fontAlgn="t"/>
                      <a:endParaRPr lang="en-GB" sz="200" b="0" i="1" u="none" strike="noStrike">
                        <a:solidFill>
                          <a:schemeClr val="tx1">
                            <a:lumMod val="75000"/>
                            <a:lumOff val="25000"/>
                          </a:schemeClr>
                        </a:solidFill>
                        <a:effectLst/>
                        <a:latin typeface="Calibri"/>
                      </a:endParaRPr>
                    </a:p>
                  </a:txBody>
                  <a:tcPr marL="0" marR="0" marT="0" marB="0" vert="vert27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1" i="0" u="none" strike="noStrike">
                        <a:solidFill>
                          <a:schemeClr val="tx1">
                            <a:lumMod val="75000"/>
                            <a:lumOff val="25000"/>
                          </a:schemeClr>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6000" algn="l" rtl="0" fontAlgn="t"/>
                      <a:endParaRPr lang="en-GB" sz="200" b="1" i="0" u="none" strike="noStrike">
                        <a:solidFill>
                          <a:srgbClr val="13A3C9"/>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gridSpan="3">
                  <a:txBody>
                    <a:bodyPr/>
                    <a:lstStyle/>
                    <a:p>
                      <a:pPr marL="36000" algn="l" rtl="0" fontAlgn="t"/>
                      <a:endParaRPr lang="en-GB" sz="200" b="1" i="0" u="none" strike="noStrike">
                        <a:solidFill>
                          <a:srgbClr val="13A3C9"/>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pPr marL="36000" algn="l" rtl="0" fontAlgn="t"/>
                      <a:endParaRPr lang="en-GB" sz="200" b="1" i="0" u="none" strike="noStrike">
                        <a:solidFill>
                          <a:srgbClr val="13A3C9"/>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gridSpan="2">
                  <a:txBody>
                    <a:bodyPr/>
                    <a:lstStyle/>
                    <a:p>
                      <a:pPr marL="36000" algn="l" fontAlgn="t"/>
                      <a:endParaRPr lang="en-GB" sz="200" b="0" i="0" u="none" strike="noStrike">
                        <a:solidFill>
                          <a:srgbClr val="FF0000"/>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hMerge="1">
                  <a:txBody>
                    <a:bodyPr/>
                    <a:lstStyle/>
                    <a:p>
                      <a:pPr marL="36000" algn="l" fontAlgn="t"/>
                      <a:endParaRPr lang="en-GB" sz="900" b="0" i="0" u="none" strike="noStrike">
                        <a:solidFill>
                          <a:srgbClr val="FF0000"/>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000000"/>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FF0000"/>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FF0000"/>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FF0000"/>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000000"/>
                        </a:solidFill>
                        <a:effectLst/>
                        <a:latin typeface="Calibri" panose="020F0502020204030204" pitchFamily="34" charset="0"/>
                      </a:endParaRPr>
                    </a:p>
                  </a:txBody>
                  <a:tcPr marL="0" marR="0" marT="0" marB="0" vert="vert270">
                    <a:lnL>
                      <a:noFill/>
                    </a:lnL>
                    <a:lnR>
                      <a:noFill/>
                    </a:lnR>
                    <a:lnT>
                      <a:noFill/>
                    </a:lnT>
                    <a:lnB>
                      <a:noFill/>
                    </a:lnB>
                    <a:lnTlToBr w="12700" cmpd="sng">
                      <a:noFill/>
                      <a:prstDash val="solid"/>
                    </a:lnTlToBr>
                    <a:lnBlToTr w="12700" cmpd="sng">
                      <a:noFill/>
                      <a:prstDash val="solid"/>
                    </a:lnBlToTr>
                  </a:tcPr>
                </a:tc>
                <a:tc>
                  <a:txBody>
                    <a:bodyPr/>
                    <a:lstStyle/>
                    <a:p>
                      <a:pPr marL="35560" algn="l" fontAlgn="t"/>
                      <a:endParaRPr lang="en-GB" sz="2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gridSpan="2">
                  <a:txBody>
                    <a:bodyPr/>
                    <a:lstStyle/>
                    <a:p>
                      <a:pPr marL="35560" algn="l" fontAlgn="t"/>
                      <a:endParaRPr lang="en-GB" sz="2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hMerge="1">
                  <a:txBody>
                    <a:bodyPr/>
                    <a:lstStyle/>
                    <a:p>
                      <a:pPr algn="l" fontAlgn="t"/>
                      <a:endParaRPr lang="en-GB" sz="900" b="0" i="0" u="none" strike="noStrike">
                        <a:solidFill>
                          <a:srgbClr val="44546A"/>
                        </a:solidFill>
                        <a:effectLst/>
                        <a:latin typeface="Calibri" panose="020F0502020204030204" pitchFamily="34" charset="0"/>
                      </a:endParaRPr>
                    </a:p>
                  </a:txBody>
                  <a:tcPr marL="0" marR="0" marT="0" marB="0">
                    <a:lnL>
                      <a:noFill/>
                    </a:lnL>
                    <a:lnR>
                      <a:noFill/>
                    </a:lnR>
                    <a:lnT>
                      <a:noFill/>
                    </a:lnT>
                    <a:lnB>
                      <a:noFill/>
                    </a:lnB>
                    <a:solidFill>
                      <a:srgbClr val="FFFFFF"/>
                    </a:solidFill>
                  </a:tcPr>
                </a:tc>
                <a:tc>
                  <a:txBody>
                    <a:bodyPr/>
                    <a:lstStyle/>
                    <a:p>
                      <a:pPr marL="35560" algn="l" fontAlgn="t"/>
                      <a:endParaRPr lang="en-GB" sz="2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gridSpan="2">
                  <a:txBody>
                    <a:bodyPr/>
                    <a:lstStyle/>
                    <a:p>
                      <a:pPr marL="35560" algn="l" fontAlgn="t"/>
                      <a:endParaRPr lang="en-GB" sz="2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hMerge="1">
                  <a:txBody>
                    <a:bodyPr/>
                    <a:lstStyle/>
                    <a:p>
                      <a:pPr marL="36000" algn="l" fontAlgn="t"/>
                      <a:r>
                        <a:rPr lang="en-GB" sz="900" b="0" i="0" u="none" strike="noStrike">
                          <a:solidFill>
                            <a:srgbClr val="44546A"/>
                          </a:solidFill>
                          <a:effectLst/>
                          <a:latin typeface="Calibri" panose="020F0502020204030204" pitchFamily="34" charset="0"/>
                        </a:rPr>
                        <a:t> </a:t>
                      </a: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l" fontAlgn="t"/>
                      <a:endParaRPr lang="en-GB" sz="200" b="0" i="0" u="none" strike="noStrike">
                        <a:solidFill>
                          <a:srgbClr val="000000"/>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340651075"/>
                  </a:ext>
                </a:extLst>
              </a:tr>
              <a:tr h="297615">
                <a:tc rowSpan="4">
                  <a:txBody>
                    <a:bodyPr/>
                    <a:lstStyle/>
                    <a:p>
                      <a:pPr marL="35560" algn="ctr" fontAlgn="t"/>
                      <a:r>
                        <a:rPr lang="en-GB" sz="900" b="0" i="1" u="none" strike="noStrike">
                          <a:solidFill>
                            <a:schemeClr val="tx1">
                              <a:lumMod val="75000"/>
                              <a:lumOff val="25000"/>
                            </a:schemeClr>
                          </a:solidFill>
                          <a:effectLst/>
                          <a:latin typeface="Calibri"/>
                        </a:rPr>
                        <a:t>Digital Professional Empowerment</a:t>
                      </a:r>
                    </a:p>
                  </a:txBody>
                  <a:tcPr marL="0" marR="0" marT="0" marB="0" vert="vert270" anchor="ctr">
                    <a:lnL>
                      <a:noFill/>
                    </a:lnL>
                    <a:lnR>
                      <a:noFill/>
                    </a:lnR>
                    <a:lnT>
                      <a:noFill/>
                    </a:lnT>
                    <a:lnB>
                      <a:noFill/>
                    </a:lnB>
                    <a:lnTlToBr w="12700" cmpd="sng">
                      <a:noFill/>
                      <a:prstDash val="solid"/>
                    </a:lnTlToBr>
                    <a:lnBlToTr w="12700" cmpd="sng">
                      <a:noFill/>
                      <a:prstDash val="solid"/>
                    </a:lnBlToTr>
                    <a:solidFill>
                      <a:srgbClr val="E7E6E6"/>
                    </a:solidFill>
                  </a:tcPr>
                </a:tc>
                <a:tc rowSpan="4">
                  <a:txBody>
                    <a:bodyPr/>
                    <a:lstStyle/>
                    <a:p>
                      <a:pPr marL="35560" algn="l" fontAlgn="t"/>
                      <a:r>
                        <a:rPr lang="en-GB" sz="900" b="1" i="0" u="none" strike="noStrike">
                          <a:solidFill>
                            <a:schemeClr val="tx1">
                              <a:lumMod val="75000"/>
                              <a:lumOff val="25000"/>
                            </a:schemeClr>
                          </a:solidFill>
                          <a:effectLst/>
                          <a:latin typeface="Calibri"/>
                        </a:rPr>
                        <a:t>Cancer Informatics Programme</a:t>
                      </a:r>
                      <a:br>
                        <a:rPr lang="en-GB" sz="900" b="1"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Replacing the legacy cancer system (Canisc) across Wales</a:t>
                      </a:r>
                      <a:endParaRPr lang="en-GB" sz="900" b="1" i="0" u="none" strike="noStrike">
                        <a:solidFill>
                          <a:schemeClr val="tx1">
                            <a:lumMod val="75000"/>
                            <a:lumOff val="25000"/>
                          </a:schemeClr>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E7E6E6"/>
                    </a:solidFill>
                  </a:tcPr>
                </a:tc>
                <a:tc>
                  <a:txBody>
                    <a:bodyPr/>
                    <a:lstStyle/>
                    <a:p>
                      <a:pPr marL="35560" algn="l" rtl="0" fontAlgn="t"/>
                      <a:r>
                        <a:rPr lang="en-GB" sz="900" b="0" i="0" u="none" strike="noStrike">
                          <a:solidFill>
                            <a:srgbClr val="34B0D4"/>
                          </a:solidFill>
                          <a:effectLst/>
                          <a:latin typeface="Calibri"/>
                        </a:rPr>
                        <a:t>Initiate</a:t>
                      </a:r>
                    </a:p>
                  </a:txBody>
                  <a:tcPr marL="0" marR="0" marT="0" marB="0">
                    <a:lnL>
                      <a:noFill/>
                    </a:lnL>
                    <a:lnR>
                      <a:noFill/>
                    </a:lnR>
                    <a:lnT>
                      <a:noFill/>
                    </a:lnT>
                    <a:lnB>
                      <a:noFill/>
                    </a:lnB>
                    <a:lnTlToBr w="12700" cmpd="sng">
                      <a:noFill/>
                      <a:prstDash val="solid"/>
                    </a:lnTlToBr>
                    <a:lnBlToTr w="12700" cmpd="sng">
                      <a:noFill/>
                      <a:prstDash val="solid"/>
                    </a:lnBlToTr>
                    <a:solidFill>
                      <a:srgbClr val="000000"/>
                    </a:solidFill>
                  </a:tcPr>
                </a:tc>
                <a:tc gridSpan="5">
                  <a:txBody>
                    <a:bodyPr/>
                    <a:lstStyle/>
                    <a:p>
                      <a:pPr marL="35560" algn="l" rtl="0" fontAlgn="t"/>
                      <a:r>
                        <a:rPr lang="en-GB" sz="900" b="1" i="0" u="none" strike="noStrike">
                          <a:solidFill>
                            <a:srgbClr val="34B0D4"/>
                          </a:solidFill>
                          <a:effectLst/>
                          <a:latin typeface="Calibri"/>
                        </a:rPr>
                        <a:t>Define</a:t>
                      </a:r>
                      <a:endParaRPr lang="en-GB" sz="900" b="0" i="0" u="none" strike="noStrike">
                        <a:solidFill>
                          <a:srgbClr val="34B0D4"/>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endParaRPr lang="en-GB"/>
                    </a:p>
                  </a:txBody>
                  <a:tcPr/>
                </a:tc>
                <a:tc hMerge="1">
                  <a:txBody>
                    <a:bodyPr/>
                    <a:lstStyle/>
                    <a:p>
                      <a:pPr marL="35560" algn="l" rtl="0" fontAlgn="t"/>
                      <a:r>
                        <a:rPr lang="en-GB" sz="900" b="1" i="0" u="none" strike="noStrike">
                          <a:solidFill>
                            <a:srgbClr val="34B0D4"/>
                          </a:solidFill>
                          <a:effectLst/>
                          <a:latin typeface="Calibri"/>
                        </a:rPr>
                        <a:t>Define</a:t>
                      </a: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endParaRPr lang="en-GB"/>
                    </a:p>
                  </a:txBody>
                  <a:tcPr>
                    <a:lnL w="12700" cmpd="sng">
                      <a:noFill/>
                      <a:prstDash val="solid"/>
                    </a:lnL>
                    <a:lnT w="12700" cmpd="sng">
                      <a:noFill/>
                      <a:prstDash val="solid"/>
                    </a:lnT>
                  </a:tcPr>
                </a:tc>
                <a:tc hMerge="1">
                  <a:txBody>
                    <a:bodyPr/>
                    <a:lstStyle/>
                    <a:p>
                      <a:pPr marL="36000" algn="l" fontAlgn="t"/>
                      <a:endParaRPr lang="en-GB" sz="900" b="1" i="0" u="none" strike="noStrike">
                        <a:solidFill>
                          <a:srgbClr val="FF0000"/>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r>
                        <a:rPr lang="en-GB" sz="900" b="1" i="0" u="none" strike="noStrike">
                          <a:solidFill>
                            <a:schemeClr val="bg1"/>
                          </a:solidFill>
                          <a:effectLst/>
                          <a:latin typeface="Calibri"/>
                        </a:rPr>
                        <a:t>Build</a:t>
                      </a: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chemeClr val="bg1"/>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ctr" fontAlgn="t"/>
                      <a:r>
                        <a:rPr lang="en-GB" sz="900" b="0" i="0" u="none" strike="noStrike">
                          <a:solidFill>
                            <a:schemeClr val="tx1">
                              <a:lumMod val="75000"/>
                              <a:lumOff val="25000"/>
                            </a:schemeClr>
                          </a:solidFill>
                          <a:effectLst/>
                          <a:latin typeface="Calibri"/>
                        </a:rPr>
                        <a:t>Internal Build</a:t>
                      </a:r>
                    </a:p>
                  </a:txBody>
                  <a:tcPr marL="0" marR="0" marT="0" marB="0">
                    <a:lnL>
                      <a:noFill/>
                    </a:lnL>
                    <a:lnR>
                      <a:noFill/>
                    </a:lnR>
                    <a:lnT>
                      <a:noFill/>
                    </a:lnT>
                    <a:lnB>
                      <a:noFill/>
                    </a:lnB>
                    <a:lnTlToBr w="12700" cmpd="sng">
                      <a:noFill/>
                      <a:prstDash val="solid"/>
                    </a:lnTlToBr>
                    <a:lnBlToTr w="12700" cmpd="sng">
                      <a:noFill/>
                      <a:prstDash val="solid"/>
                    </a:lnBlToTr>
                    <a:solidFill>
                      <a:srgbClr val="B7DEE8"/>
                    </a:solidFill>
                  </a:tcPr>
                </a:tc>
                <a:tc rowSpan="3" gridSpan="9">
                  <a:txBody>
                    <a:bodyPr/>
                    <a:lstStyle/>
                    <a:p>
                      <a:pPr marL="35560" algn="l" fontAlgn="t"/>
                      <a:r>
                        <a:rPr lang="en-GB" sz="900" b="1" i="0" u="none" strike="noStrike">
                          <a:solidFill>
                            <a:schemeClr val="tx1">
                              <a:lumMod val="75000"/>
                              <a:lumOff val="25000"/>
                            </a:schemeClr>
                          </a:solidFill>
                          <a:effectLst/>
                          <a:latin typeface="Calibri"/>
                        </a:rPr>
                        <a:t>Roll Out</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ea typeface="+mn-ea"/>
                          <a:cs typeface="+mn-cs"/>
                        </a:rPr>
                        <a:t>A new go live date has been agreed with VCC for 14 Nov 22. Health Boards plan to launch dataset forms for two cancer tumours across Wales in Sept 2022. A number of MDT and Dataset forms are currently in UAT across Wales.</a:t>
                      </a:r>
                    </a:p>
                    <a:p>
                      <a:pPr marL="35560" algn="l" fontAlgn="t"/>
                      <a:r>
                        <a:rPr lang="en-GB" sz="900" b="0" i="0">
                          <a:solidFill>
                            <a:schemeClr val="tx1"/>
                          </a:solidFill>
                          <a:effectLst/>
                          <a:latin typeface="+mn-lt"/>
                          <a:ea typeface="+mn-ea"/>
                          <a:cs typeface="+mn-cs"/>
                        </a:rPr>
                        <a:t>​</a:t>
                      </a:r>
                      <a:r>
                        <a:rPr lang="en-GB" sz="900" b="1" i="0" u="none" strike="noStrike">
                          <a:solidFill>
                            <a:schemeClr val="accent6">
                              <a:lumMod val="50000"/>
                            </a:schemeClr>
                          </a:solidFill>
                          <a:effectLst/>
                          <a:latin typeface="+mn-lt"/>
                          <a:ea typeface="+mn-ea"/>
                          <a:cs typeface="+mn-cs"/>
                        </a:rPr>
                        <a:t>Next Major Milestone</a:t>
                      </a:r>
                      <a:r>
                        <a:rPr lang="en-GB" sz="900" b="0" i="0" u="none" strike="noStrike">
                          <a:solidFill>
                            <a:schemeClr val="accent6">
                              <a:lumMod val="50000"/>
                            </a:schemeClr>
                          </a:solidFill>
                          <a:effectLst/>
                          <a:latin typeface="+mn-lt"/>
                          <a:ea typeface="+mn-ea"/>
                          <a:cs typeface="+mn-cs"/>
                        </a:rPr>
                        <a:t>: Product Available (National) – Initial Iteration for Cancer Solution July 2022 (awaiting programme board approval)</a:t>
                      </a:r>
                    </a:p>
                  </a:txBody>
                  <a:tcPr marL="0" marR="0" marT="0" marB="0">
                    <a:lnL>
                      <a:noFill/>
                    </a:lnL>
                    <a:lnR>
                      <a:noFill/>
                    </a:lnR>
                    <a:lnT>
                      <a:noFill/>
                    </a:lnT>
                    <a:lnB w="12700" cmpd="sng">
                      <a:noFill/>
                      <a:prstDash val="solid"/>
                    </a:lnB>
                    <a:lnTlToBr w="12700" cmpd="sng">
                      <a:noFill/>
                      <a:prstDash val="solid"/>
                    </a:lnTlToBr>
                    <a:lnBlToTr w="12700" cmpd="sng">
                      <a:noFill/>
                      <a:prstDash val="solid"/>
                    </a:lnBlToTr>
                    <a:solidFill>
                      <a:srgbClr val="D6DCE4"/>
                    </a:solidFill>
                  </a:tcPr>
                </a:tc>
                <a:tc rowSpan="3" hMerge="1">
                  <a:txBody>
                    <a:bodyPr/>
                    <a:lstStyle/>
                    <a:p>
                      <a:endParaRPr lang="en-GB"/>
                    </a:p>
                  </a:txBody>
                  <a:tcPr/>
                </a:tc>
                <a:tc rowSpan="3" hMerge="1">
                  <a:txBody>
                    <a:bodyPr/>
                    <a:lstStyle/>
                    <a:p>
                      <a:endParaRPr lang="en-GB"/>
                    </a:p>
                  </a:txBody>
                  <a:tcPr/>
                </a:tc>
                <a:tc rowSpan="3" hMerge="1">
                  <a:txBody>
                    <a:bodyPr/>
                    <a:lstStyle/>
                    <a:p>
                      <a:endParaRPr lang="en-GB"/>
                    </a:p>
                  </a:txBody>
                  <a:tcPr/>
                </a:tc>
                <a:tc rowSpan="3" hMerge="1">
                  <a:txBody>
                    <a:bodyPr/>
                    <a:lstStyle/>
                    <a:p>
                      <a:endParaRPr lang="en-GB"/>
                    </a:p>
                  </a:txBody>
                  <a:tcPr/>
                </a:tc>
                <a:tc rowSpan="3" hMerge="1">
                  <a:txBody>
                    <a:bodyPr/>
                    <a:lstStyle/>
                    <a:p>
                      <a:endParaRPr lang="en-GB"/>
                    </a:p>
                  </a:txBody>
                  <a:tcPr/>
                </a:tc>
                <a:tc rowSpan="3" hMerge="1">
                  <a:txBody>
                    <a:bodyPr/>
                    <a:lstStyle/>
                    <a:p>
                      <a:endParaRPr lang="en-GB"/>
                    </a:p>
                  </a:txBody>
                  <a:tcPr/>
                </a:tc>
                <a:tc rowSpan="3" hMerge="1">
                  <a:txBody>
                    <a:bodyPr/>
                    <a:lstStyle/>
                    <a:p>
                      <a:endParaRPr lang="en-GB"/>
                    </a:p>
                  </a:txBody>
                  <a:tcPr/>
                </a:tc>
                <a:tc rowSpan="3" hMerge="1">
                  <a:txBody>
                    <a:bodyPr/>
                    <a:lstStyle/>
                    <a:p>
                      <a:pPr marL="36000" algn="l" fontAlgn="t"/>
                      <a:endParaRPr lang="en-GB" sz="900" b="0" i="0" u="none" strike="noStrike">
                        <a:solidFill>
                          <a:schemeClr val="tx1">
                            <a:lumMod val="75000"/>
                            <a:lumOff val="25000"/>
                          </a:schemeClr>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rowSpan="3">
                  <a:txBody>
                    <a:bodyPr/>
                    <a:lstStyle/>
                    <a:p>
                      <a:pPr marL="35560" algn="l" fontAlgn="t"/>
                      <a:r>
                        <a:rPr lang="en-GB" sz="900" b="1" i="0" u="none" strike="noStrike">
                          <a:solidFill>
                            <a:srgbClr val="34B0D4"/>
                          </a:solidFill>
                          <a:effectLst/>
                          <a:latin typeface="Calibri"/>
                        </a:rPr>
                        <a:t>Cancer Informatics Programme Board</a:t>
                      </a:r>
                      <a:br>
                        <a:rPr lang="en-GB" sz="900" b="1" i="0" u="none" strike="noStrike">
                          <a:solidFill>
                            <a:srgbClr val="34B0D4"/>
                          </a:solidFill>
                          <a:effectLst/>
                          <a:latin typeface="Calibri"/>
                        </a:rPr>
                      </a:br>
                      <a:r>
                        <a:rPr lang="en-GB" sz="900" b="0" i="0" u="none" strike="noStrike">
                          <a:solidFill>
                            <a:schemeClr val="tx1">
                              <a:lumMod val="75000"/>
                              <a:lumOff val="25000"/>
                            </a:schemeClr>
                          </a:solidFill>
                          <a:effectLst/>
                          <a:latin typeface="Calibri"/>
                        </a:rPr>
                        <a:t>SRO: Tracey Cooper</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DHCW Director: Rhidian Hurle</a:t>
                      </a:r>
                      <a:endParaRPr lang="en-GB" sz="900" b="1" i="0" u="none" strike="noStrike">
                        <a:solidFill>
                          <a:schemeClr val="tx1">
                            <a:lumMod val="75000"/>
                            <a:lumOff val="25000"/>
                          </a:schemeClr>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algn="l" fontAlgn="t"/>
                      <a:endParaRPr lang="en-GB" sz="900" b="0"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226216064"/>
                  </a:ext>
                </a:extLst>
              </a:tr>
              <a:tr h="148807">
                <a:tc vMerge="1">
                  <a:txBody>
                    <a:bodyPr/>
                    <a:lstStyle/>
                    <a:p>
                      <a:endParaRPr lang="en-GB"/>
                    </a:p>
                  </a:txBody>
                  <a:tcPr/>
                </a:tc>
                <a:tc vMerge="1">
                  <a:txBody>
                    <a:bodyPr/>
                    <a:lstStyle/>
                    <a:p>
                      <a:endParaRPr lang="en-GB"/>
                    </a:p>
                  </a:txBody>
                  <a:tcPr/>
                </a:tc>
                <a:tc>
                  <a:txBody>
                    <a:bodyPr/>
                    <a:lstStyle/>
                    <a:p>
                      <a:pPr marL="35560" algn="l" rtl="0" fontAlgn="t"/>
                      <a:endParaRPr lang="en-GB" sz="800" b="0" i="0" u="none" strike="noStrike">
                        <a:solidFill>
                          <a:srgbClr val="13A3C9"/>
                        </a:solidFill>
                        <a:effectLst/>
                        <a:latin typeface="Calibri"/>
                      </a:endParaRPr>
                    </a:p>
                  </a:txBody>
                  <a:tcPr marL="0" marR="0" marT="0" marB="0">
                    <a:lnL w="12700" cmpd="sng">
                      <a:noFill/>
                      <a:prstDash val="solid"/>
                    </a:lnL>
                    <a:lnR>
                      <a:noFill/>
                    </a:lnR>
                    <a:lnT>
                      <a:noFill/>
                    </a:lnT>
                    <a:lnB>
                      <a:noFill/>
                    </a:lnB>
                    <a:lnTlToBr w="12700" cmpd="sng">
                      <a:noFill/>
                      <a:prstDash val="solid"/>
                    </a:lnTlToBr>
                    <a:lnBlToTr w="12700" cmpd="sng">
                      <a:noFill/>
                      <a:prstDash val="solid"/>
                    </a:lnBlToTr>
                    <a:solidFill>
                      <a:srgbClr val="000000"/>
                    </a:solidFill>
                  </a:tcPr>
                </a:tc>
                <a:tc gridSpan="3">
                  <a:txBody>
                    <a:bodyPr/>
                    <a:lstStyle/>
                    <a:p>
                      <a:pPr marL="35560" algn="l" rtl="0" fontAlgn="t"/>
                      <a:endParaRPr lang="en-GB" sz="800" b="0"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endParaRPr lang="en-GB"/>
                    </a:p>
                  </a:txBody>
                  <a:tcPr/>
                </a:tc>
                <a:tc hMerge="1">
                  <a:txBody>
                    <a:bodyPr/>
                    <a:lstStyle/>
                    <a:p>
                      <a:pPr marL="35560" algn="l" rtl="0" fontAlgn="t"/>
                      <a:endParaRPr lang="en-GB" sz="800" b="1"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gridSpan="2">
                  <a:txBody>
                    <a:bodyPr/>
                    <a:lstStyle/>
                    <a:p>
                      <a:pPr marL="35560" algn="l" fontAlgn="t"/>
                      <a:endParaRPr lang="en-GB" sz="800" b="1" i="0" u="none" strike="noStrike">
                        <a:solidFill>
                          <a:srgbClr val="FF0000"/>
                        </a:solidFill>
                        <a:effectLst/>
                        <a:latin typeface="Calibri"/>
                      </a:endParaRPr>
                    </a:p>
                  </a:txBody>
                  <a:tcPr marL="0" marR="0" marT="0" marB="0">
                    <a:lnL>
                      <a:noFill/>
                    </a:lnL>
                    <a:lnR>
                      <a:noFill/>
                    </a:lnR>
                    <a:lnT w="12700" cmpd="sng">
                      <a:noFill/>
                      <a:prstDash val="solid"/>
                    </a:lnT>
                    <a:lnB>
                      <a:noFill/>
                    </a:lnB>
                    <a:lnTlToBr w="12700" cmpd="sng">
                      <a:noFill/>
                      <a:prstDash val="solid"/>
                    </a:lnTlToBr>
                    <a:lnBlToTr w="12700" cmpd="sng">
                      <a:noFill/>
                      <a:prstDash val="solid"/>
                    </a:lnBlToTr>
                    <a:solidFill>
                      <a:srgbClr val="333F4F"/>
                    </a:solidFill>
                  </a:tcPr>
                </a:tc>
                <a:tc hMerge="1">
                  <a:txBody>
                    <a:bodyPr/>
                    <a:lstStyle/>
                    <a:p>
                      <a:pPr marL="36000" algn="l" fontAlgn="t"/>
                      <a:r>
                        <a:rPr lang="en-GB" sz="900" b="1" i="0" u="none" strike="noStrike">
                          <a:solidFill>
                            <a:srgbClr val="FF0000"/>
                          </a:solidFill>
                          <a:effectLst/>
                          <a:latin typeface="Calibri" panose="020F0502020204030204" pitchFamily="34" charset="0"/>
                        </a:rPr>
                        <a:t> </a:t>
                      </a: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8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8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8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8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ctr" fontAlgn="t"/>
                      <a:endParaRPr lang="en-GB" sz="800" b="0" i="0" u="none" strike="noStrike">
                        <a:solidFill>
                          <a:srgbClr val="000000"/>
                        </a:solidFill>
                        <a:effectLst/>
                        <a:latin typeface="Calibri"/>
                      </a:endParaRPr>
                    </a:p>
                  </a:txBody>
                  <a:tcPr marL="0" marR="0" marT="0" marB="0" vert="vert270">
                    <a:lnL>
                      <a:noFill/>
                    </a:lnL>
                    <a:lnR>
                      <a:noFill/>
                    </a:lnR>
                    <a:lnT>
                      <a:noFill/>
                    </a:lnT>
                    <a:lnB>
                      <a:noFill/>
                    </a:lnB>
                    <a:lnTlToBr w="12700" cmpd="sng">
                      <a:noFill/>
                      <a:prstDash val="solid"/>
                    </a:lnTlToBr>
                    <a:lnBlToTr w="12700" cmpd="sng">
                      <a:noFill/>
                      <a:prstDash val="solid"/>
                    </a:lnBlToTr>
                    <a:solidFill>
                      <a:srgbClr val="B7DEE8"/>
                    </a:solidFill>
                  </a:tcPr>
                </a:tc>
                <a:tc gridSpan="9" vMerge="1">
                  <a:txBody>
                    <a:bodyPr/>
                    <a:lstStyle/>
                    <a:p>
                      <a:pPr marL="36000" algn="l" fontAlgn="t"/>
                      <a:endParaRPr lang="en-GB" sz="800" b="0" i="0" u="none" strike="noStrike">
                        <a:solidFill>
                          <a:schemeClr val="tx1">
                            <a:lumMod val="75000"/>
                            <a:lumOff val="25000"/>
                          </a:schemeClr>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pPr marL="36000" algn="l" fontAlgn="t"/>
                      <a:endParaRPr lang="en-GB" sz="900" b="0" i="0" u="none" strike="noStrike">
                        <a:solidFill>
                          <a:schemeClr val="tx1">
                            <a:lumMod val="75000"/>
                            <a:lumOff val="25000"/>
                          </a:schemeClr>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vMerge="1">
                  <a:txBody>
                    <a:bodyPr/>
                    <a:lstStyle/>
                    <a:p>
                      <a:endParaRPr lang="en-GB"/>
                    </a:p>
                  </a:txBody>
                  <a:tcPr>
                    <a:lnL>
                      <a:noFill/>
                    </a:lnL>
                  </a:tcPr>
                </a:tc>
                <a:tc>
                  <a:txBody>
                    <a:bodyPr/>
                    <a:lstStyle/>
                    <a:p>
                      <a:pPr algn="l" fontAlgn="t"/>
                      <a:endParaRPr lang="en-GB" sz="900" b="0" i="0" u="none" strike="noStrike">
                        <a:solidFill>
                          <a:srgbClr val="000000"/>
                        </a:solidFill>
                        <a:effectLst/>
                        <a:latin typeface="Calibri"/>
                      </a:endParaRPr>
                    </a:p>
                  </a:txBody>
                  <a:tcPr marL="0" marR="0" marT="0" marB="0">
                    <a:lnL w="12700" cmpd="sng">
                      <a:noFill/>
                      <a:prstDash val="solid"/>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924482639"/>
                  </a:ext>
                </a:extLst>
              </a:tr>
              <a:tr h="297615">
                <a:tc vMerge="1">
                  <a:txBody>
                    <a:bodyPr/>
                    <a:lstStyle/>
                    <a:p>
                      <a:endParaRPr lang="en-GB"/>
                    </a:p>
                  </a:txBody>
                  <a:tcPr/>
                </a:tc>
                <a:tc vMerge="1">
                  <a:txBody>
                    <a:bodyPr/>
                    <a:lstStyle/>
                    <a:p>
                      <a:endParaRPr lang="en-GB"/>
                    </a:p>
                  </a:txBody>
                  <a:tcPr/>
                </a:tc>
                <a:tc gridSpan="6">
                  <a:txBody>
                    <a:bodyPr/>
                    <a:lstStyle/>
                    <a:p>
                      <a:pPr marL="35560" algn="l" rtl="0" fontAlgn="t"/>
                      <a:r>
                        <a:rPr lang="en-GB" sz="900" b="0" i="0" u="none" strike="noStrike">
                          <a:solidFill>
                            <a:srgbClr val="FFFFFF"/>
                          </a:solidFill>
                          <a:effectLst/>
                          <a:latin typeface="Calibri"/>
                        </a:rPr>
                        <a:t>Patient Administration Functionality</a:t>
                      </a:r>
                    </a:p>
                  </a:txBody>
                  <a:tcPr marL="0" marR="0" marT="0" marB="0">
                    <a:lnL w="12700" cmpd="sng">
                      <a:noFill/>
                      <a:prstDash val="solid"/>
                    </a:lnL>
                    <a:lnR>
                      <a:noFill/>
                    </a:lnR>
                    <a:lnT>
                      <a:noFill/>
                    </a:lnT>
                    <a:lnB>
                      <a:noFill/>
                    </a:lnB>
                    <a:lnTlToBr w="12700" cmpd="sng">
                      <a:noFill/>
                      <a:prstDash val="solid"/>
                    </a:lnTlToBr>
                    <a:lnBlToTr w="12700" cmpd="sng">
                      <a:noFill/>
                      <a:prstDash val="solid"/>
                    </a:lnBlToTr>
                    <a:solidFill>
                      <a:srgbClr val="34B0D4"/>
                    </a:solidFill>
                  </a:tcPr>
                </a:tc>
                <a:tc hMerge="1">
                  <a:txBody>
                    <a:bodyPr/>
                    <a:lstStyle/>
                    <a:p>
                      <a:endParaRPr lang="en-GB"/>
                    </a:p>
                  </a:txBody>
                  <a:tcPr>
                    <a:lnL w="12700" cmpd="sng">
                      <a:noFill/>
                      <a:prstDash val="solid"/>
                    </a:lnL>
                    <a:lnT w="12700" cmpd="sng">
                      <a:noFill/>
                      <a:prstDash val="solid"/>
                    </a:lnT>
                  </a:tcPr>
                </a:tc>
                <a:tc hMerge="1">
                  <a:txBody>
                    <a:bodyPr/>
                    <a:lstStyle/>
                    <a:p>
                      <a:endParaRPr lang="en-GB"/>
                    </a:p>
                  </a:txBody>
                  <a:tcPr/>
                </a:tc>
                <a:tc hMerge="1">
                  <a:txBody>
                    <a:bodyPr/>
                    <a:lstStyle/>
                    <a:p>
                      <a:endParaRPr lang="en-GB"/>
                    </a:p>
                  </a:txBody>
                  <a:tcPr>
                    <a:lnL w="12700" cmpd="sng">
                      <a:noFill/>
                      <a:prstDash val="solid"/>
                    </a:lnL>
                    <a:lnT w="12700" cmpd="sng">
                      <a:noFill/>
                      <a:prstDash val="solid"/>
                    </a:lnT>
                  </a:tcPr>
                </a:tc>
                <a:tc hMerge="1">
                  <a:txBody>
                    <a:bodyPr/>
                    <a:lstStyle/>
                    <a:p>
                      <a:endParaRPr lang="en-GB"/>
                    </a:p>
                  </a:txBody>
                  <a:tcPr>
                    <a:lnL w="12700" cmpd="sng">
                      <a:noFill/>
                      <a:prstDash val="solid"/>
                    </a:lnL>
                    <a:lnT w="12700" cmpd="sng">
                      <a:noFill/>
                      <a:prstDash val="solid"/>
                    </a:lnT>
                  </a:tcPr>
                </a:tc>
                <a:tc hMerge="1">
                  <a:txBody>
                    <a:bodyPr/>
                    <a:lstStyle/>
                    <a:p>
                      <a:pPr marL="36000" algn="l" fontAlgn="t"/>
                      <a:r>
                        <a:rPr lang="en-GB" sz="900" b="0" i="0" u="none" strike="noStrike">
                          <a:solidFill>
                            <a:srgbClr val="FFFFFF"/>
                          </a:solidFill>
                          <a:effectLst/>
                          <a:latin typeface="Calibri" panose="020F0502020204030204" pitchFamily="34" charset="0"/>
                        </a:rPr>
                        <a:t> </a:t>
                      </a: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ctr" fontAlgn="t"/>
                      <a:endParaRPr lang="en-GB" sz="900" b="0" i="0" u="none" strike="noStrike">
                        <a:solidFill>
                          <a:srgbClr val="000000"/>
                        </a:solidFill>
                        <a:effectLst/>
                        <a:latin typeface="Calibri"/>
                      </a:endParaRPr>
                    </a:p>
                  </a:txBody>
                  <a:tcPr marL="0" marR="0" marT="0" marB="0" vert="vert270">
                    <a:lnL>
                      <a:noFill/>
                    </a:lnL>
                    <a:lnR>
                      <a:noFill/>
                    </a:lnR>
                    <a:lnT>
                      <a:noFill/>
                    </a:lnT>
                    <a:lnB>
                      <a:noFill/>
                    </a:lnB>
                    <a:lnTlToBr w="12700" cmpd="sng">
                      <a:noFill/>
                      <a:prstDash val="solid"/>
                    </a:lnTlToBr>
                    <a:lnBlToTr w="12700" cmpd="sng">
                      <a:noFill/>
                      <a:prstDash val="solid"/>
                    </a:lnBlToTr>
                    <a:solidFill>
                      <a:srgbClr val="B7DEE8"/>
                    </a:solidFill>
                  </a:tcPr>
                </a:tc>
                <a:tc gridSpan="9" vMerge="1">
                  <a:txBody>
                    <a:bodyPr/>
                    <a:lstStyle/>
                    <a:p>
                      <a:endParaRPr lang="en-GB"/>
                    </a:p>
                  </a:txBody>
                  <a:tcPr>
                    <a:lnL w="12700" cmpd="sng">
                      <a:noFill/>
                      <a:prstDash val="solid"/>
                    </a:lnL>
                    <a:lnT w="12700" cmpd="sng">
                      <a:noFill/>
                      <a:prstDash val="solid"/>
                    </a:lnT>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algn="l" fontAlgn="t"/>
                      <a:endParaRPr lang="en-GB" sz="900" b="0" i="0" u="none" strike="noStrike">
                        <a:solidFill>
                          <a:srgbClr val="000000"/>
                        </a:solidFill>
                        <a:effectLst/>
                        <a:latin typeface="Calibri"/>
                      </a:endParaRPr>
                    </a:p>
                  </a:txBody>
                  <a:tcPr marL="0" marR="0" marT="0" marB="0">
                    <a:lnL w="12700" cmpd="sng">
                      <a:noFill/>
                      <a:prstDash val="solid"/>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363533894"/>
                  </a:ext>
                </a:extLst>
              </a:tr>
              <a:tr h="216000">
                <a:tc vMerge="1">
                  <a:txBody>
                    <a:bodyPr/>
                    <a:lstStyle/>
                    <a:p>
                      <a:endParaRPr lang="en-GB"/>
                    </a:p>
                  </a:txBody>
                  <a:tcPr>
                    <a:lnT w="12700" cmpd="sng">
                      <a:noFill/>
                      <a:prstDash val="solid"/>
                    </a:lnT>
                  </a:tcPr>
                </a:tc>
                <a:tc vMerge="1">
                  <a:txBody>
                    <a:bodyPr/>
                    <a:lstStyle/>
                    <a:p>
                      <a:endParaRPr lang="en-GB"/>
                    </a:p>
                  </a:txBody>
                  <a:tcPr>
                    <a:lnT w="12700" cmpd="sng">
                      <a:noFill/>
                      <a:prstDash val="solid"/>
                    </a:lnT>
                  </a:tcPr>
                </a:tc>
                <a:tc>
                  <a:txBody>
                    <a:bodyPr/>
                    <a:lstStyle/>
                    <a:p>
                      <a:pPr marL="35560" algn="l" rtl="0" fontAlgn="t"/>
                      <a:r>
                        <a:rPr lang="en-GB" sz="900" b="0" i="0" u="none" strike="noStrike">
                          <a:solidFill>
                            <a:srgbClr val="FFFFFF"/>
                          </a:solidFill>
                          <a:effectLst/>
                          <a:latin typeface="Calibri"/>
                        </a:rPr>
                        <a:t>Clinical Functionality</a:t>
                      </a:r>
                    </a:p>
                  </a:txBody>
                  <a:tcPr marL="0" marR="0" marT="0" marB="0">
                    <a:lnL w="12700" cmpd="sng">
                      <a:noFill/>
                      <a:prstDash val="solid"/>
                    </a:lnL>
                    <a:lnR>
                      <a:noFill/>
                    </a:lnR>
                    <a:lnT>
                      <a:noFill/>
                    </a:lnT>
                    <a:lnB>
                      <a:noFill/>
                    </a:lnB>
                    <a:lnTlToBr w="12700" cmpd="sng">
                      <a:noFill/>
                      <a:prstDash val="solid"/>
                    </a:lnTlToBr>
                    <a:lnBlToTr w="12700" cmpd="sng">
                      <a:noFill/>
                      <a:prstDash val="solid"/>
                    </a:lnBlToTr>
                    <a:solidFill>
                      <a:srgbClr val="34B0D4"/>
                    </a:solidFill>
                  </a:tcPr>
                </a:tc>
                <a:tc gridSpan="3">
                  <a:txBody>
                    <a:bodyPr/>
                    <a:lstStyle/>
                    <a:p>
                      <a:pPr marL="35560" algn="l" rtl="0" fontAlgn="t"/>
                      <a:endParaRPr lang="en-GB" sz="900" b="0" i="0" u="none" strike="noStrike">
                        <a:solidFill>
                          <a:srgbClr val="FFFFFF"/>
                        </a:solidFill>
                        <a:effectLst/>
                        <a:latin typeface="Calibri"/>
                      </a:endParaRPr>
                    </a:p>
                  </a:txBody>
                  <a:tcPr marL="0" marR="0" marT="0" marB="0">
                    <a:lnL>
                      <a:noFill/>
                    </a:lnL>
                    <a:lnR>
                      <a:noFill/>
                    </a:lnR>
                    <a:lnB>
                      <a:noFill/>
                    </a:lnB>
                    <a:lnTlToBr w="12700" cmpd="sng">
                      <a:noFill/>
                      <a:prstDash val="solid"/>
                    </a:lnTlToBr>
                    <a:lnBlToTr w="12700" cmpd="sng">
                      <a:noFill/>
                      <a:prstDash val="solid"/>
                    </a:lnBlToTr>
                    <a:solidFill>
                      <a:srgbClr val="34B0D4"/>
                    </a:solidFill>
                  </a:tcPr>
                </a:tc>
                <a:tc hMerge="1">
                  <a:txBody>
                    <a:bodyPr/>
                    <a:lstStyle/>
                    <a:p>
                      <a:endParaRPr lang="en-GB"/>
                    </a:p>
                  </a:txBody>
                  <a:tcPr/>
                </a:tc>
                <a:tc hMerge="1">
                  <a:txBody>
                    <a:bodyPr/>
                    <a:lstStyle/>
                    <a:p>
                      <a:pPr marL="35560" algn="l" fontAlgn="t"/>
                      <a:endParaRPr lang="en-GB" sz="900" b="0" i="0" u="none" strike="noStrike">
                        <a:solidFill>
                          <a:srgbClr val="FFFFFF"/>
                        </a:solidFill>
                        <a:effectLst/>
                        <a:latin typeface="Calibri"/>
                      </a:endParaRPr>
                    </a:p>
                  </a:txBody>
                  <a:tcPr marL="0" marR="0" marT="0" marB="0">
                    <a:lnL>
                      <a:noFill/>
                    </a:lnL>
                    <a:lnR>
                      <a:noFill/>
                    </a:lnR>
                    <a:lnB>
                      <a:noFill/>
                    </a:lnB>
                    <a:lnTlToBr w="12700" cmpd="sng">
                      <a:noFill/>
                      <a:prstDash val="solid"/>
                    </a:lnTlToBr>
                    <a:lnBlToTr w="12700" cmpd="sng">
                      <a:noFill/>
                      <a:prstDash val="solid"/>
                    </a:lnBlToTr>
                    <a:solidFill>
                      <a:srgbClr val="34B0D4"/>
                    </a:solidFill>
                  </a:tcPr>
                </a:tc>
                <a:tc gridSpan="2">
                  <a:txBody>
                    <a:bodyPr/>
                    <a:lstStyle/>
                    <a:p>
                      <a:pPr marL="35560" algn="l" fontAlgn="t"/>
                      <a:endParaRPr lang="en-GB" sz="900" b="0" i="0" u="none" strike="noStrike">
                        <a:solidFill>
                          <a:srgbClr val="FFFFFF"/>
                        </a:solidFill>
                        <a:effectLst/>
                        <a:latin typeface="Calibri"/>
                      </a:endParaRPr>
                    </a:p>
                  </a:txBody>
                  <a:tcPr marL="0" marR="0" marT="0" marB="0">
                    <a:lnL>
                      <a:noFill/>
                    </a:lnL>
                    <a:lnR>
                      <a:noFill/>
                    </a:lnR>
                    <a:lnT w="12700" cmpd="sng">
                      <a:noFill/>
                      <a:prstDash val="solid"/>
                    </a:lnT>
                    <a:lnB>
                      <a:noFill/>
                    </a:lnB>
                    <a:lnTlToBr w="12700" cmpd="sng">
                      <a:noFill/>
                      <a:prstDash val="solid"/>
                    </a:lnTlToBr>
                    <a:lnBlToTr w="12700" cmpd="sng">
                      <a:noFill/>
                      <a:prstDash val="solid"/>
                    </a:lnBlToTr>
                    <a:solidFill>
                      <a:srgbClr val="34B0D4"/>
                    </a:solidFill>
                  </a:tcPr>
                </a:tc>
                <a:tc hMerge="1">
                  <a:txBody>
                    <a:bodyPr/>
                    <a:lstStyle/>
                    <a:p>
                      <a:pPr marL="36000" algn="l" fontAlgn="t"/>
                      <a:r>
                        <a:rPr lang="en-GB" sz="900" b="0" i="0" u="none" strike="noStrike">
                          <a:solidFill>
                            <a:srgbClr val="FFFFFF"/>
                          </a:solidFill>
                          <a:effectLst/>
                          <a:latin typeface="Calibri" panose="020F0502020204030204" pitchFamily="34" charset="0"/>
                        </a:rPr>
                        <a:t> </a:t>
                      </a: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0" i="0" u="none" strike="noStrike">
                        <a:solidFill>
                          <a:srgbClr val="FFFFFF"/>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0" i="0" u="none" strike="noStrike">
                        <a:solidFill>
                          <a:srgbClr val="FFFFFF"/>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0" i="0" u="none" strike="noStrike">
                        <a:solidFill>
                          <a:srgbClr val="FFFFFF"/>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0" i="0" u="none" strike="noStrike">
                        <a:solidFill>
                          <a:srgbClr val="FFFFFF"/>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ctr" fontAlgn="t"/>
                      <a:endParaRPr lang="en-GB" sz="900" b="0" i="0" u="none" strike="noStrike">
                        <a:solidFill>
                          <a:srgbClr val="000000"/>
                        </a:solidFill>
                        <a:effectLst/>
                        <a:latin typeface="Calibri"/>
                      </a:endParaRPr>
                    </a:p>
                  </a:txBody>
                  <a:tcPr marL="0" marR="0" marT="0" marB="0" vert="vert270">
                    <a:lnL>
                      <a:noFill/>
                    </a:lnL>
                    <a:lnR>
                      <a:noFill/>
                    </a:lnR>
                    <a:lnT>
                      <a:noFill/>
                    </a:lnT>
                    <a:lnB>
                      <a:noFill/>
                    </a:lnB>
                    <a:lnTlToBr w="12700" cmpd="sng">
                      <a:noFill/>
                      <a:prstDash val="solid"/>
                    </a:lnTlToBr>
                    <a:lnBlToTr w="12700" cmpd="sng">
                      <a:noFill/>
                      <a:prstDash val="solid"/>
                    </a:lnBlToTr>
                    <a:solidFill>
                      <a:srgbClr val="B7DEE8"/>
                    </a:solidFill>
                  </a:tcPr>
                </a:tc>
                <a:tc>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gridSpan="2">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pPr algn="l" fontAlgn="t"/>
                      <a:endParaRPr lang="en-GB" sz="900" b="0" i="0" u="none" strike="noStrike">
                        <a:solidFill>
                          <a:srgbClr val="44546A"/>
                        </a:solidFill>
                        <a:effectLst/>
                        <a:latin typeface="Calibri" panose="020F0502020204030204" pitchFamily="34" charset="0"/>
                      </a:endParaRPr>
                    </a:p>
                  </a:txBody>
                  <a:tcPr marL="0" marR="0" marT="0" marB="0">
                    <a:lnL>
                      <a:noFill/>
                    </a:lnL>
                    <a:lnR>
                      <a:noFill/>
                    </a:lnR>
                    <a:lnT>
                      <a:noFill/>
                    </a:lnT>
                    <a:lnB>
                      <a:noFill/>
                    </a:lnB>
                    <a:solidFill>
                      <a:srgbClr val="D6DCE4"/>
                    </a:solidFill>
                  </a:tcPr>
                </a:tc>
                <a:tc>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gridSpan="2">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pPr marL="36000" algn="l" fontAlgn="t"/>
                      <a:endParaRPr lang="en-GB" sz="900" b="0" i="0" u="none" strike="noStrike">
                        <a:solidFill>
                          <a:srgbClr val="44546A"/>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r>
                        <a:rPr lang="en-GB" sz="900" b="0" i="0" u="none" strike="noStrike">
                          <a:solidFill>
                            <a:srgbClr val="000000"/>
                          </a:solidFill>
                          <a:effectLst/>
                          <a:latin typeface="Calibri"/>
                        </a:rPr>
                        <a:t>RAG reason: </a:t>
                      </a:r>
                      <a:r>
                        <a:rPr lang="en-GB" sz="900" b="0" i="0" u="none" strike="noStrike">
                          <a:solidFill>
                            <a:schemeClr val="tx1">
                              <a:lumMod val="75000"/>
                              <a:lumOff val="25000"/>
                            </a:schemeClr>
                          </a:solidFill>
                          <a:effectLst/>
                          <a:latin typeface="Calibri"/>
                          <a:ea typeface="+mn-ea"/>
                          <a:cs typeface="+mn-cs"/>
                        </a:rPr>
                        <a:t>Scope &amp; Timescales extended</a:t>
                      </a:r>
                    </a:p>
                  </a:txBody>
                  <a:tcPr marL="0" marR="0" marT="0" marB="0">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l" fontAlgn="t"/>
                      <a:endParaRPr lang="en-GB" sz="900" b="0"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985113972"/>
                  </a:ext>
                </a:extLst>
              </a:tr>
              <a:tr h="50774">
                <a:tc>
                  <a:txBody>
                    <a:bodyPr/>
                    <a:lstStyle/>
                    <a:p>
                      <a:pPr marL="36000" algn="ctr" fontAlgn="t"/>
                      <a:endParaRPr lang="en-GB" sz="200" b="0" i="1" u="none" strike="noStrike">
                        <a:solidFill>
                          <a:schemeClr val="tx1">
                            <a:lumMod val="75000"/>
                            <a:lumOff val="25000"/>
                          </a:schemeClr>
                        </a:solidFill>
                        <a:effectLst/>
                        <a:latin typeface="Calibri" panose="020F0502020204030204" pitchFamily="34" charset="0"/>
                      </a:endParaRPr>
                    </a:p>
                  </a:txBody>
                  <a:tcPr marL="0" marR="0" marT="0" marB="0" vert="vert270" anchor="ctr">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1" i="0" u="none" strike="noStrike">
                        <a:solidFill>
                          <a:schemeClr val="tx1">
                            <a:lumMod val="75000"/>
                            <a:lumOff val="25000"/>
                          </a:schemeClr>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marL="35560" algn="l" fontAlgn="t"/>
                      <a:endParaRPr lang="en-GB" sz="200" b="0"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gridSpan="3">
                  <a:txBody>
                    <a:bodyPr/>
                    <a:lstStyle/>
                    <a:p>
                      <a:pPr marL="35560" algn="l" fontAlgn="t"/>
                      <a:endParaRPr lang="en-GB" sz="200" b="0"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hMerge="1">
                  <a:txBody>
                    <a:bodyPr/>
                    <a:lstStyle/>
                    <a:p>
                      <a:endParaRPr lang="en-GB"/>
                    </a:p>
                  </a:txBody>
                  <a:tcPr/>
                </a:tc>
                <a:tc hMerge="1">
                  <a:txBody>
                    <a:bodyPr/>
                    <a:lstStyle/>
                    <a:p>
                      <a:pPr marL="35560" algn="l" fontAlgn="t"/>
                      <a:endParaRPr lang="en-GB" sz="200" b="0" i="0" u="none" strike="noStrike">
                        <a:solidFill>
                          <a:srgbClr val="FFFFFF"/>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gridSpan="2">
                  <a:txBody>
                    <a:bodyPr/>
                    <a:lstStyle/>
                    <a:p>
                      <a:pPr marL="35560" algn="l" fontAlgn="t"/>
                      <a:endParaRPr lang="en-GB" sz="200" b="0" i="0" u="none" strike="noStrike">
                        <a:solidFill>
                          <a:srgbClr val="FFFFFF"/>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hMerge="1">
                  <a:txBody>
                    <a:bodyPr/>
                    <a:lstStyle/>
                    <a:p>
                      <a:pPr marL="36000" algn="l" fontAlgn="t"/>
                      <a:endParaRPr lang="en-GB" sz="900" b="0" i="0" u="none" strike="noStrike">
                        <a:solidFill>
                          <a:srgbClr val="FFFFFF"/>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FFFFFF"/>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FFFFFF"/>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FFFFFF"/>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FFFFFF"/>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FFFFFF"/>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gridSpan="2">
                  <a:txBody>
                    <a:bodyPr/>
                    <a:lstStyle/>
                    <a:p>
                      <a:pPr marL="35560" algn="l" fontAlgn="t"/>
                      <a:endParaRPr lang="en-GB" sz="2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hMerge="1">
                  <a:txBody>
                    <a:bodyPr/>
                    <a:lstStyle/>
                    <a:p>
                      <a:pPr algn="l" fontAlgn="t"/>
                      <a:endParaRPr lang="en-GB" sz="900" b="0" i="0" u="none" strike="noStrike">
                        <a:solidFill>
                          <a:srgbClr val="44546A"/>
                        </a:solidFill>
                        <a:effectLst/>
                        <a:latin typeface="Calibri" panose="020F0502020204030204" pitchFamily="34" charset="0"/>
                      </a:endParaRPr>
                    </a:p>
                  </a:txBody>
                  <a:tcPr marL="0" marR="0" marT="0" marB="0">
                    <a:lnL>
                      <a:noFill/>
                    </a:lnL>
                    <a:lnR>
                      <a:noFill/>
                    </a:lnR>
                    <a:lnT>
                      <a:noFill/>
                    </a:lnT>
                    <a:lnB>
                      <a:noFill/>
                    </a:lnB>
                    <a:solidFill>
                      <a:srgbClr val="FFFFFF"/>
                    </a:solidFill>
                  </a:tcPr>
                </a:tc>
                <a:tc>
                  <a:txBody>
                    <a:bodyPr/>
                    <a:lstStyle/>
                    <a:p>
                      <a:pPr marL="35560" algn="l" fontAlgn="t"/>
                      <a:endParaRPr lang="en-GB" sz="2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gridSpan="2">
                  <a:txBody>
                    <a:bodyPr/>
                    <a:lstStyle/>
                    <a:p>
                      <a:pPr marL="35560" algn="l" fontAlgn="t"/>
                      <a:endParaRPr lang="en-GB" sz="2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hMerge="1">
                  <a:txBody>
                    <a:bodyPr/>
                    <a:lstStyle/>
                    <a:p>
                      <a:pPr marL="36000" algn="l" fontAlgn="t"/>
                      <a:endParaRPr lang="en-GB" sz="900" b="0" i="0" u="none" strike="noStrike">
                        <a:solidFill>
                          <a:srgbClr val="44546A"/>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l" fontAlgn="t"/>
                      <a:endParaRPr lang="en-GB" sz="200" b="0" i="0" u="none" strike="noStrike">
                        <a:solidFill>
                          <a:srgbClr val="000000"/>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300407594"/>
                  </a:ext>
                </a:extLst>
              </a:tr>
              <a:tr h="297615">
                <a:tc rowSpan="5">
                  <a:txBody>
                    <a:bodyPr/>
                    <a:lstStyle/>
                    <a:p>
                      <a:pPr marL="35560" algn="ctr" fontAlgn="t"/>
                      <a:r>
                        <a:rPr lang="en-GB" sz="900" b="0" i="1" u="none" strike="noStrike">
                          <a:solidFill>
                            <a:schemeClr val="tx1">
                              <a:lumMod val="75000"/>
                              <a:lumOff val="25000"/>
                            </a:schemeClr>
                          </a:solidFill>
                          <a:effectLst/>
                          <a:latin typeface="Calibri"/>
                        </a:rPr>
                        <a:t>Digital Professional Empowerment</a:t>
                      </a:r>
                    </a:p>
                  </a:txBody>
                  <a:tcPr marL="0" marR="0" marT="0" marB="0" vert="vert270" anchor="ctr">
                    <a:lnL>
                      <a:noFill/>
                    </a:lnL>
                    <a:lnR>
                      <a:noFill/>
                    </a:lnR>
                    <a:lnT>
                      <a:noFill/>
                    </a:lnT>
                    <a:lnB>
                      <a:noFill/>
                    </a:lnB>
                    <a:lnTlToBr w="12700" cmpd="sng">
                      <a:noFill/>
                      <a:prstDash val="solid"/>
                    </a:lnTlToBr>
                    <a:lnBlToTr w="12700" cmpd="sng">
                      <a:noFill/>
                      <a:prstDash val="solid"/>
                    </a:lnBlToTr>
                    <a:solidFill>
                      <a:srgbClr val="E7E6E6"/>
                    </a:solidFill>
                  </a:tcPr>
                </a:tc>
                <a:tc rowSpan="5">
                  <a:txBody>
                    <a:bodyPr/>
                    <a:lstStyle/>
                    <a:p>
                      <a:pPr marL="35560" algn="l" fontAlgn="t"/>
                      <a:r>
                        <a:rPr lang="en-GB" sz="900" b="1" i="0" u="none" strike="noStrike">
                          <a:solidFill>
                            <a:schemeClr val="tx1">
                              <a:lumMod val="75000"/>
                              <a:lumOff val="25000"/>
                            </a:schemeClr>
                          </a:solidFill>
                          <a:effectLst/>
                          <a:latin typeface="Calibri"/>
                        </a:rPr>
                        <a:t>Electronic Test Requesting</a:t>
                      </a:r>
                      <a:br>
                        <a:rPr lang="en-GB" sz="900" b="1"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Expanding electronic test requesting to new disciplines and improving existing electronic test requesting functionality.</a:t>
                      </a:r>
                      <a:endParaRPr lang="en-GB" sz="900" b="1" i="0" u="none" strike="noStrike">
                        <a:solidFill>
                          <a:schemeClr val="tx1">
                            <a:lumMod val="75000"/>
                            <a:lumOff val="25000"/>
                          </a:schemeClr>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E7E6E6"/>
                    </a:solidFill>
                  </a:tcPr>
                </a:tc>
                <a:tc>
                  <a:txBody>
                    <a:bodyPr/>
                    <a:lstStyle/>
                    <a:p>
                      <a:pPr marL="35560" algn="l" rtl="0" fontAlgn="t"/>
                      <a:r>
                        <a:rPr lang="en-GB" sz="900" b="0" i="0" u="none" strike="noStrike">
                          <a:solidFill>
                            <a:srgbClr val="34B0D4"/>
                          </a:solidFill>
                          <a:effectLst/>
                          <a:latin typeface="Calibri"/>
                        </a:rPr>
                        <a:t>Initiate</a:t>
                      </a:r>
                    </a:p>
                  </a:txBody>
                  <a:tcPr marL="0" marR="0" marT="0" marB="0">
                    <a:lnL>
                      <a:noFill/>
                    </a:lnL>
                    <a:lnR>
                      <a:noFill/>
                    </a:lnR>
                    <a:lnT>
                      <a:noFill/>
                    </a:lnT>
                    <a:lnB>
                      <a:noFill/>
                    </a:lnB>
                    <a:lnTlToBr w="12700" cmpd="sng">
                      <a:noFill/>
                      <a:prstDash val="solid"/>
                    </a:lnTlToBr>
                    <a:lnBlToTr w="12700" cmpd="sng">
                      <a:noFill/>
                      <a:prstDash val="solid"/>
                    </a:lnBlToTr>
                    <a:solidFill>
                      <a:srgbClr val="000000"/>
                    </a:solidFill>
                  </a:tcPr>
                </a:tc>
                <a:tc gridSpan="5">
                  <a:txBody>
                    <a:bodyPr/>
                    <a:lstStyle/>
                    <a:p>
                      <a:pPr marL="35560" algn="l" rtl="0" fontAlgn="t"/>
                      <a:r>
                        <a:rPr lang="en-GB" sz="900" b="1" i="0" u="none" strike="noStrike">
                          <a:solidFill>
                            <a:srgbClr val="34B0D4"/>
                          </a:solidFill>
                          <a:effectLst/>
                          <a:latin typeface="Calibri"/>
                        </a:rPr>
                        <a:t>Define</a:t>
                      </a:r>
                      <a:endParaRPr lang="en-GB" sz="900" b="0" i="0" u="none" strike="noStrike">
                        <a:solidFill>
                          <a:srgbClr val="34B0D4"/>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endParaRPr lang="en-GB"/>
                    </a:p>
                  </a:txBody>
                  <a:tcPr/>
                </a:tc>
                <a:tc hMerge="1">
                  <a:txBody>
                    <a:bodyPr/>
                    <a:lstStyle/>
                    <a:p>
                      <a:pPr marL="35560" algn="l" rtl="0" fontAlgn="t"/>
                      <a:r>
                        <a:rPr lang="en-GB" sz="900" b="1" i="0" u="none" strike="noStrike">
                          <a:solidFill>
                            <a:srgbClr val="34B0D4"/>
                          </a:solidFill>
                          <a:effectLst/>
                          <a:latin typeface="Calibri"/>
                        </a:rPr>
                        <a:t>Define</a:t>
                      </a: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endParaRPr lang="en-GB"/>
                    </a:p>
                  </a:txBody>
                  <a:tcPr>
                    <a:lnL w="12700" cmpd="sng">
                      <a:noFill/>
                      <a:prstDash val="solid"/>
                    </a:lnL>
                    <a:lnT w="12700" cmpd="sng">
                      <a:noFill/>
                      <a:prstDash val="solid"/>
                    </a:lnT>
                  </a:tcPr>
                </a:tc>
                <a:tc hMerge="1">
                  <a:txBody>
                    <a:bodyPr/>
                    <a:lstStyle/>
                    <a:p>
                      <a:pPr marL="36000" algn="l" fontAlgn="t"/>
                      <a:r>
                        <a:rPr lang="en-GB" sz="900" b="1" i="0" u="none" strike="noStrike">
                          <a:solidFill>
                            <a:srgbClr val="FF0000"/>
                          </a:solidFill>
                          <a:effectLst/>
                          <a:latin typeface="Calibri" panose="020F0502020204030204" pitchFamily="34" charset="0"/>
                        </a:rPr>
                        <a:t> </a:t>
                      </a: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r>
                        <a:rPr lang="en-GB" sz="900" b="1" i="0" u="none" strike="noStrike">
                          <a:solidFill>
                            <a:schemeClr val="bg1"/>
                          </a:solidFill>
                          <a:effectLst/>
                          <a:latin typeface="Calibri"/>
                        </a:rPr>
                        <a:t>Build</a:t>
                      </a: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ctr" fontAlgn="t"/>
                      <a:r>
                        <a:rPr lang="en-GB" sz="900" b="0" i="0" u="none" strike="noStrike">
                          <a:solidFill>
                            <a:schemeClr val="tx1">
                              <a:lumMod val="75000"/>
                              <a:lumOff val="25000"/>
                            </a:schemeClr>
                          </a:solidFill>
                          <a:effectLst/>
                          <a:latin typeface="Calibri"/>
                        </a:rPr>
                        <a:t>Internal Build</a:t>
                      </a:r>
                    </a:p>
                  </a:txBody>
                  <a:tcPr marL="0" marR="0" marT="0" marB="0">
                    <a:lnL>
                      <a:noFill/>
                    </a:lnL>
                    <a:lnR>
                      <a:noFill/>
                    </a:lnR>
                    <a:lnT>
                      <a:noFill/>
                    </a:lnT>
                    <a:lnB>
                      <a:noFill/>
                    </a:lnB>
                    <a:lnTlToBr w="12700" cmpd="sng">
                      <a:noFill/>
                      <a:prstDash val="solid"/>
                    </a:lnTlToBr>
                    <a:lnBlToTr w="12700" cmpd="sng">
                      <a:noFill/>
                      <a:prstDash val="solid"/>
                    </a:lnBlToTr>
                    <a:solidFill>
                      <a:srgbClr val="B7DEE8"/>
                    </a:solidFill>
                  </a:tcPr>
                </a:tc>
                <a:tc rowSpan="2" gridSpan="9">
                  <a:txBody>
                    <a:bodyPr/>
                    <a:lstStyle/>
                    <a:p>
                      <a:pPr marL="35560" algn="l" fontAlgn="t"/>
                      <a:r>
                        <a:rPr lang="en-GB" sz="900" b="1" i="0" u="none" strike="noStrike">
                          <a:solidFill>
                            <a:schemeClr val="tx1">
                              <a:lumMod val="75000"/>
                              <a:lumOff val="25000"/>
                            </a:schemeClr>
                          </a:solidFill>
                          <a:effectLst/>
                          <a:latin typeface="Calibri"/>
                        </a:rPr>
                        <a:t>Roll Out</a:t>
                      </a:r>
                      <a:br>
                        <a:rPr lang="en-GB" sz="900" b="1" i="0" u="none" strike="noStrike">
                          <a:solidFill>
                            <a:srgbClr val="404040"/>
                          </a:solidFill>
                          <a:effectLst/>
                          <a:latin typeface="Calibri"/>
                        </a:rPr>
                      </a:br>
                      <a:r>
                        <a:rPr lang="en-GB" sz="900" b="0" i="0" u="none" strike="noStrike">
                          <a:solidFill>
                            <a:schemeClr val="tx1">
                              <a:lumMod val="75000"/>
                              <a:lumOff val="25000"/>
                            </a:schemeClr>
                          </a:solidFill>
                          <a:effectLst/>
                          <a:latin typeface="+mn-lt"/>
                        </a:rPr>
                        <a:t>Radiology e-form V2 now live in CTM &amp; BCU. SBUHB, ABUHB and VCC to take V2 by Q3. New Histopathology e-form to be live in BCU Q2 2022/23 and a Phlebotomy module pilot to start in Q2. Result notifications now live in all health boards (bar AB and Powys - out of scope)</a:t>
                      </a:r>
                      <a:endParaRPr lang="en-GB" sz="900" b="0" i="0" u="none" strike="noStrike">
                        <a:solidFill>
                          <a:srgbClr val="FF0000"/>
                        </a:solidFill>
                        <a:effectLst/>
                        <a:latin typeface="+mn-lt"/>
                      </a:endParaRPr>
                    </a:p>
                    <a:p>
                      <a:pPr marL="35560" marR="0" lvl="0" indent="0" algn="l" defTabSz="914400" eaLnBrk="1" fontAlgn="t" latinLnBrk="0" hangingPunct="1">
                        <a:lnSpc>
                          <a:spcPct val="100000"/>
                        </a:lnSpc>
                        <a:spcBef>
                          <a:spcPts val="0"/>
                        </a:spcBef>
                        <a:spcAft>
                          <a:spcPts val="0"/>
                        </a:spcAft>
                        <a:buClrTx/>
                        <a:buSzTx/>
                        <a:buFontTx/>
                        <a:buNone/>
                        <a:tabLst/>
                        <a:defRPr/>
                      </a:pPr>
                      <a:r>
                        <a:rPr lang="en-GB" sz="900" b="1" i="0" u="none" strike="noStrike" noProof="0">
                          <a:solidFill>
                            <a:schemeClr val="accent6">
                              <a:lumMod val="50000"/>
                            </a:schemeClr>
                          </a:solidFill>
                          <a:effectLst/>
                          <a:latin typeface="+mn-lt"/>
                          <a:ea typeface="+mn-ea"/>
                          <a:cs typeface="+mn-cs"/>
                        </a:rPr>
                        <a:t>Next Major Milestones: </a:t>
                      </a:r>
                      <a:r>
                        <a:rPr lang="en-GB" sz="900" b="0" i="0" u="none" strike="noStrike">
                          <a:solidFill>
                            <a:schemeClr val="accent6">
                              <a:lumMod val="50000"/>
                            </a:schemeClr>
                          </a:solidFill>
                          <a:effectLst/>
                          <a:latin typeface="+mn-lt"/>
                          <a:ea typeface="+mn-ea"/>
                          <a:cs typeface="+mn-cs"/>
                        </a:rPr>
                        <a:t>New Cardiology e-form to be live Q4, Radiology V3 live in Q3, and Radiology in Primary Care workflow and technical design to be agreed by Q2. </a:t>
                      </a: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pPr marL="36000" algn="l" fontAlgn="t"/>
                      <a:endParaRPr lang="en-GB" sz="900" b="0" i="0" u="none" strike="noStrike">
                        <a:solidFill>
                          <a:schemeClr val="tx1">
                            <a:lumMod val="75000"/>
                            <a:lumOff val="25000"/>
                          </a:schemeClr>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rowSpan="4">
                  <a:txBody>
                    <a:bodyPr/>
                    <a:lstStyle/>
                    <a:p>
                      <a:pPr marL="35560" algn="l" fontAlgn="t"/>
                      <a:r>
                        <a:rPr lang="en-GB" sz="900" b="1" i="0" u="none" strike="noStrike">
                          <a:solidFill>
                            <a:srgbClr val="34B0D4"/>
                          </a:solidFill>
                          <a:effectLst/>
                          <a:latin typeface="Calibri"/>
                        </a:rPr>
                        <a:t>Electronic Test Requesting Project Board</a:t>
                      </a:r>
                      <a:br>
                        <a:rPr lang="en-GB" sz="900" b="1" i="0" u="none" strike="noStrike">
                          <a:solidFill>
                            <a:srgbClr val="34B0D4"/>
                          </a:solidFill>
                          <a:effectLst/>
                          <a:latin typeface="Calibri"/>
                        </a:rPr>
                      </a:br>
                      <a:r>
                        <a:rPr lang="en-GB" sz="900" b="0" i="0" u="none" strike="noStrike">
                          <a:solidFill>
                            <a:schemeClr val="tx1">
                              <a:lumMod val="75000"/>
                              <a:lumOff val="25000"/>
                            </a:schemeClr>
                          </a:solidFill>
                          <a:effectLst/>
                          <a:latin typeface="Calibri"/>
                        </a:rPr>
                        <a:t>SRO: Rob Bleasdale</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DHCW Director: Rhidian Hurle</a:t>
                      </a:r>
                      <a:endParaRPr lang="en-GB" sz="900" b="1" i="0" u="none" strike="noStrike">
                        <a:solidFill>
                          <a:schemeClr val="tx1">
                            <a:lumMod val="75000"/>
                            <a:lumOff val="25000"/>
                          </a:schemeClr>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l" fontAlgn="t"/>
                      <a:endParaRPr lang="en-GB" sz="900" b="0"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4061450679"/>
                  </a:ext>
                </a:extLst>
              </a:tr>
              <a:tr h="674622">
                <a:tc vMerge="1">
                  <a:txBody>
                    <a:bodyPr/>
                    <a:lstStyle/>
                    <a:p>
                      <a:endParaRPr lang="en-GB"/>
                    </a:p>
                  </a:txBody>
                  <a:tcPr/>
                </a:tc>
                <a:tc vMerge="1">
                  <a:txBody>
                    <a:bodyPr/>
                    <a:lstStyle/>
                    <a:p>
                      <a:endParaRPr lang="en-GB"/>
                    </a:p>
                  </a:txBody>
                  <a:tcPr/>
                </a:tc>
                <a:tc>
                  <a:txBody>
                    <a:bodyPr/>
                    <a:lstStyle/>
                    <a:p>
                      <a:pPr marL="35560" algn="l" rtl="0" fontAlgn="t"/>
                      <a:endParaRPr lang="en-GB" sz="900" b="0"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000000"/>
                    </a:solidFill>
                  </a:tcPr>
                </a:tc>
                <a:tc gridSpan="3">
                  <a:txBody>
                    <a:bodyPr/>
                    <a:lstStyle/>
                    <a:p>
                      <a:pPr marL="35560" algn="l" rtl="0" fontAlgn="t"/>
                      <a:endParaRPr lang="en-GB" sz="900" b="0"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endParaRPr lang="en-GB"/>
                    </a:p>
                  </a:txBody>
                  <a:tcPr/>
                </a:tc>
                <a:tc hMerge="1">
                  <a:txBody>
                    <a:bodyPr/>
                    <a:lstStyle/>
                    <a:p>
                      <a:pPr marL="35560" algn="l" rtl="0" fontAlgn="t"/>
                      <a:endParaRPr lang="en-GB" sz="900" b="1"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gridSpan="2">
                  <a:txBody>
                    <a:bodyPr/>
                    <a:lstStyle/>
                    <a:p>
                      <a:pPr marL="35560" algn="l" fontAlgn="t"/>
                      <a:endParaRPr lang="en-GB" sz="900" b="1" i="0" u="none" strike="noStrike">
                        <a:solidFill>
                          <a:srgbClr val="FF0000"/>
                        </a:solidFill>
                        <a:effectLst/>
                        <a:latin typeface="Calibri"/>
                      </a:endParaRPr>
                    </a:p>
                  </a:txBody>
                  <a:tcPr marL="0" marR="0" marT="0" marB="0">
                    <a:lnL>
                      <a:noFill/>
                    </a:lnL>
                    <a:lnR>
                      <a:noFill/>
                    </a:lnR>
                    <a:lnT w="12700" cmpd="sng">
                      <a:noFill/>
                      <a:prstDash val="solid"/>
                    </a:lnT>
                    <a:lnB>
                      <a:noFill/>
                    </a:lnB>
                    <a:lnTlToBr w="12700" cmpd="sng">
                      <a:noFill/>
                      <a:prstDash val="solid"/>
                    </a:lnTlToBr>
                    <a:lnBlToTr w="12700" cmpd="sng">
                      <a:noFill/>
                      <a:prstDash val="solid"/>
                    </a:lnBlToTr>
                    <a:solidFill>
                      <a:srgbClr val="333F4F"/>
                    </a:solidFill>
                  </a:tcPr>
                </a:tc>
                <a:tc hMerge="1">
                  <a:txBody>
                    <a:bodyPr/>
                    <a:lstStyle/>
                    <a:p>
                      <a:pPr marL="36000" algn="l" fontAlgn="t"/>
                      <a:r>
                        <a:rPr lang="en-GB" sz="900" b="1" i="0" u="none" strike="noStrike">
                          <a:solidFill>
                            <a:srgbClr val="FF0000"/>
                          </a:solidFill>
                          <a:effectLst/>
                          <a:latin typeface="Calibri" panose="020F0502020204030204" pitchFamily="34" charset="0"/>
                        </a:rPr>
                        <a:t> </a:t>
                      </a: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ctr" fontAlgn="t"/>
                      <a:endParaRPr lang="en-GB" sz="900" b="0" i="0" u="none" strike="noStrike">
                        <a:solidFill>
                          <a:srgbClr val="000000"/>
                        </a:solidFill>
                        <a:effectLst/>
                        <a:latin typeface="Calibri"/>
                      </a:endParaRPr>
                    </a:p>
                  </a:txBody>
                  <a:tcPr marL="0" marR="0" marT="0" marB="0" vert="vert270">
                    <a:lnL>
                      <a:noFill/>
                    </a:lnL>
                    <a:lnR>
                      <a:noFill/>
                    </a:lnR>
                    <a:lnT>
                      <a:noFill/>
                    </a:lnT>
                    <a:lnB>
                      <a:noFill/>
                    </a:lnB>
                    <a:lnTlToBr w="12700" cmpd="sng">
                      <a:noFill/>
                      <a:prstDash val="solid"/>
                    </a:lnTlToBr>
                    <a:lnBlToTr w="12700" cmpd="sng">
                      <a:noFill/>
                      <a:prstDash val="solid"/>
                    </a:lnBlToTr>
                    <a:solidFill>
                      <a:srgbClr val="B7DEE8"/>
                    </a:solidFill>
                  </a:tcPr>
                </a:tc>
                <a:tc gridSpan="9"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rowSpan="2">
                  <a:txBody>
                    <a:bodyPr/>
                    <a:lstStyle/>
                    <a:p>
                      <a:pPr algn="l" fontAlgn="t"/>
                      <a:endParaRPr lang="en-GB" sz="900" b="0"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460174747"/>
                  </a:ext>
                </a:extLst>
              </a:tr>
              <a:tr h="218223">
                <a:tc vMerge="1">
                  <a:txBody>
                    <a:bodyPr/>
                    <a:lstStyle/>
                    <a:p>
                      <a:endParaRPr lang="en-GB"/>
                    </a:p>
                  </a:txBody>
                  <a:tcPr/>
                </a:tc>
                <a:tc vMerge="1">
                  <a:txBody>
                    <a:bodyPr/>
                    <a:lstStyle/>
                    <a:p>
                      <a:endParaRPr lang="en-GB"/>
                    </a:p>
                  </a:txBody>
                  <a:tcPr/>
                </a:tc>
                <a:tc rowSpan="2" gridSpan="6">
                  <a:txBody>
                    <a:bodyPr/>
                    <a:lstStyle/>
                    <a:p>
                      <a:pPr marL="35560" algn="l" rtl="0" fontAlgn="t"/>
                      <a:r>
                        <a:rPr lang="en-GB" sz="900" b="0" i="0" u="none" strike="noStrike">
                          <a:solidFill>
                            <a:srgbClr val="FFFFFF"/>
                          </a:solidFill>
                          <a:effectLst/>
                          <a:latin typeface="Calibri"/>
                        </a:rPr>
                        <a:t>         </a:t>
                      </a:r>
                    </a:p>
                    <a:p>
                      <a:pPr marL="35560" algn="l" rtl="0" fontAlgn="t"/>
                      <a:r>
                        <a:rPr lang="en-GB" sz="900" b="0" i="0" u="none" strike="noStrike">
                          <a:solidFill>
                            <a:srgbClr val="FFFFFF"/>
                          </a:solidFill>
                          <a:effectLst/>
                          <a:latin typeface="Calibri"/>
                        </a:rPr>
                        <a:t>Cardiology, Phlebotomy, Histopathology</a:t>
                      </a:r>
                      <a:endParaRPr lang="en-GB" sz="900" b="0"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rowSpan="2" hMerge="1">
                  <a:txBody>
                    <a:bodyPr/>
                    <a:lstStyle/>
                    <a:p>
                      <a:pPr marL="35560" algn="l" rtl="0" fontAlgn="t"/>
                      <a:endParaRPr lang="en-GB" sz="900" b="0"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rowSpan="2" hMerge="1">
                  <a:txBody>
                    <a:bodyPr/>
                    <a:lstStyle/>
                    <a:p>
                      <a:endParaRPr lang="en-GB"/>
                    </a:p>
                  </a:txBody>
                  <a:tcPr/>
                </a:tc>
                <a:tc rowSpan="2" hMerge="1">
                  <a:txBody>
                    <a:bodyPr/>
                    <a:lstStyle/>
                    <a:p>
                      <a:endParaRPr lang="en-GB"/>
                    </a:p>
                  </a:txBody>
                  <a:tcPr/>
                </a:tc>
                <a:tc rowSpan="2" hMerge="1">
                  <a:txBody>
                    <a:bodyPr/>
                    <a:lstStyle/>
                    <a:p>
                      <a:pPr marL="35560" algn="l" fontAlgn="t"/>
                      <a:endParaRPr lang="en-GB" sz="900" b="1" i="0" u="none" strike="noStrike">
                        <a:solidFill>
                          <a:srgbClr val="FF0000"/>
                        </a:solidFill>
                        <a:effectLst/>
                        <a:latin typeface="Calibri"/>
                      </a:endParaRPr>
                    </a:p>
                  </a:txBody>
                  <a:tcPr marL="0" marR="0" marT="0" marB="0">
                    <a:lnL>
                      <a:noFill/>
                    </a:lnL>
                    <a:lnR>
                      <a:noFill/>
                    </a:lnR>
                    <a:lnT w="12700" cmpd="sng">
                      <a:noFill/>
                      <a:prstDash val="solid"/>
                    </a:lnT>
                    <a:lnB>
                      <a:noFill/>
                    </a:lnB>
                    <a:lnTlToBr w="12700" cmpd="sng">
                      <a:noFill/>
                      <a:prstDash val="solid"/>
                    </a:lnTlToBr>
                    <a:lnBlToTr w="12700" cmpd="sng">
                      <a:noFill/>
                      <a:prstDash val="solid"/>
                    </a:lnBlToTr>
                    <a:solidFill>
                      <a:srgbClr val="333F4F"/>
                    </a:solidFill>
                  </a:tcPr>
                </a:tc>
                <a:tc rowSpan="2" hMerge="1">
                  <a:txBody>
                    <a:bodyPr/>
                    <a:lstStyle/>
                    <a:p>
                      <a:endParaRPr lang="en-GB"/>
                    </a:p>
                  </a:txBody>
                  <a:tcPr/>
                </a:tc>
                <a:tc rowSpan="2">
                  <a:txBody>
                    <a:bodyPr/>
                    <a:lstStyle/>
                    <a:p>
                      <a:pPr marL="35560" algn="l" fontAlgn="t"/>
                      <a:endParaRPr lang="en-GB" sz="9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rowSpan="2">
                  <a:txBody>
                    <a:bodyPr/>
                    <a:lstStyle/>
                    <a:p>
                      <a:pPr marL="35560" algn="l" fontAlgn="t"/>
                      <a:endParaRPr lang="en-GB" sz="9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rowSpan="2" gridSpan="5">
                  <a:txBody>
                    <a:bodyPr/>
                    <a:lstStyle/>
                    <a:p>
                      <a:pPr marL="35560" algn="ctr" fontAlgn="t"/>
                      <a:r>
                        <a:rPr lang="en-GB" sz="900" b="0" i="0" u="none" strike="noStrike">
                          <a:solidFill>
                            <a:srgbClr val="FFFFFF"/>
                          </a:solidFill>
                          <a:effectLst/>
                          <a:latin typeface="Calibri"/>
                        </a:rPr>
                        <a:t>Radiology requests</a:t>
                      </a:r>
                    </a:p>
                    <a:p>
                      <a:pPr marL="35560" algn="ctr" fontAlgn="t"/>
                      <a:r>
                        <a:rPr lang="en-GB" sz="900" b="0" i="0" u="none" strike="noStrike">
                          <a:solidFill>
                            <a:srgbClr val="FFFFFF"/>
                          </a:solidFill>
                          <a:effectLst/>
                          <a:latin typeface="Calibri"/>
                        </a:rPr>
                        <a:t> (Cwm Taf &amp; BCU)</a:t>
                      </a:r>
                      <a:endParaRPr lang="en-GB" sz="9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rowSpan="2" hMerge="1">
                  <a:txBody>
                    <a:bodyPr/>
                    <a:lstStyle/>
                    <a:p>
                      <a:pPr marL="35560" algn="l" fontAlgn="t"/>
                      <a:endParaRPr lang="en-GB" sz="9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8497B0"/>
                    </a:solidFill>
                  </a:tcPr>
                </a:tc>
                <a:tc rowSpan="2" hMerge="1">
                  <a:txBody>
                    <a:bodyPr/>
                    <a:lstStyle/>
                    <a:p>
                      <a:pPr marL="35560" algn="ctr" fontAlgn="t"/>
                      <a:endParaRPr lang="en-GB" sz="900" b="0" i="0" u="none" strike="noStrike">
                        <a:solidFill>
                          <a:srgbClr val="000000"/>
                        </a:solidFill>
                        <a:effectLst/>
                        <a:latin typeface="Calibri"/>
                      </a:endParaRPr>
                    </a:p>
                  </a:txBody>
                  <a:tcPr marL="0" marR="0" marT="0" marB="0" vert="vert270">
                    <a:lnL>
                      <a:noFill/>
                    </a:lnL>
                    <a:lnR>
                      <a:noFill/>
                    </a:lnR>
                    <a:lnT>
                      <a:noFill/>
                    </a:lnT>
                    <a:lnB>
                      <a:noFill/>
                    </a:lnB>
                    <a:lnTlToBr w="12700" cmpd="sng">
                      <a:noFill/>
                      <a:prstDash val="solid"/>
                    </a:lnTlToBr>
                    <a:lnBlToTr w="12700" cmpd="sng">
                      <a:noFill/>
                      <a:prstDash val="solid"/>
                    </a:lnBlToTr>
                    <a:solidFill>
                      <a:srgbClr val="B7DEE8"/>
                    </a:solidFill>
                  </a:tcPr>
                </a:tc>
                <a:tc rowSpan="2" hMerge="1">
                  <a:txBody>
                    <a:bodyPr/>
                    <a:lstStyle/>
                    <a:p>
                      <a:pPr marL="35560" marR="0" lvl="0" indent="0" algn="l" defTabSz="914400" eaLnBrk="1" fontAlgn="t" latinLnBrk="0" hangingPunct="1">
                        <a:lnSpc>
                          <a:spcPct val="100000"/>
                        </a:lnSpc>
                        <a:spcBef>
                          <a:spcPts val="0"/>
                        </a:spcBef>
                        <a:spcAft>
                          <a:spcPts val="0"/>
                        </a:spcAft>
                        <a:buClrTx/>
                        <a:buSzTx/>
                        <a:buFontTx/>
                        <a:buNone/>
                        <a:tabLst/>
                        <a:defRPr/>
                      </a:pPr>
                      <a:endParaRPr lang="en-GB" sz="900" b="0" i="0" u="none" strike="noStrike">
                        <a:solidFill>
                          <a:schemeClr val="accent6">
                            <a:lumMod val="50000"/>
                          </a:schemeClr>
                        </a:solidFill>
                        <a:effectLst/>
                        <a:latin typeface="+mn-lt"/>
                        <a:ea typeface="+mn-ea"/>
                        <a:cs typeface="+mn-cs"/>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rowSpan="2" hMerge="1">
                  <a:txBody>
                    <a:bodyPr/>
                    <a:lstStyle/>
                    <a:p>
                      <a:endParaRPr lang="en-GB"/>
                    </a:p>
                  </a:txBody>
                  <a:tcPr/>
                </a:tc>
                <a:tc rowSpan="2">
                  <a:txBody>
                    <a:bodyPr/>
                    <a:lstStyle/>
                    <a:p>
                      <a:endParaRPr lang="en-GB"/>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rowSpan="2">
                  <a:txBody>
                    <a:bodyPr/>
                    <a:lstStyle/>
                    <a:p>
                      <a:endParaRPr lang="en-GB"/>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rowSpan="2">
                  <a:txBody>
                    <a:bodyPr/>
                    <a:lstStyle/>
                    <a:p>
                      <a:endParaRPr lang="en-GB"/>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rowSpan="2">
                  <a:txBody>
                    <a:bodyPr/>
                    <a:lstStyle/>
                    <a:p>
                      <a:endParaRPr lang="en-GB"/>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rowSpan="2">
                  <a:txBody>
                    <a:bodyPr/>
                    <a:lstStyle/>
                    <a:p>
                      <a:endParaRPr lang="en-GB"/>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rowSpan="2" gridSpan="2">
                  <a:txBody>
                    <a:bodyPr/>
                    <a:lstStyle/>
                    <a:p>
                      <a:endParaRPr lang="en-GB"/>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rowSpan="2" hMerge="1">
                  <a:txBody>
                    <a:bodyPr/>
                    <a:lstStyle/>
                    <a:p>
                      <a:endParaRPr lang="en-GB"/>
                    </a:p>
                  </a:txBody>
                  <a:tcPr/>
                </a:tc>
                <a:tc vMerge="1">
                  <a:txBody>
                    <a:bodyPr/>
                    <a:lstStyle/>
                    <a:p>
                      <a:endParaRPr lang="en-GB"/>
                    </a:p>
                  </a:txBody>
                  <a:tcPr/>
                </a:tc>
                <a:tc vMerge="1">
                  <a:txBody>
                    <a:bodyPr/>
                    <a:lstStyle/>
                    <a:p>
                      <a:pPr algn="l" fontAlgn="t"/>
                      <a:endParaRPr lang="en-GB" sz="900" b="0"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437265754"/>
                  </a:ext>
                </a:extLst>
              </a:tr>
              <a:tr h="0">
                <a:tc vMerge="1">
                  <a:txBody>
                    <a:bodyPr/>
                    <a:lstStyle/>
                    <a:p>
                      <a:endParaRPr lang="en-GB"/>
                    </a:p>
                  </a:txBody>
                  <a:tcPr/>
                </a:tc>
                <a:tc vMerge="1">
                  <a:txBody>
                    <a:bodyPr/>
                    <a:lstStyle/>
                    <a:p>
                      <a:endParaRPr lang="en-GB"/>
                    </a:p>
                  </a:txBody>
                  <a:tcPr/>
                </a:tc>
                <a:tc gridSpan="6" vMerge="1">
                  <a:txBody>
                    <a:bodyPr/>
                    <a:lstStyle/>
                    <a:p>
                      <a:pPr marL="35560" algn="l" rtl="0" fontAlgn="t"/>
                      <a:r>
                        <a:rPr lang="en-GB" sz="900" b="0" i="0" u="none" strike="noStrike">
                          <a:solidFill>
                            <a:srgbClr val="FFFFFF"/>
                          </a:solidFill>
                          <a:effectLst/>
                          <a:latin typeface="Calibri"/>
                        </a:rPr>
                        <a:t>         </a:t>
                      </a:r>
                    </a:p>
                    <a:p>
                      <a:pPr marL="35560" algn="l" rtl="0" fontAlgn="t"/>
                      <a:r>
                        <a:rPr lang="en-GB" sz="900" b="0" i="0" u="none" strike="noStrike">
                          <a:solidFill>
                            <a:srgbClr val="FFFFFF"/>
                          </a:solidFill>
                          <a:effectLst/>
                          <a:latin typeface="Calibri"/>
                        </a:rPr>
                        <a:t>Cardiology, Phlebotomy, Histopathology</a:t>
                      </a: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lnL w="12700" cmpd="sng">
                      <a:noFill/>
                      <a:prstDash val="solid"/>
                    </a:lnL>
                    <a:lnT w="12700" cmpd="sng">
                      <a:noFill/>
                      <a:prstDash val="solid"/>
                    </a:lnT>
                  </a:tcPr>
                </a:tc>
                <a:tc hMerge="1" vMerge="1">
                  <a:txBody>
                    <a:bodyPr/>
                    <a:lstStyle/>
                    <a:p>
                      <a:endParaRPr lang="en-GB"/>
                    </a:p>
                  </a:txBody>
                  <a:tcPr>
                    <a:lnL w="12700" cmpd="sng">
                      <a:noFill/>
                      <a:prstDash val="solid"/>
                    </a:lnL>
                    <a:lnT w="12700" cmpd="sng">
                      <a:noFill/>
                      <a:prstDash val="solid"/>
                    </a:lnT>
                  </a:tcPr>
                </a:tc>
                <a:tc hMerge="1" vMerge="1">
                  <a:txBody>
                    <a:bodyPr/>
                    <a:lstStyle/>
                    <a:p>
                      <a:endParaRPr lang="en-GB"/>
                    </a:p>
                  </a:txBody>
                  <a:tcPr/>
                </a:tc>
                <a:tc vMerge="1">
                  <a:txBody>
                    <a:bodyPr/>
                    <a:lstStyle/>
                    <a:p>
                      <a:pPr marL="35560" algn="l" fontAlgn="t"/>
                      <a:endParaRPr lang="en-GB" sz="9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vMerge="1">
                  <a:txBody>
                    <a:bodyPr/>
                    <a:lstStyle/>
                    <a:p>
                      <a:pPr marL="35560" algn="l" fontAlgn="t"/>
                      <a:endParaRPr lang="en-GB" sz="9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gridSpan="5" vMerge="1">
                  <a:txBody>
                    <a:bodyPr/>
                    <a:lstStyle/>
                    <a:p>
                      <a:pPr marL="35560" algn="ctr" fontAlgn="t"/>
                      <a:r>
                        <a:rPr lang="en-GB" sz="900" b="0" i="0" u="none" strike="noStrike">
                          <a:solidFill>
                            <a:srgbClr val="FFFFFF"/>
                          </a:solidFill>
                          <a:effectLst/>
                          <a:latin typeface="Calibri"/>
                        </a:rPr>
                        <a:t>Radiology requests</a:t>
                      </a:r>
                    </a:p>
                    <a:p>
                      <a:pPr marL="35560" algn="ctr" fontAlgn="t"/>
                      <a:r>
                        <a:rPr lang="en-GB" sz="900" b="0" i="0" u="none" strike="noStrike">
                          <a:solidFill>
                            <a:srgbClr val="FFFFFF"/>
                          </a:solidFill>
                          <a:effectLst/>
                          <a:latin typeface="Calibri"/>
                        </a:rPr>
                        <a:t> (Cwm Taf &amp; BCU)</a:t>
                      </a: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hMerge="1" vMerge="1">
                  <a:txBody>
                    <a:bodyPr/>
                    <a:lstStyle/>
                    <a:p>
                      <a:pPr marL="35560" algn="l" fontAlgn="t"/>
                      <a:endParaRPr lang="en-GB" sz="900" b="1"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hMerge="1" vMerge="1">
                  <a:txBody>
                    <a:bodyPr/>
                    <a:lstStyle/>
                    <a:p>
                      <a:pPr marL="35560" algn="ctr" fontAlgn="t"/>
                      <a:r>
                        <a:rPr lang="en-GB" sz="900" b="0" i="0" u="none" strike="noStrike">
                          <a:solidFill>
                            <a:srgbClr val="FFFFFF"/>
                          </a:solidFill>
                          <a:effectLst/>
                          <a:latin typeface="Calibri"/>
                        </a:rPr>
                        <a:t>Radiology requests (Cwm Taf)</a:t>
                      </a: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hMerge="1" vMerge="1">
                  <a:txBody>
                    <a:bodyPr/>
                    <a:lstStyle/>
                    <a:p>
                      <a:pPr algn="l" fontAlgn="t"/>
                      <a:r>
                        <a:rPr lang="en-GB" sz="900" b="0" i="0" u="none" strike="noStrike">
                          <a:solidFill>
                            <a:srgbClr val="FFFFFF"/>
                          </a:solidFill>
                          <a:effectLst/>
                          <a:latin typeface="Calibri" panose="020F0502020204030204" pitchFamily="34" charset="0"/>
                        </a:rPr>
                        <a:t> </a:t>
                      </a:r>
                    </a:p>
                  </a:txBody>
                  <a:tcPr marL="0" marR="0" marT="0" marB="0">
                    <a:lnL>
                      <a:noFill/>
                    </a:lnL>
                    <a:lnR>
                      <a:noFill/>
                    </a:lnR>
                    <a:lnT>
                      <a:noFill/>
                    </a:lnT>
                    <a:lnB>
                      <a:noFill/>
                    </a:lnB>
                    <a:solidFill>
                      <a:srgbClr val="12A3C9"/>
                    </a:solidFill>
                  </a:tcPr>
                </a:tc>
                <a:tc hMerge="1" vMerge="1">
                  <a:txBody>
                    <a:bodyPr/>
                    <a:lstStyle/>
                    <a:p>
                      <a:pPr algn="l" fontAlgn="t"/>
                      <a:r>
                        <a:rPr lang="en-GB" sz="900" b="0" i="0" u="none" strike="noStrike">
                          <a:solidFill>
                            <a:srgbClr val="44546A"/>
                          </a:solidFill>
                          <a:effectLst/>
                          <a:latin typeface="Calibri" panose="020F0502020204030204" pitchFamily="34" charset="0"/>
                        </a:rPr>
                        <a:t> </a:t>
                      </a:r>
                    </a:p>
                  </a:txBody>
                  <a:tcPr marL="0" marR="0" marT="0" marB="0">
                    <a:lnL>
                      <a:noFill/>
                    </a:lnL>
                    <a:lnR>
                      <a:noFill/>
                    </a:lnR>
                    <a:lnT>
                      <a:noFill/>
                    </a:lnT>
                    <a:lnB>
                      <a:noFill/>
                    </a:lnB>
                    <a:solidFill>
                      <a:srgbClr val="D6DCE4"/>
                    </a:solidFill>
                  </a:tcPr>
                </a:tc>
                <a:tc vMerge="1">
                  <a:txBody>
                    <a:bodyPr/>
                    <a:lstStyle/>
                    <a:p>
                      <a:pPr marL="35560" algn="l" fontAlgn="t"/>
                      <a:endParaRPr lang="en-GB" sz="900" b="0" i="0" u="none" strike="noStrike">
                        <a:solidFill>
                          <a:srgbClr val="FF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vMerge="1">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vMerge="1">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vMerge="1">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vMerge="1">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gridSpan="2" vMerge="1">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hMerge="1" vMerge="1">
                  <a:txBody>
                    <a:bodyPr/>
                    <a:lstStyle/>
                    <a:p>
                      <a:pPr marL="36000" algn="l" fontAlgn="t"/>
                      <a:endParaRPr lang="en-GB" sz="900" b="0" i="0" u="none" strike="noStrike">
                        <a:solidFill>
                          <a:srgbClr val="44546A"/>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D6DCE4"/>
                    </a:solidFill>
                  </a:tcPr>
                </a:tc>
                <a:tc vMerge="1">
                  <a:txBody>
                    <a:bodyPr/>
                    <a:lstStyle/>
                    <a:p>
                      <a:endParaRPr lang="en-GB"/>
                    </a:p>
                  </a:txBody>
                  <a:tcPr/>
                </a:tc>
                <a:tc>
                  <a:txBody>
                    <a:bodyPr/>
                    <a:lstStyle/>
                    <a:p>
                      <a:pPr algn="l" fontAlgn="t"/>
                      <a:endParaRPr lang="en-GB" sz="900" b="0"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271745958"/>
                  </a:ext>
                </a:extLst>
              </a:tr>
              <a:tr h="247362">
                <a:tc vMerge="1">
                  <a:txBody>
                    <a:bodyPr/>
                    <a:lstStyle/>
                    <a:p>
                      <a:endParaRPr lang="en-GB"/>
                    </a:p>
                  </a:txBody>
                  <a:tcPr/>
                </a:tc>
                <a:tc vMerge="1">
                  <a:txBody>
                    <a:bodyPr/>
                    <a:lstStyle/>
                    <a:p>
                      <a:endParaRPr lang="en-GB"/>
                    </a:p>
                  </a:txBody>
                  <a:tcPr/>
                </a:tc>
                <a:tc gridSpan="3">
                  <a:txBody>
                    <a:bodyPr/>
                    <a:lstStyle/>
                    <a:p>
                      <a:pPr marL="35560" algn="l" rtl="0" fontAlgn="t"/>
                      <a:endParaRPr lang="en-GB" sz="900" b="0" i="0" u="none" strike="noStrike">
                        <a:solidFill>
                          <a:srgbClr val="FFFFFF"/>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hMerge="1">
                  <a:txBody>
                    <a:bodyPr/>
                    <a:lstStyle/>
                    <a:p>
                      <a:pPr marL="35560" algn="l" rtl="0" fontAlgn="t"/>
                      <a:endParaRPr lang="en-GB" sz="900" b="0" i="0" u="none" strike="noStrike">
                        <a:solidFill>
                          <a:srgbClr val="FFFFFF"/>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hMerge="1">
                  <a:txBody>
                    <a:bodyPr/>
                    <a:lstStyle/>
                    <a:p>
                      <a:endParaRPr lang="en-GB"/>
                    </a:p>
                  </a:txBody>
                  <a:tcPr/>
                </a:tc>
                <a:tc>
                  <a:txBody>
                    <a:bodyPr/>
                    <a:lstStyle/>
                    <a:p>
                      <a:pPr marL="35560" algn="l" fontAlgn="t"/>
                      <a:endParaRPr lang="en-GB" sz="900" b="0" i="0" u="none" strike="noStrike">
                        <a:solidFill>
                          <a:srgbClr val="FFFFFF"/>
                        </a:solidFill>
                        <a:effectLst/>
                        <a:latin typeface="Calibri"/>
                      </a:endParaRPr>
                    </a:p>
                  </a:txBody>
                  <a:tcPr marL="0" marR="0" marT="0" marB="0">
                    <a:lnL>
                      <a:noFill/>
                    </a:lnL>
                    <a:lnR>
                      <a:noFill/>
                    </a:lnR>
                    <a:lnT w="12700" cmpd="sng">
                      <a:noFill/>
                      <a:prstDash val="solid"/>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0" i="0" u="none" strike="noStrike">
                        <a:solidFill>
                          <a:srgbClr val="FFFFFF"/>
                        </a:solidFill>
                        <a:effectLst/>
                        <a:latin typeface="Calibri"/>
                      </a:endParaRPr>
                    </a:p>
                  </a:txBody>
                  <a:tcPr marL="0" marR="0" marT="0" marB="0">
                    <a:lnL>
                      <a:noFill/>
                    </a:lnL>
                    <a:lnR>
                      <a:noFill/>
                    </a:lnR>
                    <a:lnT w="12700" cmpd="sng">
                      <a:noFill/>
                      <a:prstDash val="solid"/>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0" i="0" u="none" strike="noStrike">
                        <a:solidFill>
                          <a:srgbClr val="FFFFFF"/>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0" i="0" u="none" strike="noStrike">
                        <a:solidFill>
                          <a:srgbClr val="FFFFFF"/>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0" i="0" u="none" strike="noStrike">
                        <a:solidFill>
                          <a:srgbClr val="FFFFFF"/>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0" i="0" u="none" strike="noStrike">
                        <a:solidFill>
                          <a:srgbClr val="FFFFFF"/>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0" i="0" u="none" strike="noStrike">
                        <a:solidFill>
                          <a:srgbClr val="FFFFFF"/>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0" i="0" u="none" strike="noStrike">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gridSpan="2">
                  <a:txBody>
                    <a:bodyPr/>
                    <a:lstStyle/>
                    <a:p>
                      <a:pPr marL="35560" algn="l" fontAlgn="t"/>
                      <a:endParaRPr lang="en-GB" sz="900" b="0" i="0" u="none" strike="noStrike">
                        <a:solidFill>
                          <a:srgbClr val="44546A"/>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hMerge="1">
                  <a:txBody>
                    <a:bodyPr/>
                    <a:lstStyle/>
                    <a:p>
                      <a:pPr algn="l" fontAlgn="t"/>
                      <a:r>
                        <a:rPr lang="en-GB" sz="900" b="0" i="0" u="none" strike="noStrike">
                          <a:solidFill>
                            <a:srgbClr val="FFFFFF"/>
                          </a:solidFill>
                          <a:effectLst/>
                          <a:latin typeface="Calibri" panose="020F0502020204030204" pitchFamily="34" charset="0"/>
                        </a:rPr>
                        <a:t>Pathology test requesting / Results Notifications </a:t>
                      </a:r>
                    </a:p>
                  </a:txBody>
                  <a:tcPr marL="0" marR="0" marT="0" marB="0">
                    <a:lnL>
                      <a:noFill/>
                    </a:lnL>
                    <a:lnR>
                      <a:noFill/>
                    </a:lnR>
                    <a:lnT>
                      <a:noFill/>
                    </a:lnT>
                    <a:lnB>
                      <a:noFill/>
                    </a:lnB>
                    <a:solidFill>
                      <a:srgbClr val="12A3C9"/>
                    </a:solidFill>
                  </a:tcPr>
                </a:tc>
                <a:tc gridSpan="7">
                  <a:txBody>
                    <a:bodyPr/>
                    <a:lstStyle/>
                    <a:p>
                      <a:pPr marL="35560"/>
                      <a:r>
                        <a:rPr lang="en-GB" sz="900" b="0" i="0" u="none" strike="noStrike">
                          <a:solidFill>
                            <a:srgbClr val="FFFFFF"/>
                          </a:solidFill>
                          <a:effectLst/>
                          <a:latin typeface="Calibri"/>
                        </a:rPr>
                        <a:t>Pathology test requesting / Results Notifications </a:t>
                      </a:r>
                      <a:endParaRPr lang="en-GB"/>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marL="36000"/>
                      <a:endParaRPr lang="en-GB"/>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r>
                        <a:rPr lang="en-GB" sz="900" b="0" i="0" u="none" strike="noStrike">
                          <a:solidFill>
                            <a:schemeClr val="tx1">
                              <a:lumMod val="75000"/>
                              <a:lumOff val="25000"/>
                            </a:schemeClr>
                          </a:solidFill>
                          <a:effectLst/>
                          <a:latin typeface="Calibri"/>
                        </a:rPr>
                        <a:t>RAG reason: Resource diverted to Covid for some modules</a:t>
                      </a:r>
                    </a:p>
                  </a:txBody>
                  <a:tcPr marL="0" marR="0" marT="0" marB="0">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l" fontAlgn="t"/>
                      <a:endParaRPr lang="en-GB" sz="900" b="0" i="0" u="none" strike="noStrike" dirty="0">
                        <a:solidFill>
                          <a:srgbClr val="000000"/>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770921025"/>
                  </a:ext>
                </a:extLst>
              </a:tr>
            </a:tbl>
          </a:graphicData>
        </a:graphic>
      </p:graphicFrame>
      <p:pic>
        <p:nvPicPr>
          <p:cNvPr id="85" name="Graphic 12" descr="Arrow circle with solid fill">
            <a:extLst>
              <a:ext uri="{FF2B5EF4-FFF2-40B4-BE49-F238E27FC236}">
                <a16:creationId xmlns:a16="http://schemas.microsoft.com/office/drawing/2014/main" id="{11C2F2F8-63B8-4E55-9637-04E7B3D634A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rot="2041681">
            <a:off x="3932136" y="4315284"/>
            <a:ext cx="620056" cy="615800"/>
          </a:xfrm>
          <a:prstGeom prst="rect">
            <a:avLst/>
          </a:prstGeom>
        </p:spPr>
      </p:pic>
      <p:pic>
        <p:nvPicPr>
          <p:cNvPr id="86" name="Graphic 12" descr="Arrow circle with solid fill">
            <a:extLst>
              <a:ext uri="{FF2B5EF4-FFF2-40B4-BE49-F238E27FC236}">
                <a16:creationId xmlns:a16="http://schemas.microsoft.com/office/drawing/2014/main" id="{2A1E5591-8600-417D-824B-A1660D1A67C6}"/>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rot="2041681">
            <a:off x="3958283" y="5292012"/>
            <a:ext cx="620056" cy="615800"/>
          </a:xfrm>
          <a:prstGeom prst="rect">
            <a:avLst/>
          </a:prstGeom>
        </p:spPr>
      </p:pic>
      <p:pic>
        <p:nvPicPr>
          <p:cNvPr id="87" name="Picture 86">
            <a:extLst>
              <a:ext uri="{FF2B5EF4-FFF2-40B4-BE49-F238E27FC236}">
                <a16:creationId xmlns:a16="http://schemas.microsoft.com/office/drawing/2014/main" id="{82509DE5-0466-42AB-942B-9B48D82A8213}"/>
              </a:ext>
            </a:extLst>
          </p:cNvPr>
          <p:cNvPicPr>
            <a:picLocks noChangeAspect="1"/>
          </p:cNvPicPr>
          <p:nvPr/>
        </p:nvPicPr>
        <p:blipFill>
          <a:blip r:embed="rId6"/>
          <a:stretch>
            <a:fillRect/>
          </a:stretch>
        </p:blipFill>
        <p:spPr>
          <a:xfrm>
            <a:off x="11548339" y="5113536"/>
            <a:ext cx="255325" cy="255325"/>
          </a:xfrm>
          <a:prstGeom prst="rect">
            <a:avLst/>
          </a:prstGeom>
        </p:spPr>
      </p:pic>
      <p:sp>
        <p:nvSpPr>
          <p:cNvPr id="88" name="TextBox 87">
            <a:extLst>
              <a:ext uri="{FF2B5EF4-FFF2-40B4-BE49-F238E27FC236}">
                <a16:creationId xmlns:a16="http://schemas.microsoft.com/office/drawing/2014/main" id="{9710E009-0405-41F2-BB97-5317BAC902F7}"/>
              </a:ext>
            </a:extLst>
          </p:cNvPr>
          <p:cNvSpPr txBox="1"/>
          <p:nvPr/>
        </p:nvSpPr>
        <p:spPr>
          <a:xfrm>
            <a:off x="8650526" y="4529655"/>
            <a:ext cx="1057779" cy="338554"/>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F79646">
                    <a:lumMod val="50000"/>
                  </a:srgbClr>
                </a:solidFill>
                <a:effectLst/>
                <a:uLnTx/>
                <a:uFillTx/>
                <a:latin typeface="Calibri"/>
                <a:ea typeface="+mn-ea"/>
                <a:cs typeface="Calibri Light"/>
              </a:rPr>
              <a:t>Project Completion Nov 2022 – at risk</a:t>
            </a:r>
          </a:p>
        </p:txBody>
      </p:sp>
      <p:cxnSp>
        <p:nvCxnSpPr>
          <p:cNvPr id="89" name="Straight Connector 88">
            <a:extLst>
              <a:ext uri="{FF2B5EF4-FFF2-40B4-BE49-F238E27FC236}">
                <a16:creationId xmlns:a16="http://schemas.microsoft.com/office/drawing/2014/main" id="{72903251-69B9-4CD0-96DD-4FDB30AEF24C}"/>
              </a:ext>
            </a:extLst>
          </p:cNvPr>
          <p:cNvCxnSpPr>
            <a:cxnSpLocks/>
          </p:cNvCxnSpPr>
          <p:nvPr/>
        </p:nvCxnSpPr>
        <p:spPr>
          <a:xfrm>
            <a:off x="8650526" y="4583161"/>
            <a:ext cx="0" cy="209879"/>
          </a:xfrm>
          <a:prstGeom prst="line">
            <a:avLst/>
          </a:prstGeom>
          <a:ln>
            <a:solidFill>
              <a:schemeClr val="accent6">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90" name="Rectangle 89">
            <a:hlinkClick r:id="" action="ppaction://noaction"/>
            <a:extLst>
              <a:ext uri="{FF2B5EF4-FFF2-40B4-BE49-F238E27FC236}">
                <a16:creationId xmlns:a16="http://schemas.microsoft.com/office/drawing/2014/main" id="{F6D931CB-08A2-4DAE-AA5F-C9AD2E174FD4}"/>
              </a:ext>
            </a:extLst>
          </p:cNvPr>
          <p:cNvSpPr/>
          <p:nvPr/>
        </p:nvSpPr>
        <p:spPr>
          <a:xfrm>
            <a:off x="93306" y="6322218"/>
            <a:ext cx="348242" cy="228601"/>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pic>
        <p:nvPicPr>
          <p:cNvPr id="91" name="Picture 90">
            <a:extLst>
              <a:ext uri="{FF2B5EF4-FFF2-40B4-BE49-F238E27FC236}">
                <a16:creationId xmlns:a16="http://schemas.microsoft.com/office/drawing/2014/main" id="{D98E5E8F-8EC2-4AB8-8F6F-69D488C3A7BD}"/>
              </a:ext>
            </a:extLst>
          </p:cNvPr>
          <p:cNvPicPr>
            <a:picLocks noChangeAspect="1"/>
          </p:cNvPicPr>
          <p:nvPr/>
        </p:nvPicPr>
        <p:blipFill>
          <a:blip r:embed="rId9"/>
          <a:stretch>
            <a:fillRect/>
          </a:stretch>
        </p:blipFill>
        <p:spPr>
          <a:xfrm>
            <a:off x="11573971" y="3891682"/>
            <a:ext cx="261937" cy="261937"/>
          </a:xfrm>
          <a:prstGeom prst="rect">
            <a:avLst/>
          </a:prstGeom>
        </p:spPr>
      </p:pic>
      <p:pic>
        <p:nvPicPr>
          <p:cNvPr id="92" name="Picture 91">
            <a:extLst>
              <a:ext uri="{FF2B5EF4-FFF2-40B4-BE49-F238E27FC236}">
                <a16:creationId xmlns:a16="http://schemas.microsoft.com/office/drawing/2014/main" id="{0ECAD3A6-65EF-4932-B0A8-EEFB447AF851}"/>
              </a:ext>
            </a:extLst>
          </p:cNvPr>
          <p:cNvPicPr>
            <a:picLocks noChangeAspect="1"/>
          </p:cNvPicPr>
          <p:nvPr/>
        </p:nvPicPr>
        <p:blipFill>
          <a:blip r:embed="rId4"/>
          <a:stretch>
            <a:fillRect/>
          </a:stretch>
        </p:blipFill>
        <p:spPr>
          <a:xfrm>
            <a:off x="11581146" y="4134367"/>
            <a:ext cx="262317" cy="259433"/>
          </a:xfrm>
          <a:prstGeom prst="rect">
            <a:avLst/>
          </a:prstGeom>
          <a:solidFill>
            <a:schemeClr val="accent4">
              <a:lumMod val="20000"/>
              <a:lumOff val="80000"/>
            </a:schemeClr>
          </a:solidFill>
        </p:spPr>
      </p:pic>
      <p:sp>
        <p:nvSpPr>
          <p:cNvPr id="93" name="Arrow: Left-Right 92">
            <a:extLst>
              <a:ext uri="{FF2B5EF4-FFF2-40B4-BE49-F238E27FC236}">
                <a16:creationId xmlns:a16="http://schemas.microsoft.com/office/drawing/2014/main" id="{A4F1FF5A-A69A-4DBE-8C64-30EE7E0C5114}"/>
              </a:ext>
            </a:extLst>
          </p:cNvPr>
          <p:cNvSpPr/>
          <p:nvPr/>
        </p:nvSpPr>
        <p:spPr>
          <a:xfrm>
            <a:off x="11517654" y="2926851"/>
            <a:ext cx="286010" cy="149094"/>
          </a:xfrm>
          <a:prstGeom prst="leftRightArrow">
            <a:avLst/>
          </a:prstGeom>
          <a:solidFill>
            <a:srgbClr val="1B294A"/>
          </a:solidFill>
          <a:ln>
            <a:solidFill>
              <a:srgbClr val="1B29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Arrow: Left-Right 93">
            <a:extLst>
              <a:ext uri="{FF2B5EF4-FFF2-40B4-BE49-F238E27FC236}">
                <a16:creationId xmlns:a16="http://schemas.microsoft.com/office/drawing/2014/main" id="{C3FA7D52-085B-48DE-B773-EE5EBAD35854}"/>
              </a:ext>
            </a:extLst>
          </p:cNvPr>
          <p:cNvSpPr/>
          <p:nvPr/>
        </p:nvSpPr>
        <p:spPr>
          <a:xfrm>
            <a:off x="11231644" y="4375276"/>
            <a:ext cx="286010" cy="149094"/>
          </a:xfrm>
          <a:prstGeom prst="leftRightArrow">
            <a:avLst/>
          </a:prstGeom>
          <a:solidFill>
            <a:srgbClr val="1B294A"/>
          </a:solidFill>
          <a:ln>
            <a:solidFill>
              <a:srgbClr val="1B29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Arrow: Left-Right 94">
            <a:extLst>
              <a:ext uri="{FF2B5EF4-FFF2-40B4-BE49-F238E27FC236}">
                <a16:creationId xmlns:a16="http://schemas.microsoft.com/office/drawing/2014/main" id="{F3636FA4-C245-4907-8604-4ADC273A3F89}"/>
              </a:ext>
            </a:extLst>
          </p:cNvPr>
          <p:cNvSpPr/>
          <p:nvPr/>
        </p:nvSpPr>
        <p:spPr>
          <a:xfrm>
            <a:off x="11493033" y="5573625"/>
            <a:ext cx="286010" cy="149094"/>
          </a:xfrm>
          <a:prstGeom prst="leftRightArrow">
            <a:avLst/>
          </a:prstGeom>
          <a:solidFill>
            <a:srgbClr val="1B294A"/>
          </a:solidFill>
          <a:ln>
            <a:solidFill>
              <a:srgbClr val="1B29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6" name="Picture 95">
            <a:extLst>
              <a:ext uri="{FF2B5EF4-FFF2-40B4-BE49-F238E27FC236}">
                <a16:creationId xmlns:a16="http://schemas.microsoft.com/office/drawing/2014/main" id="{44E6368D-4EF3-4F1B-95E3-7E8EBF30EED3}"/>
              </a:ext>
            </a:extLst>
          </p:cNvPr>
          <p:cNvPicPr>
            <a:picLocks noChangeAspect="1"/>
          </p:cNvPicPr>
          <p:nvPr/>
        </p:nvPicPr>
        <p:blipFill>
          <a:blip r:embed="rId3"/>
          <a:stretch>
            <a:fillRect/>
          </a:stretch>
        </p:blipFill>
        <p:spPr>
          <a:xfrm>
            <a:off x="11588321" y="4394865"/>
            <a:ext cx="262317" cy="259010"/>
          </a:xfrm>
          <a:prstGeom prst="rect">
            <a:avLst/>
          </a:prstGeom>
          <a:solidFill>
            <a:srgbClr val="CCFFFF"/>
          </a:solidFill>
        </p:spPr>
      </p:pic>
      <p:sp>
        <p:nvSpPr>
          <p:cNvPr id="97" name="Arrow: Up 96">
            <a:extLst>
              <a:ext uri="{FF2B5EF4-FFF2-40B4-BE49-F238E27FC236}">
                <a16:creationId xmlns:a16="http://schemas.microsoft.com/office/drawing/2014/main" id="{554CF83B-23A4-416D-8EE8-424ED68ADE01}"/>
              </a:ext>
            </a:extLst>
          </p:cNvPr>
          <p:cNvSpPr/>
          <p:nvPr/>
        </p:nvSpPr>
        <p:spPr>
          <a:xfrm>
            <a:off x="11639455" y="1794169"/>
            <a:ext cx="149095" cy="286010"/>
          </a:xfrm>
          <a:prstGeom prst="upArrow">
            <a:avLst/>
          </a:prstGeom>
          <a:solidFill>
            <a:srgbClr val="1B294A"/>
          </a:solidFill>
          <a:ln>
            <a:solidFill>
              <a:srgbClr val="1B29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Rectangle 97">
            <a:extLst>
              <a:ext uri="{FF2B5EF4-FFF2-40B4-BE49-F238E27FC236}">
                <a16:creationId xmlns:a16="http://schemas.microsoft.com/office/drawing/2014/main" id="{A097ABD1-7606-490D-8FC4-DAA10965E244}"/>
              </a:ext>
            </a:extLst>
          </p:cNvPr>
          <p:cNvSpPr/>
          <p:nvPr/>
        </p:nvSpPr>
        <p:spPr>
          <a:xfrm>
            <a:off x="4217988" y="2079625"/>
            <a:ext cx="50800" cy="6111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Rectangle 98">
            <a:extLst>
              <a:ext uri="{FF2B5EF4-FFF2-40B4-BE49-F238E27FC236}">
                <a16:creationId xmlns:a16="http://schemas.microsoft.com/office/drawing/2014/main" id="{177E2216-7C3C-4A66-A519-162188638E36}"/>
              </a:ext>
            </a:extLst>
          </p:cNvPr>
          <p:cNvSpPr/>
          <p:nvPr/>
        </p:nvSpPr>
        <p:spPr>
          <a:xfrm>
            <a:off x="4194176" y="2082799"/>
            <a:ext cx="69850" cy="468311"/>
          </a:xfrm>
          <a:prstGeom prst="rect">
            <a:avLst/>
          </a:prstGeom>
          <a:solidFill>
            <a:srgbClr val="34B0D4"/>
          </a:solidFill>
          <a:ln>
            <a:solidFill>
              <a:srgbClr val="34B0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Rectangle 99">
            <a:extLst>
              <a:ext uri="{FF2B5EF4-FFF2-40B4-BE49-F238E27FC236}">
                <a16:creationId xmlns:a16="http://schemas.microsoft.com/office/drawing/2014/main" id="{E69012C1-E551-48D3-BF92-CFC66AB3AC0F}"/>
              </a:ext>
            </a:extLst>
          </p:cNvPr>
          <p:cNvSpPr/>
          <p:nvPr/>
        </p:nvSpPr>
        <p:spPr>
          <a:xfrm>
            <a:off x="4208463" y="2554817"/>
            <a:ext cx="62442" cy="144463"/>
          </a:xfrm>
          <a:prstGeom prst="rect">
            <a:avLst/>
          </a:prstGeom>
          <a:solidFill>
            <a:srgbClr val="34B0D4"/>
          </a:solidFill>
          <a:ln>
            <a:solidFill>
              <a:srgbClr val="34B0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Rectangle 100">
            <a:extLst>
              <a:ext uri="{FF2B5EF4-FFF2-40B4-BE49-F238E27FC236}">
                <a16:creationId xmlns:a16="http://schemas.microsoft.com/office/drawing/2014/main" id="{5401870E-25A6-44DF-A269-6789F39A0E05}"/>
              </a:ext>
            </a:extLst>
          </p:cNvPr>
          <p:cNvSpPr/>
          <p:nvPr/>
        </p:nvSpPr>
        <p:spPr>
          <a:xfrm>
            <a:off x="4289835" y="1762017"/>
            <a:ext cx="49214" cy="768350"/>
          </a:xfrm>
          <a:prstGeom prst="rect">
            <a:avLst/>
          </a:prstGeom>
          <a:solidFill>
            <a:srgbClr val="8497B0"/>
          </a:solidFill>
          <a:ln>
            <a:solidFill>
              <a:srgbClr val="8497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 name="Graphic 12" descr="Arrow circle with solid fill">
            <a:extLst>
              <a:ext uri="{FF2B5EF4-FFF2-40B4-BE49-F238E27FC236}">
                <a16:creationId xmlns:a16="http://schemas.microsoft.com/office/drawing/2014/main" id="{E2C3AAA6-7ED5-4A32-B740-63434E3AC21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rot="2041681">
            <a:off x="3928514" y="1796915"/>
            <a:ext cx="620056" cy="615800"/>
          </a:xfrm>
          <a:prstGeom prst="rect">
            <a:avLst/>
          </a:prstGeom>
        </p:spPr>
      </p:pic>
      <p:sp>
        <p:nvSpPr>
          <p:cNvPr id="103" name="Rectangle 102">
            <a:extLst>
              <a:ext uri="{FF2B5EF4-FFF2-40B4-BE49-F238E27FC236}">
                <a16:creationId xmlns:a16="http://schemas.microsoft.com/office/drawing/2014/main" id="{F92A35D3-7B2B-4278-AC22-6711467BD09E}"/>
              </a:ext>
            </a:extLst>
          </p:cNvPr>
          <p:cNvSpPr/>
          <p:nvPr/>
        </p:nvSpPr>
        <p:spPr>
          <a:xfrm>
            <a:off x="3211513" y="4643438"/>
            <a:ext cx="820737" cy="45719"/>
          </a:xfrm>
          <a:prstGeom prst="rect">
            <a:avLst/>
          </a:prstGeom>
          <a:solidFill>
            <a:srgbClr val="34B0D4"/>
          </a:solidFill>
          <a:ln>
            <a:solidFill>
              <a:srgbClr val="34B0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Rectangle 103">
            <a:extLst>
              <a:ext uri="{FF2B5EF4-FFF2-40B4-BE49-F238E27FC236}">
                <a16:creationId xmlns:a16="http://schemas.microsoft.com/office/drawing/2014/main" id="{A058F6CC-CBE3-4E1C-A351-1B5B1BAB8449}"/>
              </a:ext>
            </a:extLst>
          </p:cNvPr>
          <p:cNvSpPr/>
          <p:nvPr/>
        </p:nvSpPr>
        <p:spPr>
          <a:xfrm>
            <a:off x="2007659" y="2283884"/>
            <a:ext cx="85725" cy="441325"/>
          </a:xfrm>
          <a:prstGeom prst="rect">
            <a:avLst/>
          </a:prstGeom>
          <a:solidFill>
            <a:srgbClr val="E7E6E6"/>
          </a:solidFill>
          <a:ln>
            <a:solidFill>
              <a:srgbClr val="E7E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84191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0B43B52E-1C7C-4D27-870C-D5D411C4878D}"/>
              </a:ext>
            </a:extLst>
          </p:cNvPr>
          <p:cNvGrpSpPr>
            <a:grpSpLocks noChangeAspect="1"/>
          </p:cNvGrpSpPr>
          <p:nvPr/>
        </p:nvGrpSpPr>
        <p:grpSpPr>
          <a:xfrm>
            <a:off x="45485" y="280285"/>
            <a:ext cx="403843" cy="417082"/>
            <a:chOff x="398505" y="1572254"/>
            <a:chExt cx="432229" cy="446400"/>
          </a:xfrm>
        </p:grpSpPr>
        <p:sp>
          <p:nvSpPr>
            <p:cNvPr id="15" name="Oval 14">
              <a:extLst>
                <a:ext uri="{FF2B5EF4-FFF2-40B4-BE49-F238E27FC236}">
                  <a16:creationId xmlns:a16="http://schemas.microsoft.com/office/drawing/2014/main" id="{A5665D0D-77AE-47FD-9FCF-C613D4612D1C}"/>
                </a:ext>
              </a:extLst>
            </p:cNvPr>
            <p:cNvSpPr/>
            <p:nvPr/>
          </p:nvSpPr>
          <p:spPr>
            <a:xfrm>
              <a:off x="441548" y="1613647"/>
              <a:ext cx="382494" cy="3824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pic>
          <p:nvPicPr>
            <p:cNvPr id="16" name="Picture 15" descr="A picture containing text, gambling house, room&#10;&#10;Description automatically generated">
              <a:extLst>
                <a:ext uri="{FF2B5EF4-FFF2-40B4-BE49-F238E27FC236}">
                  <a16:creationId xmlns:a16="http://schemas.microsoft.com/office/drawing/2014/main" id="{1853C81C-48AC-4688-A38C-F3BB0FB10D70}"/>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98505" y="1572254"/>
              <a:ext cx="432229" cy="446400"/>
            </a:xfrm>
            <a:prstGeom prst="rect">
              <a:avLst/>
            </a:prstGeom>
          </p:spPr>
        </p:pic>
      </p:grpSp>
      <p:pic>
        <p:nvPicPr>
          <p:cNvPr id="35" name="Graphic 136" descr="Arrow circle with solid fill">
            <a:extLst>
              <a:ext uri="{FF2B5EF4-FFF2-40B4-BE49-F238E27FC236}">
                <a16:creationId xmlns:a16="http://schemas.microsoft.com/office/drawing/2014/main" id="{5BE894E5-95A4-4B45-BA76-BDA3C6F0E3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2041681">
            <a:off x="13669963" y="12447588"/>
            <a:ext cx="620712" cy="615950"/>
          </a:xfrm>
          <a:prstGeom prst="rect">
            <a:avLst/>
          </a:prstGeom>
        </p:spPr>
      </p:pic>
      <p:pic>
        <p:nvPicPr>
          <p:cNvPr id="36" name="Graphic 137" descr="Arrow circle with solid fill">
            <a:extLst>
              <a:ext uri="{FF2B5EF4-FFF2-40B4-BE49-F238E27FC236}">
                <a16:creationId xmlns:a16="http://schemas.microsoft.com/office/drawing/2014/main" id="{62573858-F3EE-4D6C-96B2-80A4383BE1B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2041681">
            <a:off x="13669963" y="13962063"/>
            <a:ext cx="620712" cy="615950"/>
          </a:xfrm>
          <a:prstGeom prst="rect">
            <a:avLst/>
          </a:prstGeom>
        </p:spPr>
      </p:pic>
      <p:sp>
        <p:nvSpPr>
          <p:cNvPr id="33" name="TextBox 32">
            <a:extLst>
              <a:ext uri="{FF2B5EF4-FFF2-40B4-BE49-F238E27FC236}">
                <a16:creationId xmlns:a16="http://schemas.microsoft.com/office/drawing/2014/main" id="{D9E2F68F-DE21-4283-929C-8DE640F235DB}"/>
              </a:ext>
            </a:extLst>
          </p:cNvPr>
          <p:cNvSpPr txBox="1"/>
          <p:nvPr/>
        </p:nvSpPr>
        <p:spPr>
          <a:xfrm>
            <a:off x="868118" y="258911"/>
            <a:ext cx="7934662" cy="369332"/>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all" spc="300" normalizeH="0" baseline="0" noProof="0">
                <a:ln>
                  <a:noFill/>
                </a:ln>
                <a:solidFill>
                  <a:srgbClr val="1B294A"/>
                </a:solidFill>
                <a:effectLst/>
                <a:uLnTx/>
                <a:uFillTx/>
                <a:latin typeface="Calibri"/>
                <a:ea typeface="+mn-ea"/>
                <a:cs typeface="Calibri"/>
              </a:rPr>
              <a:t>Corporate Planning | </a:t>
            </a:r>
            <a:r>
              <a:rPr kumimoji="0" lang="en-GB" sz="1800" b="0" i="0" u="none" strike="noStrike" kern="1200" cap="none" spc="300" normalizeH="0" baseline="0" noProof="0">
                <a:ln>
                  <a:noFill/>
                </a:ln>
                <a:solidFill>
                  <a:srgbClr val="FFC000"/>
                </a:solidFill>
                <a:effectLst/>
                <a:uLnTx/>
                <a:uFillTx/>
                <a:latin typeface="Calibri"/>
                <a:ea typeface="+mn-ea"/>
                <a:cs typeface="Calibri"/>
              </a:rPr>
              <a:t>Project Portfolio Q1</a:t>
            </a:r>
            <a:r>
              <a:rPr kumimoji="0" lang="en-GB" sz="1000" b="0" i="0" u="none" strike="noStrike" kern="1200" cap="none" spc="300" normalizeH="0" baseline="0" noProof="0">
                <a:ln>
                  <a:noFill/>
                </a:ln>
                <a:solidFill>
                  <a:srgbClr val="FFC000"/>
                </a:solidFill>
                <a:effectLst/>
                <a:uLnTx/>
                <a:uFillTx/>
                <a:latin typeface="Calibri"/>
                <a:ea typeface="+mn-ea"/>
                <a:cs typeface="Calibri"/>
              </a:rPr>
              <a:t>(2/4)</a:t>
            </a:r>
            <a:endParaRPr kumimoji="0" lang="en-GB" sz="1000" b="0" i="0" u="none" strike="noStrike" kern="1200" cap="none" spc="0" normalizeH="0" baseline="0" noProof="0">
              <a:ln>
                <a:noFill/>
              </a:ln>
              <a:solidFill>
                <a:srgbClr val="FFC000"/>
              </a:solidFill>
              <a:effectLst/>
              <a:uLnTx/>
              <a:uFillTx/>
              <a:latin typeface="Calibri"/>
              <a:ea typeface="+mn-ea"/>
              <a:cs typeface="+mn-cs"/>
            </a:endParaRPr>
          </a:p>
        </p:txBody>
      </p:sp>
      <p:pic>
        <p:nvPicPr>
          <p:cNvPr id="32" name="Graphic 12" descr="Arrow circle with solid fill">
            <a:extLst>
              <a:ext uri="{FF2B5EF4-FFF2-40B4-BE49-F238E27FC236}">
                <a16:creationId xmlns:a16="http://schemas.microsoft.com/office/drawing/2014/main" id="{28E63969-B410-4D19-8E2F-B79E4BFF37A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2041681">
            <a:off x="3994604" y="3659466"/>
            <a:ext cx="620056" cy="615800"/>
          </a:xfrm>
          <a:prstGeom prst="rect">
            <a:avLst/>
          </a:prstGeom>
        </p:spPr>
      </p:pic>
      <p:pic>
        <p:nvPicPr>
          <p:cNvPr id="34" name="Graphic 12" descr="Arrow circle with solid fill">
            <a:extLst>
              <a:ext uri="{FF2B5EF4-FFF2-40B4-BE49-F238E27FC236}">
                <a16:creationId xmlns:a16="http://schemas.microsoft.com/office/drawing/2014/main" id="{A85EC27E-B8C1-4B6F-9126-15F85711234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2041681">
            <a:off x="3994605" y="4786997"/>
            <a:ext cx="620056" cy="615800"/>
          </a:xfrm>
          <a:prstGeom prst="rect">
            <a:avLst/>
          </a:prstGeom>
        </p:spPr>
      </p:pic>
      <p:pic>
        <p:nvPicPr>
          <p:cNvPr id="37" name="Graphic 12" descr="Arrow circle with solid fill">
            <a:extLst>
              <a:ext uri="{FF2B5EF4-FFF2-40B4-BE49-F238E27FC236}">
                <a16:creationId xmlns:a16="http://schemas.microsoft.com/office/drawing/2014/main" id="{22A0B64B-050B-4900-9EB6-DA16B528C97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2041681">
            <a:off x="3994605" y="1184178"/>
            <a:ext cx="620056" cy="615800"/>
          </a:xfrm>
          <a:prstGeom prst="rect">
            <a:avLst/>
          </a:prstGeom>
        </p:spPr>
      </p:pic>
      <p:sp>
        <p:nvSpPr>
          <p:cNvPr id="38" name="Rectangle 37">
            <a:hlinkClick r:id="" action="ppaction://noaction"/>
            <a:extLst>
              <a:ext uri="{FF2B5EF4-FFF2-40B4-BE49-F238E27FC236}">
                <a16:creationId xmlns:a16="http://schemas.microsoft.com/office/drawing/2014/main" id="{6762AFA7-64B1-46A2-BED5-74CEADC74AB6}"/>
              </a:ext>
            </a:extLst>
          </p:cNvPr>
          <p:cNvSpPr/>
          <p:nvPr/>
        </p:nvSpPr>
        <p:spPr>
          <a:xfrm>
            <a:off x="73286" y="5776746"/>
            <a:ext cx="348242" cy="228601"/>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39" name="Rectangle 38">
            <a:extLst>
              <a:ext uri="{FF2B5EF4-FFF2-40B4-BE49-F238E27FC236}">
                <a16:creationId xmlns:a16="http://schemas.microsoft.com/office/drawing/2014/main" id="{A3EB87DB-1F6D-4A30-89E6-EB7123F310D8}"/>
              </a:ext>
            </a:extLst>
          </p:cNvPr>
          <p:cNvSpPr/>
          <p:nvPr/>
        </p:nvSpPr>
        <p:spPr>
          <a:xfrm>
            <a:off x="2037080" y="1590662"/>
            <a:ext cx="64770" cy="596900"/>
          </a:xfrm>
          <a:prstGeom prst="rect">
            <a:avLst/>
          </a:prstGeom>
          <a:solidFill>
            <a:srgbClr val="E7E6E6"/>
          </a:solidFill>
          <a:ln>
            <a:solidFill>
              <a:srgbClr val="E7E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40" name="Table 39">
            <a:extLst>
              <a:ext uri="{FF2B5EF4-FFF2-40B4-BE49-F238E27FC236}">
                <a16:creationId xmlns:a16="http://schemas.microsoft.com/office/drawing/2014/main" id="{2E768018-0FC3-4F82-8261-76A32C670432}"/>
              </a:ext>
            </a:extLst>
          </p:cNvPr>
          <p:cNvGraphicFramePr>
            <a:graphicFrameLocks noGrp="1"/>
          </p:cNvGraphicFramePr>
          <p:nvPr/>
        </p:nvGraphicFramePr>
        <p:xfrm>
          <a:off x="202222" y="766490"/>
          <a:ext cx="11932053" cy="5832599"/>
        </p:xfrm>
        <a:graphic>
          <a:graphicData uri="http://schemas.openxmlformats.org/drawingml/2006/table">
            <a:tbl>
              <a:tblPr/>
              <a:tblGrid>
                <a:gridCol w="663557">
                  <a:extLst>
                    <a:ext uri="{9D8B030D-6E8A-4147-A177-3AD203B41FA5}">
                      <a16:colId xmlns:a16="http://schemas.microsoft.com/office/drawing/2014/main" val="2693103011"/>
                    </a:ext>
                  </a:extLst>
                </a:gridCol>
                <a:gridCol w="1242248">
                  <a:extLst>
                    <a:ext uri="{9D8B030D-6E8A-4147-A177-3AD203B41FA5}">
                      <a16:colId xmlns:a16="http://schemas.microsoft.com/office/drawing/2014/main" val="3215380988"/>
                    </a:ext>
                  </a:extLst>
                </a:gridCol>
                <a:gridCol w="559236">
                  <a:extLst>
                    <a:ext uri="{9D8B030D-6E8A-4147-A177-3AD203B41FA5}">
                      <a16:colId xmlns:a16="http://schemas.microsoft.com/office/drawing/2014/main" val="3394754931"/>
                    </a:ext>
                  </a:extLst>
                </a:gridCol>
                <a:gridCol w="600981">
                  <a:extLst>
                    <a:ext uri="{9D8B030D-6E8A-4147-A177-3AD203B41FA5}">
                      <a16:colId xmlns:a16="http://schemas.microsoft.com/office/drawing/2014/main" val="2478950221"/>
                    </a:ext>
                  </a:extLst>
                </a:gridCol>
                <a:gridCol w="98270">
                  <a:extLst>
                    <a:ext uri="{9D8B030D-6E8A-4147-A177-3AD203B41FA5}">
                      <a16:colId xmlns:a16="http://schemas.microsoft.com/office/drawing/2014/main" val="901725736"/>
                    </a:ext>
                  </a:extLst>
                </a:gridCol>
                <a:gridCol w="36200">
                  <a:extLst>
                    <a:ext uri="{9D8B030D-6E8A-4147-A177-3AD203B41FA5}">
                      <a16:colId xmlns:a16="http://schemas.microsoft.com/office/drawing/2014/main" val="1600359779"/>
                    </a:ext>
                  </a:extLst>
                </a:gridCol>
                <a:gridCol w="595016">
                  <a:extLst>
                    <a:ext uri="{9D8B030D-6E8A-4147-A177-3AD203B41FA5}">
                      <a16:colId xmlns:a16="http://schemas.microsoft.com/office/drawing/2014/main" val="3337354001"/>
                    </a:ext>
                  </a:extLst>
                </a:gridCol>
                <a:gridCol w="164253">
                  <a:extLst>
                    <a:ext uri="{9D8B030D-6E8A-4147-A177-3AD203B41FA5}">
                      <a16:colId xmlns:a16="http://schemas.microsoft.com/office/drawing/2014/main" val="3608186919"/>
                    </a:ext>
                  </a:extLst>
                </a:gridCol>
                <a:gridCol w="164253">
                  <a:extLst>
                    <a:ext uri="{9D8B030D-6E8A-4147-A177-3AD203B41FA5}">
                      <a16:colId xmlns:a16="http://schemas.microsoft.com/office/drawing/2014/main" val="539324935"/>
                    </a:ext>
                  </a:extLst>
                </a:gridCol>
                <a:gridCol w="256640">
                  <a:extLst>
                    <a:ext uri="{9D8B030D-6E8A-4147-A177-3AD203B41FA5}">
                      <a16:colId xmlns:a16="http://schemas.microsoft.com/office/drawing/2014/main" val="4220361106"/>
                    </a:ext>
                  </a:extLst>
                </a:gridCol>
                <a:gridCol w="212547">
                  <a:extLst>
                    <a:ext uri="{9D8B030D-6E8A-4147-A177-3AD203B41FA5}">
                      <a16:colId xmlns:a16="http://schemas.microsoft.com/office/drawing/2014/main" val="2199092037"/>
                    </a:ext>
                  </a:extLst>
                </a:gridCol>
                <a:gridCol w="212547">
                  <a:extLst>
                    <a:ext uri="{9D8B030D-6E8A-4147-A177-3AD203B41FA5}">
                      <a16:colId xmlns:a16="http://schemas.microsoft.com/office/drawing/2014/main" val="2221176726"/>
                    </a:ext>
                  </a:extLst>
                </a:gridCol>
                <a:gridCol w="205047">
                  <a:extLst>
                    <a:ext uri="{9D8B030D-6E8A-4147-A177-3AD203B41FA5}">
                      <a16:colId xmlns:a16="http://schemas.microsoft.com/office/drawing/2014/main" val="4050904875"/>
                    </a:ext>
                  </a:extLst>
                </a:gridCol>
                <a:gridCol w="212546">
                  <a:extLst>
                    <a:ext uri="{9D8B030D-6E8A-4147-A177-3AD203B41FA5}">
                      <a16:colId xmlns:a16="http://schemas.microsoft.com/office/drawing/2014/main" val="4081663571"/>
                    </a:ext>
                  </a:extLst>
                </a:gridCol>
                <a:gridCol w="212546">
                  <a:extLst>
                    <a:ext uri="{9D8B030D-6E8A-4147-A177-3AD203B41FA5}">
                      <a16:colId xmlns:a16="http://schemas.microsoft.com/office/drawing/2014/main" val="3042438446"/>
                    </a:ext>
                  </a:extLst>
                </a:gridCol>
                <a:gridCol w="248746">
                  <a:extLst>
                    <a:ext uri="{9D8B030D-6E8A-4147-A177-3AD203B41FA5}">
                      <a16:colId xmlns:a16="http://schemas.microsoft.com/office/drawing/2014/main" val="2533084481"/>
                    </a:ext>
                  </a:extLst>
                </a:gridCol>
                <a:gridCol w="544767">
                  <a:extLst>
                    <a:ext uri="{9D8B030D-6E8A-4147-A177-3AD203B41FA5}">
                      <a16:colId xmlns:a16="http://schemas.microsoft.com/office/drawing/2014/main" val="1508561769"/>
                    </a:ext>
                  </a:extLst>
                </a:gridCol>
                <a:gridCol w="256640">
                  <a:extLst>
                    <a:ext uri="{9D8B030D-6E8A-4147-A177-3AD203B41FA5}">
                      <a16:colId xmlns:a16="http://schemas.microsoft.com/office/drawing/2014/main" val="267279842"/>
                    </a:ext>
                  </a:extLst>
                </a:gridCol>
                <a:gridCol w="411847">
                  <a:extLst>
                    <a:ext uri="{9D8B030D-6E8A-4147-A177-3AD203B41FA5}">
                      <a16:colId xmlns:a16="http://schemas.microsoft.com/office/drawing/2014/main" val="3755068604"/>
                    </a:ext>
                  </a:extLst>
                </a:gridCol>
                <a:gridCol w="436875">
                  <a:extLst>
                    <a:ext uri="{9D8B030D-6E8A-4147-A177-3AD203B41FA5}">
                      <a16:colId xmlns:a16="http://schemas.microsoft.com/office/drawing/2014/main" val="446496078"/>
                    </a:ext>
                  </a:extLst>
                </a:gridCol>
                <a:gridCol w="315647">
                  <a:extLst>
                    <a:ext uri="{9D8B030D-6E8A-4147-A177-3AD203B41FA5}">
                      <a16:colId xmlns:a16="http://schemas.microsoft.com/office/drawing/2014/main" val="3153390373"/>
                    </a:ext>
                  </a:extLst>
                </a:gridCol>
                <a:gridCol w="236915">
                  <a:extLst>
                    <a:ext uri="{9D8B030D-6E8A-4147-A177-3AD203B41FA5}">
                      <a16:colId xmlns:a16="http://schemas.microsoft.com/office/drawing/2014/main" val="1091116406"/>
                    </a:ext>
                  </a:extLst>
                </a:gridCol>
                <a:gridCol w="246379">
                  <a:extLst>
                    <a:ext uri="{9D8B030D-6E8A-4147-A177-3AD203B41FA5}">
                      <a16:colId xmlns:a16="http://schemas.microsoft.com/office/drawing/2014/main" val="2146466940"/>
                    </a:ext>
                  </a:extLst>
                </a:gridCol>
                <a:gridCol w="246379">
                  <a:extLst>
                    <a:ext uri="{9D8B030D-6E8A-4147-A177-3AD203B41FA5}">
                      <a16:colId xmlns:a16="http://schemas.microsoft.com/office/drawing/2014/main" val="1102802557"/>
                    </a:ext>
                  </a:extLst>
                </a:gridCol>
                <a:gridCol w="246379">
                  <a:extLst>
                    <a:ext uri="{9D8B030D-6E8A-4147-A177-3AD203B41FA5}">
                      <a16:colId xmlns:a16="http://schemas.microsoft.com/office/drawing/2014/main" val="1309212860"/>
                    </a:ext>
                  </a:extLst>
                </a:gridCol>
                <a:gridCol w="246379">
                  <a:extLst>
                    <a:ext uri="{9D8B030D-6E8A-4147-A177-3AD203B41FA5}">
                      <a16:colId xmlns:a16="http://schemas.microsoft.com/office/drawing/2014/main" val="1156170599"/>
                    </a:ext>
                  </a:extLst>
                </a:gridCol>
                <a:gridCol w="336168">
                  <a:extLst>
                    <a:ext uri="{9D8B030D-6E8A-4147-A177-3AD203B41FA5}">
                      <a16:colId xmlns:a16="http://schemas.microsoft.com/office/drawing/2014/main" val="2800673640"/>
                    </a:ext>
                  </a:extLst>
                </a:gridCol>
                <a:gridCol w="2338132">
                  <a:extLst>
                    <a:ext uri="{9D8B030D-6E8A-4147-A177-3AD203B41FA5}">
                      <a16:colId xmlns:a16="http://schemas.microsoft.com/office/drawing/2014/main" val="1584318711"/>
                    </a:ext>
                  </a:extLst>
                </a:gridCol>
                <a:gridCol w="384913">
                  <a:extLst>
                    <a:ext uri="{9D8B030D-6E8A-4147-A177-3AD203B41FA5}">
                      <a16:colId xmlns:a16="http://schemas.microsoft.com/office/drawing/2014/main" val="3617659222"/>
                    </a:ext>
                  </a:extLst>
                </a:gridCol>
              </a:tblGrid>
              <a:tr h="118096">
                <a:tc>
                  <a:txBody>
                    <a:bodyPr/>
                    <a:lstStyle/>
                    <a:p>
                      <a:pPr marL="35560" algn="l" rtl="0" fontAlgn="t"/>
                      <a:r>
                        <a:rPr lang="en-GB" sz="900" b="1" i="0" u="none" strike="noStrike" cap="all" baseline="0">
                          <a:solidFill>
                            <a:srgbClr val="FFFFFF"/>
                          </a:solidFill>
                          <a:effectLst/>
                          <a:latin typeface="Calibri"/>
                        </a:rPr>
                        <a:t>Portfolio</a:t>
                      </a: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l" rtl="0" fontAlgn="t"/>
                      <a:r>
                        <a:rPr lang="en-GB" sz="900" b="1" i="0" u="none" strike="noStrike" cap="all" baseline="0">
                          <a:solidFill>
                            <a:srgbClr val="FFFFFF"/>
                          </a:solidFill>
                          <a:effectLst/>
                          <a:latin typeface="Calibri"/>
                        </a:rPr>
                        <a:t>Product</a:t>
                      </a: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l" rtl="0" fontAlgn="t"/>
                      <a:endParaRPr lang="en-GB" sz="900" b="1" i="0" u="none" strike="noStrike" cap="all" baseline="0">
                        <a:solidFill>
                          <a:srgbClr val="FFFFFF"/>
                        </a:solidFill>
                        <a:effectLst/>
                        <a:latin typeface="Calibri"/>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l" rtl="0" fontAlgn="t"/>
                      <a:endParaRPr lang="en-GB" sz="900" b="1" i="0" u="none" strike="noStrike" cap="all" baseline="0">
                        <a:solidFill>
                          <a:srgbClr val="FFFFFF"/>
                        </a:solidFill>
                        <a:effectLst/>
                        <a:latin typeface="Calibri"/>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endParaRPr lang="en-GB">
                        <a:latin typeface="Calibri"/>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gridSpan="12">
                  <a:txBody>
                    <a:bodyPr/>
                    <a:lstStyle/>
                    <a:p>
                      <a:pPr marL="35560"/>
                      <a:endParaRPr lang="en-GB">
                        <a:latin typeface="Calibri"/>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hMerge="1">
                  <a:txBody>
                    <a:bodyPr/>
                    <a:lstStyle/>
                    <a:p>
                      <a:pPr marL="35560"/>
                      <a:endParaRPr lang="en-GB">
                        <a:latin typeface="Calibri"/>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hMerge="1">
                  <a:txBody>
                    <a:bodyPr/>
                    <a:lstStyle/>
                    <a:p>
                      <a:endParaRPr lang="en-GB"/>
                    </a:p>
                  </a:txBody>
                  <a:tcPr>
                    <a:lnL w="12700" cmpd="sng">
                      <a:noFill/>
                      <a:prstDash val="solid"/>
                    </a:lnL>
                  </a:tcPr>
                </a:tc>
                <a:tc hMerge="1">
                  <a:txBody>
                    <a:bodyPr/>
                    <a:lstStyle/>
                    <a:p>
                      <a:endParaRPr lang="en-GB"/>
                    </a:p>
                  </a:txBody>
                  <a:tcPr/>
                </a:tc>
                <a:tc hMerge="1">
                  <a:txBody>
                    <a:bodyPr/>
                    <a:lstStyle/>
                    <a:p>
                      <a:endParaRPr lang="en-GB"/>
                    </a:p>
                  </a:txBody>
                  <a:tcPr>
                    <a:lnL w="12700" cmpd="sng">
                      <a:noFill/>
                      <a:prstDash val="solid"/>
                    </a:ln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lnL w="12700" cmpd="sng">
                      <a:noFill/>
                      <a:prstDash val="solid"/>
                    </a:lnL>
                  </a:tcPr>
                </a:tc>
                <a:tc>
                  <a:txBody>
                    <a:bodyPr/>
                    <a:lstStyle/>
                    <a:p>
                      <a:pPr marL="35560" algn="ctr" rtl="0" fontAlgn="t"/>
                      <a:endParaRPr lang="en-GB" sz="900" b="1" i="0" u="none" strike="noStrike" cap="all" baseline="0">
                        <a:solidFill>
                          <a:srgbClr val="FFFFFF"/>
                        </a:solidFill>
                        <a:effectLst/>
                        <a:latin typeface="Calibri"/>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gridSpan="4">
                  <a:txBody>
                    <a:bodyPr/>
                    <a:lstStyle/>
                    <a:p>
                      <a:pPr marL="35560" algn="ctr" rtl="0" fontAlgn="t"/>
                      <a:endParaRPr lang="en-GB" sz="900" b="1" i="0" u="none" strike="noStrike" cap="all" baseline="0">
                        <a:solidFill>
                          <a:srgbClr val="FFFFFF"/>
                        </a:solidFill>
                        <a:effectLst/>
                        <a:latin typeface="Calibri"/>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hMerge="1">
                  <a:txBody>
                    <a:bodyPr/>
                    <a:lstStyle/>
                    <a:p>
                      <a:endParaRPr lang="en-GB"/>
                    </a:p>
                  </a:txBody>
                  <a:tcPr/>
                </a:tc>
                <a:tc hMerge="1">
                  <a:txBody>
                    <a:bodyPr/>
                    <a:lstStyle/>
                    <a:p>
                      <a:pPr algn="ctr" rtl="0" fontAlgn="t"/>
                      <a:endParaRPr lang="en-GB" sz="900" b="1" i="0" u="none" strike="noStrike" cap="all" baseline="0">
                        <a:solidFill>
                          <a:srgbClr val="FFFFFF"/>
                        </a:solidFill>
                        <a:effectLst/>
                        <a:latin typeface="Calibri" panose="020F0502020204030204" pitchFamily="34" charset="0"/>
                      </a:endParaRPr>
                    </a:p>
                  </a:txBody>
                  <a:tcPr marL="10800" marR="10800" marT="10800" marB="10800" anchor="ctr">
                    <a:lnL>
                      <a:noFill/>
                    </a:lnL>
                    <a:lnR>
                      <a:noFill/>
                    </a:lnR>
                    <a:lnT>
                      <a:noFill/>
                    </a:lnT>
                    <a:lnB>
                      <a:noFill/>
                    </a:lnB>
                    <a:solidFill>
                      <a:srgbClr val="44546A"/>
                    </a:solidFill>
                  </a:tcPr>
                </a:tc>
                <a:tc hMerge="1">
                  <a:txBody>
                    <a:bodyPr/>
                    <a:lstStyle/>
                    <a:p>
                      <a:pPr marL="36000" algn="ctr" rtl="0" fontAlgn="t"/>
                      <a:endParaRPr lang="en-GB" sz="900" b="1" i="0" u="none" strike="noStrike" cap="all" baseline="0">
                        <a:solidFill>
                          <a:srgbClr val="FFFFFF"/>
                        </a:solidFill>
                        <a:effectLst/>
                        <a:latin typeface="Calibri" panose="020F0502020204030204" pitchFamily="34" charset="0"/>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ctr" rtl="0" fontAlgn="t"/>
                      <a:endParaRPr lang="en-GB" sz="900" b="1" i="0" u="none" strike="noStrike" cap="all" baseline="0">
                        <a:solidFill>
                          <a:srgbClr val="FFFFFF"/>
                        </a:solidFill>
                        <a:effectLst/>
                        <a:latin typeface="Calibri"/>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ctr" rtl="0" fontAlgn="t"/>
                      <a:endParaRPr lang="en-GB" sz="900" b="1" i="0" u="none" strike="noStrike" cap="all" baseline="0">
                        <a:solidFill>
                          <a:srgbClr val="FFFFFF"/>
                        </a:solidFill>
                        <a:effectLst/>
                        <a:latin typeface="Calibri"/>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ctr" rtl="0" fontAlgn="t"/>
                      <a:endParaRPr lang="en-GB" sz="900" b="1" i="0" u="none" strike="noStrike" cap="all" baseline="0">
                        <a:solidFill>
                          <a:srgbClr val="FFFFFF"/>
                        </a:solidFill>
                        <a:effectLst/>
                        <a:latin typeface="Calibri"/>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ctr" rtl="0" fontAlgn="t"/>
                      <a:endParaRPr lang="en-GB" sz="900" b="1" i="0" u="none" strike="noStrike" cap="all" baseline="0">
                        <a:solidFill>
                          <a:srgbClr val="FFFFFF"/>
                        </a:solidFill>
                        <a:effectLst/>
                        <a:latin typeface="Calibri"/>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ctr" rtl="0" fontAlgn="t"/>
                      <a:endParaRPr lang="en-GB" sz="900" b="1" i="0" u="none" strike="noStrike" cap="all" baseline="0">
                        <a:solidFill>
                          <a:srgbClr val="FFFFFF"/>
                        </a:solidFill>
                        <a:effectLst/>
                        <a:latin typeface="Calibri"/>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l" rtl="0" fontAlgn="t"/>
                      <a:r>
                        <a:rPr lang="en-GB" sz="900" b="1" i="0" u="none" strike="noStrike" cap="all" baseline="0">
                          <a:solidFill>
                            <a:srgbClr val="FFFFFF"/>
                          </a:solidFill>
                          <a:effectLst/>
                          <a:latin typeface="Calibri"/>
                        </a:rPr>
                        <a:t>Governance</a:t>
                      </a: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l" rtl="0" fontAlgn="t"/>
                      <a:r>
                        <a:rPr lang="en-GB" sz="900" b="1" i="0" u="none" strike="noStrike" cap="all" baseline="0">
                          <a:solidFill>
                            <a:srgbClr val="FFFFFF"/>
                          </a:solidFill>
                          <a:effectLst/>
                          <a:latin typeface="Calibri"/>
                        </a:rPr>
                        <a:t>RAG</a:t>
                      </a: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extLst>
                  <a:ext uri="{0D108BD9-81ED-4DB2-BD59-A6C34878D82A}">
                    <a16:rowId xmlns:a16="http://schemas.microsoft.com/office/drawing/2014/main" val="3111436606"/>
                  </a:ext>
                </a:extLst>
              </a:tr>
              <a:tr h="248076">
                <a:tc rowSpan="4">
                  <a:txBody>
                    <a:bodyPr/>
                    <a:lstStyle/>
                    <a:p>
                      <a:pPr marL="35560" algn="ctr" fontAlgn="t"/>
                      <a:r>
                        <a:rPr lang="en-GB" sz="900" b="0" i="1" u="none" strike="noStrike">
                          <a:solidFill>
                            <a:schemeClr val="tx1">
                              <a:lumMod val="75000"/>
                              <a:lumOff val="25000"/>
                            </a:schemeClr>
                          </a:solidFill>
                          <a:effectLst/>
                          <a:latin typeface="Calibri"/>
                        </a:rPr>
                        <a:t>Digital Professional Empowerment</a:t>
                      </a:r>
                    </a:p>
                  </a:txBody>
                  <a:tcPr marL="10800" marR="10800" marT="10800" marB="10800" vert="vert270" anchor="ctr">
                    <a:lnL>
                      <a:noFill/>
                    </a:lnL>
                    <a:lnR>
                      <a:noFill/>
                    </a:lnR>
                    <a:lnT>
                      <a:noFill/>
                    </a:lnT>
                    <a:lnB>
                      <a:noFill/>
                    </a:lnB>
                    <a:lnTlToBr w="12700" cmpd="sng">
                      <a:noFill/>
                      <a:prstDash val="solid"/>
                    </a:lnTlToBr>
                    <a:lnBlToTr w="12700" cmpd="sng">
                      <a:noFill/>
                      <a:prstDash val="solid"/>
                    </a:lnBlToTr>
                    <a:solidFill>
                      <a:srgbClr val="E7E6E6"/>
                    </a:solidFill>
                  </a:tcPr>
                </a:tc>
                <a:tc rowSpan="4">
                  <a:txBody>
                    <a:bodyPr/>
                    <a:lstStyle/>
                    <a:p>
                      <a:pPr marL="35560" algn="l" fontAlgn="t"/>
                      <a:r>
                        <a:rPr lang="en-GB" sz="900" b="1" i="0" u="none" strike="noStrike">
                          <a:solidFill>
                            <a:schemeClr val="tx1">
                              <a:lumMod val="75000"/>
                              <a:lumOff val="25000"/>
                            </a:schemeClr>
                          </a:solidFill>
                          <a:effectLst/>
                          <a:latin typeface="Calibri"/>
                        </a:rPr>
                        <a:t>Welsh Information System for Diabetes Management</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Using Welsh Clinical Portal to record </a:t>
                      </a:r>
                    </a:p>
                    <a:p>
                      <a:pPr marL="35560" algn="l" fontAlgn="t"/>
                      <a:r>
                        <a:rPr lang="en-GB" sz="900" b="0" i="0" u="none" strike="noStrike">
                          <a:solidFill>
                            <a:schemeClr val="tx1">
                              <a:lumMod val="75000"/>
                              <a:lumOff val="25000"/>
                            </a:schemeClr>
                          </a:solidFill>
                          <a:effectLst/>
                          <a:latin typeface="Calibri"/>
                        </a:rPr>
                        <a:t>diabetes data</a:t>
                      </a:r>
                      <a:endParaRPr lang="en-GB" sz="900" b="1"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E7E6E6"/>
                    </a:solidFill>
                  </a:tcPr>
                </a:tc>
                <a:tc gridSpan="2">
                  <a:txBody>
                    <a:bodyPr/>
                    <a:lstStyle/>
                    <a:p>
                      <a:pPr marL="35560" algn="l" rtl="0" fontAlgn="t"/>
                      <a:r>
                        <a:rPr lang="en-GB" sz="900" b="1" i="0" u="none" strike="noStrike">
                          <a:solidFill>
                            <a:srgbClr val="13A3C9"/>
                          </a:solidFill>
                          <a:effectLst/>
                          <a:latin typeface="Calibri"/>
                        </a:rPr>
                        <a:t>Initiate</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hMerge="1">
                  <a:txBody>
                    <a:bodyPr/>
                    <a:lstStyle/>
                    <a:p>
                      <a:endParaRPr lang="en-GB"/>
                    </a:p>
                  </a:txBody>
                  <a:tcPr/>
                </a:tc>
                <a:tc>
                  <a:txBody>
                    <a:bodyPr/>
                    <a:lstStyle/>
                    <a:p>
                      <a:pPr marL="35560"/>
                      <a:endParaRPr lang="en-GB" b="1">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gridSpan="3">
                  <a:txBody>
                    <a:bodyPr/>
                    <a:lstStyle/>
                    <a:p>
                      <a:pPr marL="35560"/>
                      <a:r>
                        <a:rPr lang="en-GB" sz="900" b="1" i="0" u="none" strike="noStrike">
                          <a:solidFill>
                            <a:srgbClr val="13A3C9"/>
                          </a:solidFill>
                          <a:effectLst/>
                          <a:latin typeface="Calibri"/>
                        </a:rPr>
                        <a:t>Define</a:t>
                      </a:r>
                      <a:endParaRPr lang="en-GB" b="1">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pPr marL="35560"/>
                      <a:r>
                        <a:rPr lang="en-GB" sz="900" b="1" i="0" u="none" strike="noStrike">
                          <a:solidFill>
                            <a:srgbClr val="13A3C9"/>
                          </a:solidFill>
                          <a:effectLst/>
                          <a:latin typeface="Calibri"/>
                        </a:rPr>
                        <a:t>Define</a:t>
                      </a:r>
                      <a:endParaRPr lang="en-GB" b="1">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endParaRPr lang="en-GB"/>
                    </a:p>
                  </a:txBody>
                  <a:tcPr>
                    <a:lnL w="12700" cmpd="sng">
                      <a:noFill/>
                      <a:prstDash val="solid"/>
                    </a:lnL>
                  </a:tcPr>
                </a:tc>
                <a:tc gridSpan="2">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solidFill>
                      <a:srgbClr val="333F4F"/>
                    </a:solidFill>
                  </a:tcPr>
                </a:tc>
                <a:tc gridSpan="3">
                  <a:txBody>
                    <a:bodyPr/>
                    <a:lstStyle/>
                    <a:p>
                      <a:pPr marL="0" marR="0" lvl="0" indent="0" algn="l" eaLnBrk="1" fontAlgn="t" latinLnBrk="0" hangingPunct="1">
                        <a:lnSpc>
                          <a:spcPct val="100000"/>
                        </a:lnSpc>
                        <a:spcBef>
                          <a:spcPts val="0"/>
                        </a:spcBef>
                        <a:spcAft>
                          <a:spcPts val="0"/>
                        </a:spcAft>
                        <a:buClrTx/>
                        <a:buSzTx/>
                        <a:buFontTx/>
                        <a:buNone/>
                      </a:pPr>
                      <a:r>
                        <a:rPr lang="en-GB" sz="900" b="1" i="0" u="none" strike="noStrike">
                          <a:solidFill>
                            <a:schemeClr val="bg1"/>
                          </a:solidFill>
                          <a:effectLst/>
                          <a:latin typeface="+mn-lt"/>
                        </a:rPr>
                        <a:t> Build</a:t>
                      </a:r>
                    </a:p>
                    <a:p>
                      <a:pPr algn="l" fontAlgn="t"/>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solidFill>
                      <a:srgbClr val="8497B0"/>
                    </a:solidFill>
                  </a:tcPr>
                </a:tc>
                <a:tc hMerge="1">
                  <a:txBody>
                    <a:bodyPr/>
                    <a:lstStyle/>
                    <a:p>
                      <a:pPr marL="35560" algn="l" fontAlgn="t"/>
                      <a:endParaRPr lang="en-GB" sz="900" b="1" i="0" u="none" strike="noStrike">
                        <a:solidFill>
                          <a:schemeClr val="bg1"/>
                        </a:solidFill>
                        <a:effectLst/>
                        <a:latin typeface="Calibri"/>
                      </a:endParaRPr>
                    </a:p>
                  </a:txBody>
                  <a:tcPr marL="10800" marR="10800" marT="10800" marB="10800">
                    <a:lnL>
                      <a:noFill/>
                    </a:lnL>
                    <a:lnR>
                      <a:noFill/>
                    </a:lnR>
                    <a:lnB>
                      <a:noFill/>
                    </a:lnB>
                    <a:lnTlToBr w="12700" cmpd="sng">
                      <a:noFill/>
                      <a:prstDash val="solid"/>
                    </a:lnTlToBr>
                    <a:lnBlToTr w="12700" cmpd="sng">
                      <a:noFill/>
                      <a:prstDash val="solid"/>
                    </a:lnBlToTr>
                    <a:solidFill>
                      <a:srgbClr val="8497B0"/>
                    </a:solidFill>
                  </a:tcPr>
                </a:tc>
                <a:tc hMerge="1">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r>
                        <a:rPr lang="en-GB" sz="900" b="0" i="0" u="none" strike="noStrike">
                          <a:solidFill>
                            <a:schemeClr val="tx1">
                              <a:lumMod val="75000"/>
                              <a:lumOff val="25000"/>
                            </a:schemeClr>
                          </a:solidFill>
                          <a:effectLst/>
                          <a:latin typeface="Calibri"/>
                        </a:rPr>
                        <a:t>Internal Build</a:t>
                      </a:r>
                      <a:endParaRPr lang="en-GB"/>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solidFill>
                      <a:srgbClr val="B7DEE8"/>
                    </a:solidFill>
                  </a:tcPr>
                </a:tc>
                <a:tc rowSpan="2" gridSpan="10">
                  <a:txBody>
                    <a:bodyPr/>
                    <a:lstStyle/>
                    <a:p>
                      <a:pPr marL="35560" algn="l" fontAlgn="t"/>
                      <a:r>
                        <a:rPr lang="en-GB" sz="900" b="1" i="0" u="none" strike="noStrike">
                          <a:solidFill>
                            <a:schemeClr val="tx1">
                              <a:lumMod val="75000"/>
                              <a:lumOff val="25000"/>
                            </a:schemeClr>
                          </a:solidFill>
                          <a:effectLst/>
                          <a:latin typeface="Calibri"/>
                        </a:rPr>
                        <a:t>Roll Out</a:t>
                      </a:r>
                      <a:br>
                        <a:rPr lang="en-GB" sz="900" b="1"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Current modules – adult, podiatry and antenatal. </a:t>
                      </a:r>
                      <a:r>
                        <a:rPr lang="en-GB" sz="900" b="0" i="0" u="none" strike="noStrike">
                          <a:solidFill>
                            <a:schemeClr val="tx1">
                              <a:lumMod val="75000"/>
                              <a:lumOff val="25000"/>
                            </a:schemeClr>
                          </a:solidFill>
                          <a:effectLst/>
                          <a:latin typeface="+mn-lt"/>
                        </a:rPr>
                        <a:t> Paediatrics design is completed, now in development.</a:t>
                      </a:r>
                    </a:p>
                    <a:p>
                      <a:pPr marL="35560" marR="0" lvl="0" indent="0" algn="l" defTabSz="914400" eaLnBrk="1" fontAlgn="t" latinLnBrk="0" hangingPunct="1">
                        <a:lnSpc>
                          <a:spcPct val="100000"/>
                        </a:lnSpc>
                        <a:spcBef>
                          <a:spcPts val="0"/>
                        </a:spcBef>
                        <a:spcAft>
                          <a:spcPts val="0"/>
                        </a:spcAft>
                        <a:buClrTx/>
                        <a:buSzTx/>
                        <a:buFontTx/>
                        <a:buNone/>
                        <a:tabLst/>
                        <a:defRPr/>
                      </a:pPr>
                      <a:r>
                        <a:rPr lang="en-GB" sz="900" b="0" i="0" u="none" strike="noStrike">
                          <a:solidFill>
                            <a:schemeClr val="accent6">
                              <a:lumMod val="50000"/>
                            </a:schemeClr>
                          </a:solidFill>
                          <a:effectLst/>
                          <a:latin typeface="+mn-lt"/>
                          <a:ea typeface="+mn-ea"/>
                          <a:cs typeface="+mn-cs"/>
                        </a:rPr>
                        <a:t>Next major milestone: Paediatrics Forms  Q3 2022/23</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3">
                  <a:txBody>
                    <a:bodyPr/>
                    <a:lstStyle/>
                    <a:p>
                      <a:pPr marL="35560" algn="l" fontAlgn="t"/>
                      <a:r>
                        <a:rPr lang="en-GB" sz="900" b="1" i="0" u="none" strike="noStrike">
                          <a:solidFill>
                            <a:srgbClr val="12A3C9"/>
                          </a:solidFill>
                          <a:effectLst/>
                          <a:latin typeface="Calibri"/>
                        </a:rPr>
                        <a:t>Welsh Information System for Diabetes Management Project Board </a:t>
                      </a:r>
                      <a:br>
                        <a:rPr lang="en-GB" sz="900" b="0" i="0" u="none" strike="noStrike">
                          <a:solidFill>
                            <a:srgbClr val="000000"/>
                          </a:solidFill>
                          <a:effectLst/>
                          <a:latin typeface="Calibri"/>
                        </a:rPr>
                      </a:br>
                      <a:r>
                        <a:rPr lang="en-GB" sz="900" b="0" i="0" u="none" strike="noStrike">
                          <a:solidFill>
                            <a:schemeClr val="tx1">
                              <a:lumMod val="75000"/>
                              <a:lumOff val="25000"/>
                            </a:schemeClr>
                          </a:solidFill>
                          <a:effectLst/>
                          <a:latin typeface="Calibri"/>
                        </a:rPr>
                        <a:t>(Reports to Diabetes Implementation</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Group)</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SRO: Phil Evans</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DHCW Director: Rhidian Hurle</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9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4240622197"/>
                  </a:ext>
                </a:extLst>
              </a:tr>
              <a:tr h="248076">
                <a:tc vMerge="1">
                  <a:txBody>
                    <a:bodyPr/>
                    <a:lstStyle/>
                    <a:p>
                      <a:endParaRPr lang="en-GB"/>
                    </a:p>
                  </a:txBody>
                  <a:tcPr>
                    <a:lnT w="12700" cmpd="sng">
                      <a:noFill/>
                      <a:prstDash val="solid"/>
                    </a:lnT>
                  </a:tcPr>
                </a:tc>
                <a:tc vMerge="1">
                  <a:txBody>
                    <a:bodyPr/>
                    <a:lstStyle/>
                    <a:p>
                      <a:endParaRPr lang="en-GB"/>
                    </a:p>
                  </a:txBody>
                  <a:tcPr>
                    <a:lnT w="12700" cmpd="sng">
                      <a:noFill/>
                      <a:prstDash val="solid"/>
                    </a:lnT>
                  </a:tcPr>
                </a:tc>
                <a:tc>
                  <a:txBody>
                    <a:bodyPr/>
                    <a:lstStyle/>
                    <a:p>
                      <a:pPr marL="35560" algn="l" rtl="0" fontAlgn="t"/>
                      <a:endParaRPr lang="en-GB" sz="900" b="0" i="0" u="none" strike="noStrike">
                        <a:solidFill>
                          <a:srgbClr val="13A3C9"/>
                        </a:solidFill>
                        <a:effectLst/>
                        <a:latin typeface="Calibri"/>
                      </a:endParaRPr>
                    </a:p>
                  </a:txBody>
                  <a:tcPr marL="10800" marR="10800" marT="10800" marB="10800">
                    <a:lnL w="12700" cmpd="sng">
                      <a:noFill/>
                      <a:prstDash val="solid"/>
                    </a:lnL>
                    <a:lnR>
                      <a:noFill/>
                    </a:lnR>
                    <a:lnT>
                      <a:noFill/>
                    </a:lnT>
                    <a:lnB>
                      <a:noFill/>
                    </a:lnB>
                    <a:lnTlToBr w="12700" cmpd="sng">
                      <a:noFill/>
                      <a:prstDash val="solid"/>
                    </a:lnTlToBr>
                    <a:lnBlToTr w="12700" cmpd="sng">
                      <a:noFill/>
                      <a:prstDash val="solid"/>
                    </a:lnBlToTr>
                    <a:solidFill>
                      <a:srgbClr val="000000"/>
                    </a:solidFill>
                  </a:tcPr>
                </a:tc>
                <a:tc>
                  <a:txBody>
                    <a:bodyPr/>
                    <a:lstStyle/>
                    <a:p>
                      <a:pPr marL="35560" algn="l" rtl="0" fontAlgn="t"/>
                      <a:endParaRPr lang="en-GB" sz="900" b="0" i="0" u="none" strike="noStrike">
                        <a:solidFill>
                          <a:srgbClr val="13A3C9"/>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a:txBody>
                    <a:bodyPr/>
                    <a:lstStyle/>
                    <a:p>
                      <a:pPr marL="35560"/>
                      <a:endParaRPr lang="en-GB">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gridSpan="2">
                  <a:txBody>
                    <a:bodyPr/>
                    <a:lstStyle/>
                    <a:p>
                      <a:pPr marL="35560"/>
                      <a:endParaRPr lang="en-GB">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pPr marL="35560"/>
                      <a:endParaRPr lang="en-GB">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solidFill>
                      <a:srgbClr val="333F4F"/>
                    </a:solidFill>
                  </a:tcPr>
                </a:tc>
                <a:tc gridSpan="2">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algn="l" fontAlgn="t"/>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gridSpan="2">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hMerge="1">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endParaRPr lang="en-GB"/>
                    </a:p>
                  </a:txBody>
                  <a:tcPr marL="10800" marR="10800" marT="10800" marB="10800" vert="vert270">
                    <a:lnL>
                      <a:noFill/>
                    </a:lnL>
                    <a:lnR>
                      <a:noFill/>
                    </a:lnR>
                    <a:lnT>
                      <a:noFill/>
                    </a:lnT>
                    <a:lnB>
                      <a:noFill/>
                    </a:lnB>
                    <a:lnTlToBr w="12700" cmpd="sng">
                      <a:noFill/>
                      <a:prstDash val="solid"/>
                    </a:lnTlToBr>
                    <a:lnBlToTr w="12700" cmpd="sng">
                      <a:noFill/>
                      <a:prstDash val="solid"/>
                    </a:lnBlToTr>
                    <a:solidFill>
                      <a:srgbClr val="B7DEE8"/>
                    </a:solidFill>
                  </a:tcPr>
                </a:tc>
                <a:tc gridSpan="10" vMerge="1">
                  <a:txBody>
                    <a:bodyPr/>
                    <a:lstStyle/>
                    <a:p>
                      <a:endParaRPr lang="en-GB"/>
                    </a:p>
                  </a:txBody>
                  <a:tcPr>
                    <a:lnL w="12700" cmpd="sng">
                      <a:noFill/>
                      <a:prstDash val="solid"/>
                    </a:lnL>
                    <a:lnT w="12700" cmpd="sng">
                      <a:noFill/>
                      <a:prstDash val="solid"/>
                    </a:lnT>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lnT w="12700" cmpd="sng">
                      <a:noFill/>
                      <a:prstDash val="solid"/>
                    </a:lnT>
                  </a:tcPr>
                </a:tc>
                <a:tc>
                  <a:txBody>
                    <a:bodyPr/>
                    <a:lstStyle/>
                    <a:p>
                      <a:pPr marL="35560" algn="l" fontAlgn="t"/>
                      <a:endParaRPr lang="en-GB" sz="900" b="0" i="0" u="none" strike="noStrike">
                        <a:solidFill>
                          <a:srgbClr val="000000"/>
                        </a:solidFill>
                        <a:effectLst/>
                        <a:latin typeface="Calibri"/>
                      </a:endParaRPr>
                    </a:p>
                  </a:txBody>
                  <a:tcPr marL="10800" marR="10800" marT="10800" marB="10800">
                    <a:lnL w="12700" cmpd="sng">
                      <a:noFill/>
                      <a:prstDash val="solid"/>
                    </a:lnL>
                    <a:lnR>
                      <a:noFill/>
                    </a:lnR>
                    <a:lnT>
                      <a:noFill/>
                    </a:lnT>
                    <a:lnB>
                      <a:noFill/>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870535223"/>
                  </a:ext>
                </a:extLst>
              </a:tr>
              <a:tr h="0">
                <a:tc vMerge="1">
                  <a:txBody>
                    <a:bodyPr/>
                    <a:lstStyle/>
                    <a:p>
                      <a:endParaRPr lang="en-GB"/>
                    </a:p>
                  </a:txBody>
                  <a:tcPr>
                    <a:lnT w="12700" cmpd="sng">
                      <a:noFill/>
                      <a:prstDash val="solid"/>
                    </a:lnT>
                  </a:tcPr>
                </a:tc>
                <a:tc vMerge="1">
                  <a:txBody>
                    <a:bodyPr/>
                    <a:lstStyle/>
                    <a:p>
                      <a:endParaRPr lang="en-GB"/>
                    </a:p>
                  </a:txBody>
                  <a:tcPr>
                    <a:lnT w="12700" cmpd="sng">
                      <a:noFill/>
                      <a:prstDash val="solid"/>
                    </a:lnT>
                  </a:tcPr>
                </a:tc>
                <a:tc>
                  <a:txBody>
                    <a:bodyPr/>
                    <a:lstStyle/>
                    <a:p>
                      <a:pPr marL="35560" algn="l" rtl="0" fontAlgn="t"/>
                      <a:endParaRPr lang="en-GB" sz="900" b="0" i="0" u="none" strike="noStrike">
                        <a:solidFill>
                          <a:srgbClr val="FFFFFF"/>
                        </a:solidFill>
                        <a:effectLst/>
                        <a:latin typeface="Calibri"/>
                      </a:endParaRPr>
                    </a:p>
                  </a:txBody>
                  <a:tcPr marL="10800" marR="10800" marT="10800" marB="10800">
                    <a:lnR>
                      <a:noFill/>
                    </a:lnR>
                    <a:lnT>
                      <a:noFill/>
                    </a:lnT>
                    <a:lnB>
                      <a:noFill/>
                    </a:lnB>
                    <a:lnTlToBr w="12700" cmpd="sng">
                      <a:noFill/>
                      <a:prstDash val="solid"/>
                    </a:lnTlToBr>
                    <a:lnBlToTr w="12700" cmpd="sng">
                      <a:noFill/>
                      <a:prstDash val="solid"/>
                    </a:lnBlToTr>
                    <a:solidFill>
                      <a:srgbClr val="12A3C9"/>
                    </a:solidFill>
                  </a:tcPr>
                </a:tc>
                <a:tc>
                  <a:txBody>
                    <a:bodyPr/>
                    <a:lstStyle/>
                    <a:p>
                      <a:pPr marL="35560" algn="l" rtl="0"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pPr marL="35560"/>
                      <a:endParaRPr lang="en-GB">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gridSpan="3">
                  <a:txBody>
                    <a:bodyPr/>
                    <a:lstStyle/>
                    <a:p>
                      <a:pPr marL="35560"/>
                      <a:r>
                        <a:rPr lang="en-GB" sz="900" b="0" i="0" u="none" strike="noStrike" noProof="0">
                          <a:solidFill>
                            <a:schemeClr val="bg1"/>
                          </a:solidFill>
                          <a:latin typeface="Calibri"/>
                        </a:rPr>
                        <a:t>Paediatrics</a:t>
                      </a:r>
                      <a:endParaRPr lang="en-GB">
                        <a:latin typeface="Calibri"/>
                      </a:endParaRPr>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solidFill>
                      <a:srgbClr val="12A3C9"/>
                    </a:solidFill>
                  </a:tcPr>
                </a:tc>
                <a:tc hMerge="1">
                  <a:txBody>
                    <a:bodyPr/>
                    <a:lstStyle/>
                    <a:p>
                      <a:pPr marL="35560" lvl="0">
                        <a:buNone/>
                      </a:pPr>
                      <a:r>
                        <a:rPr lang="en-GB" sz="900" b="0" i="0" u="none" strike="noStrike" noProof="0">
                          <a:solidFill>
                            <a:schemeClr val="bg1"/>
                          </a:solidFill>
                          <a:latin typeface="Calibri"/>
                        </a:rPr>
                        <a:t>Paediatrics</a:t>
                      </a:r>
                      <a:endParaRPr lang="en-US"/>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hMerge="1">
                  <a:txBody>
                    <a:bodyPr/>
                    <a:lstStyle/>
                    <a:p>
                      <a:endParaRPr lang="en-GB"/>
                    </a:p>
                  </a:txBody>
                  <a:tcPr/>
                </a:tc>
                <a:tc gridSpan="2">
                  <a:txBody>
                    <a:bodyPr/>
                    <a:lstStyle/>
                    <a:p>
                      <a:pPr marL="35560" algn="l"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hMerge="1">
                  <a:txBody>
                    <a:bodyPr/>
                    <a:lstStyle/>
                    <a:p>
                      <a:pPr marL="35560" lvl="0" algn="l">
                        <a:buNone/>
                      </a:pPr>
                      <a:endParaRPr lang="en-GB" sz="900" b="0" i="0" u="none" strike="noStrike" noProof="0">
                        <a:solidFill>
                          <a:schemeClr val="bg1"/>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endParaRPr lang="en-US"/>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solidFill>
                      <a:srgbClr val="12A3C9"/>
                    </a:solidFill>
                  </a:tcPr>
                </a:tc>
                <a:tc gridSpan="2">
                  <a:txBody>
                    <a:bodyPr/>
                    <a:lstStyle/>
                    <a:p>
                      <a:endParaRPr lang="en-GB"/>
                    </a:p>
                  </a:txBody>
                  <a:tcPr>
                    <a:lnL w="12700" cmpd="sng">
                      <a:noFill/>
                      <a:prstDash val="solid"/>
                    </a:lnL>
                    <a:lnT>
                      <a:noFill/>
                    </a:lnT>
                    <a:solidFill>
                      <a:srgbClr val="12A3C9"/>
                    </a:solidFill>
                  </a:tcPr>
                </a:tc>
                <a:tc hMerge="1">
                  <a:txBody>
                    <a:bodyPr/>
                    <a:lstStyle/>
                    <a:p>
                      <a:endParaRPr lang="en-GB"/>
                    </a:p>
                  </a:txBody>
                  <a:tcPr>
                    <a:lnT w="12700" cmpd="sng">
                      <a:noFill/>
                      <a:prstDash val="solid"/>
                    </a:lnT>
                  </a:tcPr>
                </a:tc>
                <a:tc gridSpan="3">
                  <a:txBody>
                    <a:bodyPr/>
                    <a:lstStyle/>
                    <a:p>
                      <a:endParaRPr lang="en-GB"/>
                    </a:p>
                  </a:txBody>
                  <a:tcPr>
                    <a:lnT w="12700" cmpd="sng">
                      <a:noFill/>
                      <a:prstDash val="solid"/>
                    </a:lnT>
                    <a:solidFill>
                      <a:srgbClr val="12A3C9"/>
                    </a:solidFill>
                  </a:tcPr>
                </a:tc>
                <a:tc hMerge="1">
                  <a:txBody>
                    <a:bodyPr/>
                    <a:lstStyle/>
                    <a:p>
                      <a:endParaRPr lang="en-GB"/>
                    </a:p>
                  </a:txBody>
                  <a:tcPr/>
                </a:tc>
                <a:tc hMerge="1">
                  <a:txBody>
                    <a:bodyPr/>
                    <a:lstStyle/>
                    <a:p>
                      <a:endParaRPr lang="en-GB"/>
                    </a:p>
                  </a:txBody>
                  <a:tcPr/>
                </a:tc>
                <a:tc>
                  <a:txBody>
                    <a:bodyPr/>
                    <a:lstStyle/>
                    <a:p>
                      <a:endParaRPr lang="en-GB"/>
                    </a:p>
                  </a:txBody>
                  <a:tcPr marL="10800" marR="10800" marT="10800" marB="10800" vert="vert270">
                    <a:lnR>
                      <a:noFill/>
                    </a:lnR>
                    <a:lnT w="12700" cmpd="sng">
                      <a:noFill/>
                      <a:prstDash val="solid"/>
                    </a:lnT>
                    <a:lnB>
                      <a:noFill/>
                    </a:lnB>
                    <a:lnTlToBr w="12700" cmpd="sng">
                      <a:noFill/>
                      <a:prstDash val="solid"/>
                    </a:lnTlToBr>
                    <a:lnBlToTr w="12700" cmpd="sng">
                      <a:noFill/>
                      <a:prstDash val="solid"/>
                    </a:lnBlToTr>
                    <a:solidFill>
                      <a:srgbClr val="B7DEE8"/>
                    </a:solidFill>
                  </a:tcPr>
                </a:tc>
                <a:tc>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T>
                      <a:noFill/>
                    </a:lnT>
                    <a:lnB>
                      <a:noFill/>
                    </a:lnB>
                    <a:lnTlToBr w="12700" cmpd="sng">
                      <a:noFill/>
                      <a:prstDash val="solid"/>
                    </a:lnTlToBr>
                    <a:lnBlToTr w="12700" cmpd="sng">
                      <a:noFill/>
                      <a:prstDash val="solid"/>
                    </a:lnBlToTr>
                    <a:solidFill>
                      <a:srgbClr val="D6DCE4"/>
                    </a:solidFill>
                  </a:tcPr>
                </a:tc>
                <a:tc gridSpan="3">
                  <a:txBody>
                    <a:bodyPr/>
                    <a:lstStyle/>
                    <a:p>
                      <a:pPr marL="35560" algn="l" fontAlgn="t"/>
                      <a:endParaRPr lang="en-GB" sz="900" b="0" i="0" u="none" strike="noStrike">
                        <a:solidFill>
                          <a:srgbClr val="44546A"/>
                        </a:solidFill>
                        <a:effectLst/>
                        <a:latin typeface="Calibri"/>
                      </a:endParaRPr>
                    </a:p>
                  </a:txBody>
                  <a:tcPr marL="10800" marR="10800" marT="10800" marB="10800">
                    <a:lnR>
                      <a:noFill/>
                    </a:lnR>
                    <a:lnT>
                      <a:noFill/>
                    </a:lnT>
                    <a:lnB>
                      <a:noFill/>
                    </a:lnB>
                    <a:lnTlToBr w="12700" cmpd="sng">
                      <a:noFill/>
                      <a:prstDash val="solid"/>
                    </a:lnTlToBr>
                    <a:lnBlToTr w="12700" cmpd="sng">
                      <a:noFill/>
                      <a:prstDash val="solid"/>
                    </a:lnBlToTr>
                    <a:solidFill>
                      <a:srgbClr val="D6DCE4"/>
                    </a:solidFill>
                  </a:tcPr>
                </a:tc>
                <a:tc hMerge="1">
                  <a:txBody>
                    <a:bodyPr/>
                    <a:lstStyle/>
                    <a:p>
                      <a:endParaRPr lang="en-GB"/>
                    </a:p>
                  </a:txBody>
                  <a:tcPr/>
                </a:tc>
                <a:tc hMerge="1">
                  <a:txBody>
                    <a:bodyPr/>
                    <a:lstStyle/>
                    <a:p>
                      <a:endParaRPr lang="en-GB"/>
                    </a:p>
                  </a:txBody>
                  <a:tcPr/>
                </a:tc>
                <a:tc gridSpan="2">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endParaRPr lang="en-GB"/>
                    </a:p>
                  </a:txBody>
                  <a:tcPr/>
                </a:tc>
                <a:tc>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rgbClr val="44546A"/>
                        </a:solidFill>
                        <a:effectLst/>
                        <a:latin typeface="Calibri"/>
                      </a:endParaRPr>
                    </a:p>
                  </a:txBody>
                  <a:tcPr marL="10800" marR="10800" marT="10800" marB="10800">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vMerge="1">
                  <a:txBody>
                    <a:bodyPr/>
                    <a:lstStyle/>
                    <a:p>
                      <a:endParaRPr lang="en-GB"/>
                    </a:p>
                  </a:txBody>
                  <a:tcPr>
                    <a:lnL w="12700" cmpd="sng">
                      <a:noFill/>
                      <a:prstDash val="solid"/>
                    </a:lnL>
                    <a:lnT w="12700" cmpd="sng">
                      <a:noFill/>
                      <a:prstDash val="solid"/>
                    </a:lnT>
                  </a:tcPr>
                </a:tc>
                <a:tc>
                  <a:txBody>
                    <a:bodyPr/>
                    <a:lstStyle/>
                    <a:p>
                      <a:endParaRPr lang="en-GB"/>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98498333"/>
                  </a:ext>
                </a:extLst>
              </a:tr>
              <a:tr h="180000">
                <a:tc vMerge="1">
                  <a:txBody>
                    <a:bodyPr/>
                    <a:lstStyle/>
                    <a:p>
                      <a:pPr algn="l" fontAlgn="t"/>
                      <a:r>
                        <a:rPr lang="en-GB" sz="900" b="0" i="1" u="none" strike="noStrike">
                          <a:solidFill>
                            <a:srgbClr val="44546A"/>
                          </a:solidFill>
                          <a:effectLst/>
                          <a:latin typeface="Calibri" panose="020F0502020204030204" pitchFamily="34" charset="0"/>
                        </a:rPr>
                        <a:t> </a:t>
                      </a:r>
                    </a:p>
                  </a:txBody>
                  <a:tcPr marL="0" marR="0" marT="0" marB="0" vert="vert270">
                    <a:lnL>
                      <a:noFill/>
                    </a:lnL>
                    <a:lnR>
                      <a:noFill/>
                    </a:lnR>
                    <a:lnT>
                      <a:noFill/>
                    </a:lnT>
                    <a:lnB>
                      <a:noFill/>
                    </a:lnB>
                    <a:solidFill>
                      <a:srgbClr val="E7E6E6"/>
                    </a:solidFill>
                  </a:tcPr>
                </a:tc>
                <a:tc vMerge="1">
                  <a:txBody>
                    <a:bodyPr/>
                    <a:lstStyle/>
                    <a:p>
                      <a:endParaRPr lang="en-GB"/>
                    </a:p>
                  </a:txBody>
                  <a:tcPr>
                    <a:lnL w="12700" cmpd="sng">
                      <a:noFill/>
                      <a:prstDash val="solid"/>
                    </a:lnL>
                    <a:lnT w="12700" cmpd="sng">
                      <a:noFill/>
                      <a:prstDash val="solid"/>
                    </a:lnT>
                  </a:tcPr>
                </a:tc>
                <a:tc>
                  <a:txBody>
                    <a:bodyPr/>
                    <a:lstStyle/>
                    <a:p>
                      <a:pPr marL="35560" algn="l" rtl="0" fontAlgn="t"/>
                      <a:endParaRPr lang="en-GB" sz="900" b="0" i="0" u="none" strike="noStrike">
                        <a:solidFill>
                          <a:srgbClr val="FFFFFF"/>
                        </a:solidFill>
                        <a:effectLst/>
                        <a:latin typeface="Calibri"/>
                      </a:endParaRPr>
                    </a:p>
                  </a:txBody>
                  <a:tcPr marL="10800" marR="10800" marT="10800" marB="10800">
                    <a:lnR>
                      <a:noFill/>
                    </a:lnR>
                    <a:lnT>
                      <a:noFill/>
                    </a:lnT>
                    <a:lnB>
                      <a:noFill/>
                    </a:lnB>
                    <a:lnTlToBr w="12700" cmpd="sng">
                      <a:noFill/>
                      <a:prstDash val="solid"/>
                    </a:lnTlToBr>
                    <a:lnBlToTr w="12700" cmpd="sng">
                      <a:noFill/>
                      <a:prstDash val="solid"/>
                    </a:lnBlToTr>
                    <a:solidFill>
                      <a:srgbClr val="12A3C9"/>
                    </a:solidFill>
                  </a:tcPr>
                </a:tc>
                <a:tc gridSpan="18">
                  <a:txBody>
                    <a:bodyPr/>
                    <a:lstStyle/>
                    <a:p>
                      <a:pPr marL="35560" algn="l" rtl="0" fontAlgn="t"/>
                      <a:r>
                        <a:rPr lang="en-GB" sz="900" b="0" i="0" u="none" strike="noStrike">
                          <a:solidFill>
                            <a:srgbClr val="FFFFFF"/>
                          </a:solidFill>
                          <a:effectLst/>
                          <a:latin typeface="Calibri"/>
                        </a:rPr>
                        <a:t>                                              Adult, Podiatry and Antenatal (Cwm Taf Morgannwg, Hywel Dda and Swansea Bay)</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hMerge="1">
                  <a:txBody>
                    <a:bodyPr/>
                    <a:lstStyle/>
                    <a:p>
                      <a:endParaRPr lang="en-GB"/>
                    </a:p>
                  </a:txBody>
                  <a:tcPr>
                    <a:lnL w="12700" cmpd="sng">
                      <a:noFill/>
                      <a:prstDash val="solid"/>
                    </a:lnL>
                    <a:lnT w="12700" cmpd="sng">
                      <a:noFill/>
                      <a:prstDash val="solid"/>
                    </a:lnT>
                  </a:tcPr>
                </a:tc>
                <a:tc hMerge="1">
                  <a:txBody>
                    <a:bodyPr/>
                    <a:lstStyle/>
                    <a:p>
                      <a:endParaRPr lang="en-GB"/>
                    </a:p>
                  </a:txBody>
                  <a:tcPr/>
                </a:tc>
                <a:tc hMerge="1">
                  <a:txBody>
                    <a:bodyPr/>
                    <a:lstStyle/>
                    <a:p>
                      <a:endParaRPr lang="en-GB"/>
                    </a:p>
                  </a:txBody>
                  <a:tcPr/>
                </a:tc>
                <a:tc hMerge="1">
                  <a:txBody>
                    <a:bodyPr/>
                    <a:lstStyle/>
                    <a:p>
                      <a:endParaRPr lang="en-GB"/>
                    </a:p>
                  </a:txBody>
                  <a:tcPr>
                    <a:lnL w="12700" cmpd="sng">
                      <a:noFill/>
                      <a:prstDash val="solid"/>
                    </a:lnL>
                  </a:tcPr>
                </a:tc>
                <a:tc hMerge="1">
                  <a:txBody>
                    <a:bodyPr/>
                    <a:lstStyle/>
                    <a:p>
                      <a:endParaRPr lang="en-GB"/>
                    </a:p>
                  </a:txBody>
                  <a:tcPr/>
                </a:tc>
                <a:tc hMerge="1">
                  <a:txBody>
                    <a:bodyPr/>
                    <a:lstStyle/>
                    <a:p>
                      <a:endParaRPr lang="en-GB"/>
                    </a:p>
                  </a:txBody>
                  <a:tcPr>
                    <a:lnL w="12700" cmpd="sng">
                      <a:noFill/>
                      <a:prstDash val="solid"/>
                    </a:lnL>
                    <a:lnT w="12700" cmpd="sng">
                      <a:noFill/>
                      <a:prstDash val="solid"/>
                    </a:lnT>
                  </a:tcPr>
                </a:tc>
                <a:tc hMerge="1">
                  <a:txBody>
                    <a:bodyPr/>
                    <a:lstStyle/>
                    <a:p>
                      <a:endParaRPr lang="en-GB"/>
                    </a:p>
                  </a:txBody>
                  <a:tcPr/>
                </a:tc>
                <a:tc hMerge="1">
                  <a:txBody>
                    <a:bodyPr/>
                    <a:lstStyle/>
                    <a:p>
                      <a:endParaRPr lang="en-GB"/>
                    </a:p>
                  </a:txBody>
                  <a:tcPr>
                    <a:lnT>
                      <a:noFill/>
                    </a:lnT>
                  </a:tcPr>
                </a:tc>
                <a:tc hMerge="1">
                  <a:txBody>
                    <a:bodyPr/>
                    <a:lstStyle/>
                    <a:p>
                      <a:endParaRPr lang="en-GB"/>
                    </a:p>
                  </a:txBody>
                  <a:tcPr>
                    <a:lnT w="12700" cmpd="sng">
                      <a:noFill/>
                      <a:prstDash val="solid"/>
                    </a:lnT>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lnL w="12700" cmpd="sng">
                      <a:noFill/>
                      <a:prstDash val="solid"/>
                    </a:lnL>
                    <a:lnT w="12700" cmpd="sng">
                      <a:noFill/>
                      <a:prstDash val="solid"/>
                    </a:lnT>
                  </a:tcPr>
                </a:tc>
                <a:tc hMerge="1">
                  <a:txBody>
                    <a:bodyPr/>
                    <a:lstStyle/>
                    <a:p>
                      <a:endParaRPr lang="en-GB"/>
                    </a:p>
                  </a:txBody>
                  <a:tcPr>
                    <a:lnL w="12700" cmpd="sng">
                      <a:noFill/>
                      <a:prstDash val="solid"/>
                    </a:lnL>
                    <a:lnT w="12700" cmpd="sng">
                      <a:noFill/>
                      <a:prstDash val="solid"/>
                    </a:lnT>
                  </a:tcPr>
                </a:tc>
                <a:tc hMerge="1">
                  <a:txBody>
                    <a:bodyPr/>
                    <a:lstStyle/>
                    <a:p>
                      <a:endParaRPr lang="en-GB"/>
                    </a:p>
                  </a:txBody>
                  <a:tcPr/>
                </a:tc>
                <a:tc hMerge="1">
                  <a:txBody>
                    <a:bodyPr/>
                    <a:lstStyle/>
                    <a:p>
                      <a:endParaRPr lang="en-GB"/>
                    </a:p>
                  </a:txBody>
                  <a:tcPr/>
                </a:tc>
                <a:tc hMerge="1">
                  <a:txBody>
                    <a:bodyPr/>
                    <a:lstStyle/>
                    <a:p>
                      <a:pPr algn="l" rtl="0" fontAlgn="t"/>
                      <a:endParaRPr lang="en-GB" sz="9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solidFill>
                      <a:srgbClr val="12A3C9"/>
                    </a:solidFill>
                  </a:tcPr>
                </a:tc>
                <a:tc gridSpan="2">
                  <a:txBody>
                    <a:bodyPr/>
                    <a:lstStyle/>
                    <a:p>
                      <a:pPr marL="35560" algn="l" rtl="0"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pPr marL="36000" algn="l" fontAlgn="t"/>
                      <a:r>
                        <a:rPr lang="en-GB" sz="900" b="0" i="0" u="none" strike="noStrike">
                          <a:solidFill>
                            <a:srgbClr val="44546A"/>
                          </a:solidFill>
                          <a:effectLst/>
                          <a:latin typeface="Calibri" panose="020F0502020204030204" pitchFamily="34" charset="0"/>
                        </a:rPr>
                        <a:t> </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marL="35560" algn="l" fontAlgn="t"/>
                      <a:endParaRPr lang="en-GB" sz="900" b="0" i="0" u="none" strike="noStrike">
                        <a:solidFill>
                          <a:srgbClr val="000000"/>
                        </a:solidFill>
                        <a:effectLst/>
                        <a:latin typeface="Calibri"/>
                      </a:endParaRPr>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2129975585"/>
                  </a:ext>
                </a:extLst>
              </a:tr>
              <a:tr h="108000">
                <a:tc>
                  <a:txBody>
                    <a:bodyPr/>
                    <a:lstStyle/>
                    <a:p>
                      <a:pPr marL="36000" algn="ctr" fontAlgn="t"/>
                      <a:endParaRPr lang="en-GB" sz="200" b="0" i="1" u="none" strike="noStrike">
                        <a:solidFill>
                          <a:schemeClr val="tx1">
                            <a:lumMod val="75000"/>
                            <a:lumOff val="25000"/>
                          </a:schemeClr>
                        </a:solidFill>
                        <a:effectLst/>
                        <a:latin typeface="Calibri" panose="020F0502020204030204" pitchFamily="34" charset="0"/>
                      </a:endParaRPr>
                    </a:p>
                  </a:txBody>
                  <a:tcPr marL="10800" marR="10800" marT="10800" marB="10800" vert="vert270" anchor="ctr">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1" i="0" u="none" strike="noStrike">
                        <a:solidFill>
                          <a:schemeClr val="tx1">
                            <a:lumMod val="75000"/>
                            <a:lumOff val="25000"/>
                          </a:schemeClr>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gridSpan="2">
                  <a:txBody>
                    <a:bodyPr/>
                    <a:lstStyle/>
                    <a:p>
                      <a:pPr marL="36000"/>
                      <a:endParaRPr lang="en-GB" sz="200"/>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tcPr>
                </a:tc>
                <a:tc hMerge="1">
                  <a:txBody>
                    <a:bodyPr/>
                    <a:lstStyle/>
                    <a:p>
                      <a:pPr marL="36000"/>
                      <a:endParaRPr lang="en-GB" sz="200"/>
                    </a:p>
                  </a:txBody>
                  <a:tcPr marL="10800" marR="10800" marT="10800" marB="10800">
                    <a:lnL>
                      <a:noFill/>
                    </a:lnL>
                    <a:lnR>
                      <a:noFill/>
                    </a:lnR>
                    <a:lnB>
                      <a:noFill/>
                    </a:lnB>
                    <a:lnTlToBr w="12700" cmpd="sng">
                      <a:noFill/>
                      <a:prstDash val="solid"/>
                    </a:lnTlToBr>
                    <a:lnBlToTr w="12700" cmpd="sng">
                      <a:noFill/>
                      <a:prstDash val="solid"/>
                    </a:lnBlToTr>
                  </a:tcPr>
                </a:tc>
                <a:tc>
                  <a:txBody>
                    <a:bodyPr/>
                    <a:lstStyle/>
                    <a:p>
                      <a:pPr marL="36000"/>
                      <a:endParaRPr lang="en-GB" sz="200"/>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FFFFFF"/>
                        </a:solidFill>
                        <a:effectLst/>
                        <a:latin typeface="Calibri" panose="020F0502020204030204" pitchFamily="34" charset="0"/>
                      </a:endParaRPr>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FFFFFF"/>
                        </a:solidFill>
                        <a:effectLst/>
                        <a:latin typeface="Calibri" panose="020F0502020204030204" pitchFamily="34" charset="0"/>
                      </a:endParaRPr>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tcPr>
                </a:tc>
                <a:tc gridSpan="2">
                  <a:txBody>
                    <a:bodyPr/>
                    <a:lstStyle/>
                    <a:p>
                      <a:pPr marL="36000" algn="l" fontAlgn="t"/>
                      <a:endParaRPr lang="en-GB" sz="2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hMerge="1">
                  <a:txBody>
                    <a:bodyPr/>
                    <a:lstStyle/>
                    <a:p>
                      <a:pPr algn="l" fontAlgn="t"/>
                      <a:endParaRPr lang="en-GB" sz="900" b="0" i="0" u="none" strike="noStrike">
                        <a:solidFill>
                          <a:srgbClr val="FFFFFF"/>
                        </a:solidFill>
                        <a:effectLst/>
                        <a:latin typeface="Calibri" panose="020F0502020204030204" pitchFamily="34" charset="0"/>
                      </a:endParaRPr>
                    </a:p>
                  </a:txBody>
                  <a:tcPr marL="10800" marR="10800" marT="10800" marB="10800">
                    <a:lnL>
                      <a:noFill/>
                    </a:lnL>
                    <a:lnR>
                      <a:noFill/>
                    </a:lnR>
                    <a:lnB>
                      <a:noFill/>
                    </a:lnB>
                  </a:tcPr>
                </a:tc>
                <a:tc gridSpan="2">
                  <a:txBody>
                    <a:bodyPr/>
                    <a:lstStyle/>
                    <a:p>
                      <a:pPr marL="36000" algn="l" fontAlgn="t"/>
                      <a:endParaRPr lang="en-GB" sz="200" b="0" i="0" u="none" strike="noStrike">
                        <a:solidFill>
                          <a:srgbClr val="FFFFFF"/>
                        </a:solidFill>
                        <a:effectLst/>
                        <a:latin typeface="Calibri" panose="020F0502020204030204" pitchFamily="34" charset="0"/>
                      </a:endParaRPr>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tcPr>
                </a:tc>
                <a:tc hMerge="1">
                  <a:txBody>
                    <a:bodyPr/>
                    <a:lstStyle/>
                    <a:p>
                      <a:pPr marL="36000" algn="l" fontAlgn="t"/>
                      <a:endParaRPr lang="en-GB" sz="200" b="0" i="0" u="none" strike="noStrike">
                        <a:solidFill>
                          <a:srgbClr val="FFFFFF"/>
                        </a:solidFill>
                        <a:effectLst/>
                        <a:latin typeface="Calibri" panose="020F0502020204030204" pitchFamily="34" charset="0"/>
                      </a:endParaRPr>
                    </a:p>
                  </a:txBody>
                  <a:tcPr marL="10800" marR="10800" marT="10800" marB="10800">
                    <a:lnL w="0">
                      <a:noFill/>
                    </a:lnL>
                    <a:lnR w="0">
                      <a:noFill/>
                    </a:lnR>
                    <a:lnT w="0">
                      <a:noFill/>
                    </a:lnT>
                    <a:lnB w="0">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endParaRPr lang="en-GB" sz="200"/>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44546A"/>
                        </a:solidFill>
                        <a:effectLst/>
                        <a:latin typeface="Calibri" panose="020F0502020204030204" pitchFamily="34" charset="0"/>
                      </a:endParaRPr>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tcPr>
                </a:tc>
                <a:tc gridSpan="3">
                  <a:txBody>
                    <a:bodyPr/>
                    <a:lstStyle/>
                    <a:p>
                      <a:pPr marL="36000" algn="l" fontAlgn="t"/>
                      <a:endParaRPr lang="en-GB" sz="2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pPr algn="l" fontAlgn="t"/>
                      <a:endParaRPr lang="en-GB" sz="9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tcPr>
                </a:tc>
                <a:tc gridSpan="2">
                  <a:txBody>
                    <a:bodyPr/>
                    <a:lstStyle/>
                    <a:p>
                      <a:pPr marL="36000" algn="l" fontAlgn="t"/>
                      <a:endParaRPr lang="en-GB" sz="2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hMerge="1">
                  <a:txBody>
                    <a:bodyPr/>
                    <a:lstStyle/>
                    <a:p>
                      <a:pPr marL="36000" algn="l" fontAlgn="t"/>
                      <a:endParaRPr lang="en-GB" sz="8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200" b="0"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825395437"/>
                  </a:ext>
                </a:extLst>
              </a:tr>
              <a:tr h="248076">
                <a:tc rowSpan="3">
                  <a:txBody>
                    <a:bodyPr/>
                    <a:lstStyle/>
                    <a:p>
                      <a:pPr marL="0" algn="ctr" fontAlgn="t"/>
                      <a:r>
                        <a:rPr lang="en-GB" sz="900" b="0" i="1" u="none" strike="noStrike">
                          <a:solidFill>
                            <a:schemeClr val="tx1">
                              <a:lumMod val="75000"/>
                              <a:lumOff val="25000"/>
                            </a:schemeClr>
                          </a:solidFill>
                          <a:effectLst/>
                          <a:latin typeface="Calibri"/>
                        </a:rPr>
                        <a:t>Digital Professional Empowerment</a:t>
                      </a:r>
                    </a:p>
                  </a:txBody>
                  <a:tcPr marL="10800" marR="10800" marT="10800" marB="10800" vert="vert270" anchor="ctr">
                    <a:lnL>
                      <a:noFill/>
                    </a:lnL>
                    <a:lnR>
                      <a:noFill/>
                    </a:lnR>
                    <a:lnT>
                      <a:noFill/>
                    </a:lnT>
                    <a:lnB>
                      <a:noFill/>
                    </a:lnB>
                    <a:lnTlToBr w="12700" cmpd="sng">
                      <a:noFill/>
                      <a:prstDash val="solid"/>
                    </a:lnTlToBr>
                    <a:lnBlToTr w="12700" cmpd="sng">
                      <a:noFill/>
                      <a:prstDash val="solid"/>
                    </a:lnBlToTr>
                    <a:solidFill>
                      <a:srgbClr val="E7E6E6"/>
                    </a:solidFill>
                  </a:tcPr>
                </a:tc>
                <a:tc rowSpan="3">
                  <a:txBody>
                    <a:bodyPr/>
                    <a:lstStyle/>
                    <a:p>
                      <a:pPr marL="35560" algn="l" fontAlgn="t"/>
                      <a:r>
                        <a:rPr lang="en-GB" sz="900" b="1" i="0" u="none" strike="noStrike">
                          <a:solidFill>
                            <a:schemeClr val="tx1">
                              <a:lumMod val="75000"/>
                              <a:lumOff val="25000"/>
                            </a:schemeClr>
                          </a:solidFill>
                          <a:effectLst/>
                          <a:latin typeface="Calibri"/>
                        </a:rPr>
                        <a:t>Welsh Nursing Care Record</a:t>
                      </a:r>
                      <a:br>
                        <a:rPr lang="en-GB" sz="900" b="1"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Enables nurses to complete electronic assessments at hospital bedsides</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E7E6E6"/>
                    </a:solidFill>
                  </a:tcPr>
                </a:tc>
                <a:tc gridSpan="2">
                  <a:txBody>
                    <a:bodyPr/>
                    <a:lstStyle/>
                    <a:p>
                      <a:pPr marL="35560" algn="l" rtl="0" fontAlgn="t"/>
                      <a:r>
                        <a:rPr lang="en-GB" sz="900" b="1" i="0" u="none" strike="noStrike">
                          <a:solidFill>
                            <a:srgbClr val="13A3C9"/>
                          </a:solidFill>
                          <a:effectLst/>
                          <a:latin typeface="Calibri"/>
                        </a:rPr>
                        <a:t>Initiate</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hMerge="1">
                  <a:txBody>
                    <a:bodyPr/>
                    <a:lstStyle/>
                    <a:p>
                      <a:endParaRPr lang="en-GB"/>
                    </a:p>
                  </a:txBody>
                  <a:tcPr/>
                </a:tc>
                <a:tc gridSpan="2">
                  <a:txBody>
                    <a:bodyPr/>
                    <a:lstStyle/>
                    <a:p>
                      <a:pPr marL="35560"/>
                      <a:endParaRPr lang="en-GB" b="1">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hMerge="1">
                  <a:txBody>
                    <a:bodyPr/>
                    <a:lstStyle/>
                    <a:p>
                      <a:pPr marL="35560"/>
                      <a:endParaRPr lang="en-GB" b="1">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gridSpan="2">
                  <a:txBody>
                    <a:bodyPr/>
                    <a:lstStyle/>
                    <a:p>
                      <a:pPr marL="35560"/>
                      <a:r>
                        <a:rPr lang="en-GB" sz="900" b="1" i="0" u="none" strike="noStrike">
                          <a:solidFill>
                            <a:srgbClr val="13A3C9"/>
                          </a:solidFill>
                          <a:effectLst/>
                          <a:latin typeface="Calibri"/>
                        </a:rPr>
                        <a:t>Define</a:t>
                      </a:r>
                      <a:endParaRPr lang="en-GB" b="1">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endParaRPr lang="en-GB"/>
                    </a:p>
                  </a:txBody>
                  <a:tcPr>
                    <a:lnL w="12700" cmpd="sng">
                      <a:noFill/>
                      <a:prstDash val="solid"/>
                    </a:lnL>
                    <a:lnT w="12700" cmpd="sng">
                      <a:noFill/>
                      <a:prstDash val="solid"/>
                    </a:lnT>
                  </a:tcPr>
                </a:tc>
                <a:tc>
                  <a:txBody>
                    <a:bodyPr/>
                    <a:lstStyle/>
                    <a:p>
                      <a:pPr marL="36000" algn="l" fontAlgn="t"/>
                      <a:endParaRPr lang="en-GB" sz="900" b="1" i="0" u="none" strike="noStrike">
                        <a:solidFill>
                          <a:srgbClr val="FF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gridSpan="2">
                  <a:txBody>
                    <a:bodyPr/>
                    <a:lstStyle/>
                    <a:p>
                      <a:pPr marL="35560" algn="l" fontAlgn="t"/>
                      <a:r>
                        <a:rPr lang="en-GB" sz="900" b="1" i="0" u="none" strike="noStrike">
                          <a:solidFill>
                            <a:schemeClr val="bg1"/>
                          </a:solidFill>
                          <a:effectLst/>
                          <a:latin typeface="Calibri"/>
                        </a:rPr>
                        <a:t>Build</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hMerge="1">
                  <a:txBody>
                    <a:bodyPr/>
                    <a:lstStyle/>
                    <a:p>
                      <a:pPr algn="l" fontAlgn="t"/>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solidFill>
                      <a:srgbClr val="8497B0"/>
                    </a:solidFill>
                  </a:tcPr>
                </a:tc>
                <a:tc gridSpan="2">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hMerge="1">
                  <a:txBody>
                    <a:bodyPr/>
                    <a:lstStyle/>
                    <a:p>
                      <a:pPr marL="35560" algn="l" fontAlgn="t"/>
                      <a:endParaRPr lang="en-GB" sz="900" b="1" i="0" u="none" strike="noStrike">
                        <a:solidFill>
                          <a:srgbClr val="000000"/>
                        </a:solidFill>
                        <a:effectLst/>
                        <a:latin typeface="Calibri"/>
                      </a:endParaRPr>
                    </a:p>
                  </a:txBody>
                  <a:tcPr marL="10800" marR="10800" marT="10800" marB="10800">
                    <a:lnL w="0">
                      <a:noFill/>
                    </a:lnL>
                    <a:lnR w="0">
                      <a:noFill/>
                    </a:lnR>
                    <a:lnT w="0">
                      <a:noFill/>
                    </a:lnT>
                    <a:lnB w="0">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rowSpan="2">
                  <a:txBody>
                    <a:bodyPr/>
                    <a:lstStyle/>
                    <a:p>
                      <a:pPr marL="35560"/>
                      <a:r>
                        <a:rPr lang="en-GB" sz="900" b="0" i="0" u="none" strike="noStrike">
                          <a:solidFill>
                            <a:schemeClr val="tx1">
                              <a:lumMod val="75000"/>
                              <a:lumOff val="25000"/>
                            </a:schemeClr>
                          </a:solidFill>
                          <a:effectLst/>
                          <a:latin typeface="Calibri"/>
                        </a:rPr>
                        <a:t>Internal Build with Swansea Bay</a:t>
                      </a:r>
                      <a:endParaRPr lang="en-GB">
                        <a:solidFill>
                          <a:schemeClr val="tx1">
                            <a:lumMod val="75000"/>
                            <a:lumOff val="25000"/>
                          </a:schemeClr>
                        </a:solidFill>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B7DEE8"/>
                    </a:solidFill>
                  </a:tcPr>
                </a:tc>
                <a:tc rowSpan="2" gridSpan="10">
                  <a:txBody>
                    <a:bodyPr/>
                    <a:lstStyle/>
                    <a:p>
                      <a:pPr marL="35560" algn="l" fontAlgn="t"/>
                      <a:r>
                        <a:rPr lang="en-GB" sz="900" b="1" i="0" u="none" strike="noStrike">
                          <a:solidFill>
                            <a:schemeClr val="tx1">
                              <a:lumMod val="75000"/>
                              <a:lumOff val="25000"/>
                            </a:schemeClr>
                          </a:solidFill>
                          <a:effectLst/>
                          <a:latin typeface="Calibri"/>
                        </a:rPr>
                        <a:t>Roll Out</a:t>
                      </a:r>
                      <a:br>
                        <a:rPr lang="en-GB" sz="900" b="1" i="0" u="none" strike="noStrike">
                          <a:solidFill>
                            <a:srgbClr val="404040"/>
                          </a:solidFill>
                          <a:effectLst/>
                          <a:latin typeface="Calibri"/>
                        </a:rPr>
                      </a:br>
                      <a:r>
                        <a:rPr lang="en-GB" sz="900" b="0" i="0" u="none" strike="noStrike">
                          <a:solidFill>
                            <a:srgbClr val="404040"/>
                          </a:solidFill>
                          <a:effectLst/>
                          <a:latin typeface="Calibri"/>
                        </a:rPr>
                        <a:t>Live in 6</a:t>
                      </a:r>
                      <a:r>
                        <a:rPr lang="en-GB" sz="900" b="0" i="0" u="none" strike="noStrike">
                          <a:solidFill>
                            <a:schemeClr val="tx1">
                              <a:lumMod val="75000"/>
                              <a:lumOff val="25000"/>
                            </a:schemeClr>
                          </a:solidFill>
                          <a:effectLst/>
                          <a:latin typeface="Calibri"/>
                        </a:rPr>
                        <a:t> health boards</a:t>
                      </a:r>
                    </a:p>
                    <a:p>
                      <a:pPr marL="35560" algn="l" fontAlgn="t"/>
                      <a:r>
                        <a:rPr lang="en-GB" sz="900" b="0" i="0" u="none" strike="noStrike">
                          <a:solidFill>
                            <a:schemeClr val="tx1">
                              <a:lumMod val="75000"/>
                              <a:lumOff val="25000"/>
                            </a:schemeClr>
                          </a:solidFill>
                          <a:effectLst/>
                          <a:latin typeface="+mn-lt"/>
                        </a:rPr>
                        <a:t>CAV implementation planned to start in Q2. AB planned for Q3/Q4 2022/23.</a:t>
                      </a:r>
                    </a:p>
                    <a:p>
                      <a:pPr marL="35560" algn="l" fontAlgn="t"/>
                      <a:r>
                        <a:rPr lang="en-GB" sz="900" b="0" i="0" u="none" strike="noStrike">
                          <a:solidFill>
                            <a:schemeClr val="tx1">
                              <a:lumMod val="75000"/>
                              <a:lumOff val="25000"/>
                            </a:schemeClr>
                          </a:solidFill>
                          <a:effectLst/>
                          <a:latin typeface="+mn-lt"/>
                          <a:ea typeface="+mn-ea"/>
                          <a:cs typeface="+mn-cs"/>
                        </a:rPr>
                        <a:t>HB/Trusts agree with Single Instance approach but “not now”. As a result v2.2 is delayed and now scheduled for Q3. </a:t>
                      </a:r>
                    </a:p>
                    <a:p>
                      <a:pPr marL="35560" algn="l" fontAlgn="t"/>
                      <a:r>
                        <a:rPr lang="en-GB" sz="900" b="0" i="0" u="none" strike="noStrike">
                          <a:solidFill>
                            <a:schemeClr val="accent6">
                              <a:lumMod val="50000"/>
                            </a:schemeClr>
                          </a:solidFill>
                          <a:effectLst/>
                          <a:latin typeface="+mn-lt"/>
                          <a:ea typeface="+mn-ea"/>
                          <a:cs typeface="+mn-cs"/>
                        </a:rPr>
                        <a:t>Next Major Milestone: v2.2 scheduled for Q3 2022/23. </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a:txBody>
                    <a:bodyPr/>
                    <a:lstStyle/>
                    <a:p>
                      <a:pPr marL="35560" algn="l" fontAlgn="t"/>
                      <a:r>
                        <a:rPr lang="en-GB" sz="900" b="1" i="0" u="none" strike="noStrike">
                          <a:solidFill>
                            <a:srgbClr val="12A3C9"/>
                          </a:solidFill>
                          <a:effectLst/>
                          <a:latin typeface="Calibri"/>
                        </a:rPr>
                        <a:t>Welsh Nursing Care Record (WNCR) Project Board</a:t>
                      </a:r>
                      <a:br>
                        <a:rPr lang="en-GB" sz="900" b="1" i="0" u="none" strike="noStrike">
                          <a:solidFill>
                            <a:srgbClr val="12A3C9"/>
                          </a:solidFill>
                          <a:effectLst/>
                          <a:latin typeface="Calibri"/>
                        </a:rPr>
                      </a:br>
                      <a:r>
                        <a:rPr lang="en-GB" sz="900" b="0" i="0" u="none" strike="noStrike">
                          <a:solidFill>
                            <a:schemeClr val="tx1">
                              <a:lumMod val="75000"/>
                              <a:lumOff val="25000"/>
                            </a:schemeClr>
                          </a:solidFill>
                          <a:effectLst/>
                          <a:latin typeface="Calibri"/>
                        </a:rPr>
                        <a:t>SRO: Claire Bevan</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DHCW Director: Rhidian Hurle</a:t>
                      </a:r>
                      <a:endParaRPr lang="en-GB" sz="900" b="1"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9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698252816"/>
                  </a:ext>
                </a:extLst>
              </a:tr>
              <a:tr h="342169">
                <a:tc vMerge="1">
                  <a:txBody>
                    <a:bodyPr/>
                    <a:lstStyle/>
                    <a:p>
                      <a:endParaRPr lang="en-GB"/>
                    </a:p>
                  </a:txBody>
                  <a:tcPr/>
                </a:tc>
                <a:tc vMerge="1">
                  <a:txBody>
                    <a:bodyPr/>
                    <a:lstStyle/>
                    <a:p>
                      <a:endParaRPr lang="en-GB"/>
                    </a:p>
                  </a:txBody>
                  <a:tcPr/>
                </a:tc>
                <a:tc>
                  <a:txBody>
                    <a:bodyPr/>
                    <a:lstStyle/>
                    <a:p>
                      <a:pPr marL="35560" algn="l" rtl="0" fontAlgn="t"/>
                      <a:endParaRPr lang="en-GB" sz="900" b="0" i="0" u="none" strike="noStrike">
                        <a:solidFill>
                          <a:srgbClr val="13A3C9"/>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a:txBody>
                    <a:bodyPr/>
                    <a:lstStyle/>
                    <a:p>
                      <a:pPr marL="35560" algn="l" rtl="0" fontAlgn="t"/>
                      <a:endParaRPr lang="en-GB" sz="900" b="0" i="0" u="none" strike="noStrike">
                        <a:solidFill>
                          <a:srgbClr val="13A3C9"/>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gridSpan="2">
                  <a:txBody>
                    <a:bodyPr/>
                    <a:lstStyle/>
                    <a:p>
                      <a:pPr marL="35560"/>
                      <a:endParaRPr lang="en-GB">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hMerge="1">
                  <a:txBody>
                    <a:bodyPr/>
                    <a:lstStyle/>
                    <a:p>
                      <a:pPr marL="35560"/>
                      <a:endParaRPr lang="en-GB">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a:txBody>
                    <a:bodyPr/>
                    <a:lstStyle/>
                    <a:p>
                      <a:pPr marL="35560"/>
                      <a:endParaRPr lang="en-GB">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gridSpan="2">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hMerge="1">
                  <a:txBody>
                    <a:bodyPr/>
                    <a:lstStyle/>
                    <a:p>
                      <a:pPr algn="l" fontAlgn="t"/>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solidFill>
                      <a:srgbClr val="8497B0"/>
                    </a:solidFill>
                  </a:tcPr>
                </a:tc>
                <a:tc gridSpan="2">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hMerge="1">
                  <a:txBody>
                    <a:bodyPr/>
                    <a:lstStyle/>
                    <a:p>
                      <a:pPr marL="35560" algn="l" fontAlgn="t"/>
                      <a:endParaRPr lang="en-GB" sz="900" b="1" i="0" u="none" strike="noStrike">
                        <a:solidFill>
                          <a:srgbClr val="000000"/>
                        </a:solidFill>
                        <a:effectLst/>
                        <a:latin typeface="Calibri"/>
                      </a:endParaRPr>
                    </a:p>
                  </a:txBody>
                  <a:tcPr marL="10800" marR="10800" marT="10800" marB="10800">
                    <a:lnL w="0">
                      <a:noFill/>
                    </a:lnL>
                    <a:lnR w="0">
                      <a:noFill/>
                    </a:lnR>
                    <a:lnT w="0">
                      <a:noFill/>
                    </a:lnT>
                    <a:lnB w="0">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vMerge="1">
                  <a:txBody>
                    <a:bodyPr/>
                    <a:lstStyle/>
                    <a:p>
                      <a:endParaRPr lang="en-GB"/>
                    </a:p>
                  </a:txBody>
                  <a:tcPr/>
                </a:tc>
                <a:tc gridSpan="10"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marL="35560" algn="l" fontAlgn="t"/>
                      <a:endParaRPr lang="en-GB" sz="9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564311396"/>
                  </a:ext>
                </a:extLst>
              </a:tr>
              <a:tr h="250928">
                <a:tc vMerge="1">
                  <a:txBody>
                    <a:bodyPr/>
                    <a:lstStyle/>
                    <a:p>
                      <a:pPr algn="l" fontAlgn="t"/>
                      <a:r>
                        <a:rPr lang="en-GB" sz="900" b="0" i="1" u="none" strike="noStrike">
                          <a:solidFill>
                            <a:srgbClr val="44546A"/>
                          </a:solidFill>
                          <a:effectLst/>
                          <a:latin typeface="Calibri" panose="020F0502020204030204" pitchFamily="34" charset="0"/>
                        </a:rPr>
                        <a:t> </a:t>
                      </a:r>
                    </a:p>
                  </a:txBody>
                  <a:tcPr marL="0" marR="0" marT="0" marB="0" vert="vert270">
                    <a:lnL>
                      <a:noFill/>
                    </a:lnL>
                    <a:lnR>
                      <a:noFill/>
                    </a:lnR>
                    <a:lnT>
                      <a:noFill/>
                    </a:lnT>
                    <a:lnB>
                      <a:noFill/>
                    </a:lnB>
                    <a:solidFill>
                      <a:srgbClr val="E7E6E6"/>
                    </a:solidFill>
                  </a:tcPr>
                </a:tc>
                <a:tc vMerge="1">
                  <a:txBody>
                    <a:bodyPr/>
                    <a:lstStyle/>
                    <a:p>
                      <a:pPr algn="l" fontAlgn="t"/>
                      <a:r>
                        <a:rPr lang="en-GB" sz="900" b="1" i="0" u="none" strike="noStrike">
                          <a:solidFill>
                            <a:srgbClr val="44546A"/>
                          </a:solidFill>
                          <a:effectLst/>
                          <a:latin typeface="Calibri" panose="020F0502020204030204" pitchFamily="34" charset="0"/>
                        </a:rPr>
                        <a:t> </a:t>
                      </a:r>
                    </a:p>
                  </a:txBody>
                  <a:tcPr marL="10800" marR="10800" marT="10800" marB="10800">
                    <a:lnL>
                      <a:noFill/>
                    </a:lnL>
                    <a:lnR>
                      <a:noFill/>
                    </a:lnR>
                    <a:lnT>
                      <a:noFill/>
                    </a:lnT>
                    <a:lnB>
                      <a:noFill/>
                    </a:lnB>
                    <a:solidFill>
                      <a:srgbClr val="E7E6E6"/>
                    </a:solidFill>
                  </a:tcPr>
                </a:tc>
                <a:tc>
                  <a:txBody>
                    <a:bodyPr/>
                    <a:lstStyle/>
                    <a:p>
                      <a:pPr marL="35560" algn="l" rtl="0"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pPr marL="35560" algn="l" rtl="0"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gridSpan="2">
                  <a:txBody>
                    <a:bodyPr/>
                    <a:lstStyle/>
                    <a:p>
                      <a:pPr marL="35560"/>
                      <a:endParaRPr lang="en-GB">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hMerge="1">
                  <a:txBody>
                    <a:bodyPr/>
                    <a:lstStyle/>
                    <a:p>
                      <a:pPr marL="35560"/>
                      <a:endParaRPr lang="en-GB">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pPr marL="35560"/>
                      <a:endParaRPr lang="en-GB">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pPr marL="35560" algn="r"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gridSpan="11">
                  <a:txBody>
                    <a:bodyPr/>
                    <a:lstStyle/>
                    <a:p>
                      <a:pPr marL="35560" algn="l" fontAlgn="t"/>
                      <a:r>
                        <a:rPr lang="en-GB" sz="900" b="0" i="0" u="none" strike="noStrike">
                          <a:solidFill>
                            <a:srgbClr val="FFFFFF"/>
                          </a:solidFill>
                          <a:effectLst/>
                          <a:latin typeface="Calibri"/>
                        </a:rPr>
                        <a:t>Velindre, Swansea Bay, Hywel Dda, Powys, Cwm Taf, Betsi</a:t>
                      </a:r>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hMerge="1">
                  <a:txBody>
                    <a:bodyPr/>
                    <a:lstStyle/>
                    <a:p>
                      <a:pPr marL="36000" algn="l" fontAlgn="t"/>
                      <a:endParaRPr lang="en-GB" sz="900" b="0" i="0" u="none" strike="noStrike">
                        <a:solidFill>
                          <a:srgbClr val="FFFFFF"/>
                        </a:solidFill>
                        <a:effectLst/>
                        <a:latin typeface="Calibri" panose="020F0502020204030204" pitchFamily="34" charset="0"/>
                      </a:endParaRPr>
                    </a:p>
                    <a:p>
                      <a:pPr marL="36000" algn="l" fontAlgn="ctr"/>
                      <a:r>
                        <a:rPr lang="en-GB" sz="900" b="0" i="0" u="none" strike="noStrike">
                          <a:solidFill>
                            <a:srgbClr val="FFFFFF"/>
                          </a:solidFill>
                          <a:effectLst/>
                          <a:latin typeface="Calibri" panose="020F0502020204030204" pitchFamily="34" charset="0"/>
                        </a:rPr>
                        <a:t>Velindre, Swansea Bay, Hywel Dda, Powys, Cwm Taf</a:t>
                      </a:r>
                      <a:r>
                        <a:rPr lang="en-GB" sz="900" b="0" i="0" u="none" strike="noStrike">
                          <a:solidFill>
                            <a:srgbClr val="44546A"/>
                          </a:solidFill>
                          <a:effectLst/>
                          <a:latin typeface="Calibri" panose="020F0502020204030204" pitchFamily="34" charset="0"/>
                        </a:rPr>
                        <a:t> </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hMerge="1">
                  <a:txBody>
                    <a:bodyPr/>
                    <a:lstStyle/>
                    <a:p>
                      <a:pPr marL="36000" algn="l" fontAlgn="ctr"/>
                      <a:r>
                        <a:rPr lang="en-GB" sz="900" b="0" i="0" u="none" strike="noStrike">
                          <a:solidFill>
                            <a:srgbClr val="FFFFFF"/>
                          </a:solidFill>
                          <a:effectLst/>
                          <a:latin typeface="Calibri" panose="020F0502020204030204" pitchFamily="34" charset="0"/>
                        </a:rPr>
                        <a:t>Velindre, Swansea Bay, Hywel Dda, Powys, Cwm Taf</a:t>
                      </a:r>
                      <a:r>
                        <a:rPr lang="en-GB" sz="900" b="0" i="0" u="none" strike="noStrike">
                          <a:solidFill>
                            <a:srgbClr val="44546A"/>
                          </a:solidFill>
                          <a:effectLst/>
                          <a:latin typeface="Calibri" panose="020F0502020204030204" pitchFamily="34" charset="0"/>
                        </a:rPr>
                        <a:t> </a:t>
                      </a: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2A3C9"/>
                    </a:solidFill>
                  </a:tcPr>
                </a:tc>
                <a:tc hMerge="1">
                  <a:txBody>
                    <a:bodyPr/>
                    <a:lstStyle/>
                    <a:p>
                      <a:endParaRPr lang="en-GB"/>
                    </a:p>
                  </a:txBody>
                  <a:tcPr>
                    <a:lnT>
                      <a:noFill/>
                    </a:lnT>
                  </a:tcPr>
                </a:tc>
                <a:tc hMerge="1">
                  <a:txBody>
                    <a:bodyPr/>
                    <a:lstStyle/>
                    <a:p>
                      <a:endParaRPr lang="en-GB"/>
                    </a:p>
                  </a:txBody>
                  <a:tcPr>
                    <a:lnT w="12700" cmpd="sng">
                      <a:noFill/>
                      <a:prstDash val="solid"/>
                    </a:lnT>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lnL w="12700" cmpd="sng">
                      <a:noFill/>
                      <a:prstDash val="solid"/>
                    </a:lnL>
                    <a:lnT w="12700" cmpd="sng">
                      <a:noFill/>
                      <a:prstDash val="solid"/>
                    </a:lnT>
                  </a:tcPr>
                </a:tc>
                <a:tc hMerge="1">
                  <a:txBody>
                    <a:bodyPr/>
                    <a:lstStyle/>
                    <a:p>
                      <a:endParaRPr lang="en-GB"/>
                    </a:p>
                  </a:txBody>
                  <a:tcPr>
                    <a:lnL w="12700" cmpd="sng">
                      <a:noFill/>
                      <a:prstDash val="solid"/>
                    </a:lnL>
                    <a:lnT w="12700" cmpd="sng">
                      <a:noFill/>
                      <a:prstDash val="solid"/>
                    </a:lnT>
                  </a:tcPr>
                </a:tc>
                <a:tc hMerge="1">
                  <a:txBody>
                    <a:bodyPr/>
                    <a:lstStyle/>
                    <a:p>
                      <a:pPr algn="l" fontAlgn="t"/>
                      <a:r>
                        <a:rPr lang="en-GB" sz="900" b="0" i="0" u="none" strike="noStrike">
                          <a:solidFill>
                            <a:srgbClr val="44546A"/>
                          </a:solidFill>
                          <a:effectLst/>
                          <a:latin typeface="Calibri" panose="020F0502020204030204" pitchFamily="34" charset="0"/>
                        </a:rPr>
                        <a:t> </a:t>
                      </a:r>
                    </a:p>
                  </a:txBody>
                  <a:tcPr marL="10800" marR="10800" marT="10800" marB="10800">
                    <a:lnL>
                      <a:noFill/>
                    </a:lnL>
                    <a:lnR>
                      <a:noFill/>
                    </a:lnR>
                    <a:lnT>
                      <a:noFill/>
                    </a:lnT>
                    <a:lnB>
                      <a:noFill/>
                    </a:lnB>
                    <a:solidFill>
                      <a:srgbClr val="12A3C9"/>
                    </a:solidFill>
                  </a:tcPr>
                </a:tc>
                <a:tc gridSpan="8">
                  <a:txBody>
                    <a:bodyPr/>
                    <a:lstStyle/>
                    <a:p>
                      <a:pPr marL="35560" algn="r" fontAlgn="t"/>
                      <a:r>
                        <a:rPr lang="en-GB" sz="900" b="0" i="0" u="none" strike="noStrike">
                          <a:solidFill>
                            <a:srgbClr val="FFFFFF"/>
                          </a:solidFill>
                          <a:effectLst/>
                          <a:latin typeface="Calibri"/>
                        </a:rPr>
                        <a:t> 2 sites not yet live and scale of implementation is significant</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hMerge="1">
                  <a:txBody>
                    <a:bodyPr/>
                    <a:lstStyle/>
                    <a:p>
                      <a:pPr algn="l" fontAlgn="t"/>
                      <a:endParaRPr lang="en-GB" sz="9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solidFill>
                      <a:srgbClr val="12A3C9"/>
                    </a:solidFill>
                  </a:tcPr>
                </a:tc>
                <a:tc hMerge="1">
                  <a:txBody>
                    <a:bodyPr/>
                    <a:lstStyle/>
                    <a:p>
                      <a:pPr marL="36000" algn="l" fontAlgn="ctr"/>
                      <a:endParaRPr lang="en-GB" sz="900" b="0" i="0" u="none" strike="noStrike">
                        <a:solidFill>
                          <a:srgbClr val="44546A"/>
                        </a:solidFill>
                        <a:effectLst/>
                        <a:latin typeface="Calibri" panose="020F0502020204030204" pitchFamily="34" charset="0"/>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2A3C9"/>
                    </a:solidFill>
                  </a:tcPr>
                </a:tc>
                <a:tc hMerge="1">
                  <a:txBody>
                    <a:bodyPr/>
                    <a:lstStyle/>
                    <a:p>
                      <a:pPr marL="36000" algn="l" fontAlgn="t"/>
                      <a:r>
                        <a:rPr lang="en-GB" sz="900" b="0" i="0" u="none" strike="noStrike">
                          <a:solidFill>
                            <a:srgbClr val="44546A"/>
                          </a:solidFill>
                          <a:effectLst/>
                          <a:latin typeface="Calibri" panose="020F0502020204030204" pitchFamily="34" charset="0"/>
                        </a:rPr>
                        <a:t> </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pPr marL="35560" algn="r" fontAlgn="t"/>
                      <a:r>
                        <a:rPr lang="en-GB" sz="800" b="0" i="0" u="none" strike="noStrike">
                          <a:solidFill>
                            <a:srgbClr val="FFFFFF"/>
                          </a:solidFill>
                          <a:effectLst/>
                          <a:latin typeface="Calibri"/>
                        </a:rPr>
                        <a:t>At least until March 2023. 3 sites not yet live and scale of implementation is significant</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34B0D4"/>
                    </a:solidFill>
                  </a:tcPr>
                </a:tc>
                <a:tc hMerge="1">
                  <a:txBody>
                    <a:bodyPr/>
                    <a:lstStyle/>
                    <a:p>
                      <a:pPr marL="35560" algn="l"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4B0D4"/>
                    </a:solidFill>
                  </a:tcPr>
                </a:tc>
                <a:tc hMerge="1">
                  <a:txBody>
                    <a:bodyPr/>
                    <a:lstStyle/>
                    <a:p>
                      <a:pPr marL="35560" algn="l"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4B0D4"/>
                    </a:solidFill>
                  </a:tcPr>
                </a:tc>
                <a:tc hMerge="1">
                  <a:txBody>
                    <a:bodyPr/>
                    <a:lstStyle/>
                    <a:p>
                      <a:pPr marL="35560" algn="l"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r>
                        <a:rPr lang="en-GB" sz="900" b="0" i="0" u="none" strike="noStrike" dirty="0">
                          <a:solidFill>
                            <a:srgbClr val="000000"/>
                          </a:solidFill>
                          <a:effectLst/>
                          <a:latin typeface="Calibri"/>
                        </a:rPr>
                        <a:t>RAG reason: Delay </a:t>
                      </a:r>
                      <a:r>
                        <a:rPr lang="en-GB" sz="900" b="0" i="0" u="none" strike="noStrike">
                          <a:solidFill>
                            <a:srgbClr val="000000"/>
                          </a:solidFill>
                          <a:effectLst/>
                          <a:latin typeface="Calibri"/>
                        </a:rPr>
                        <a:t>to full agreement </a:t>
                      </a:r>
                      <a:r>
                        <a:rPr lang="en-GB" sz="900" b="0" i="0" u="none" strike="noStrike" dirty="0">
                          <a:solidFill>
                            <a:srgbClr val="000000"/>
                          </a:solidFill>
                          <a:effectLst/>
                          <a:latin typeface="Calibri"/>
                        </a:rPr>
                        <a:t>of Single Instance approach</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marL="35560" algn="l" fontAlgn="t"/>
                      <a:endParaRPr lang="en-GB" sz="9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263115579"/>
                  </a:ext>
                </a:extLst>
              </a:tr>
              <a:tr h="108000">
                <a:tc>
                  <a:txBody>
                    <a:bodyPr/>
                    <a:lstStyle/>
                    <a:p>
                      <a:pPr marL="35560" algn="ctr" fontAlgn="t"/>
                      <a:endParaRPr lang="en-GB" sz="200" b="0" i="1" u="none" strike="noStrike">
                        <a:solidFill>
                          <a:schemeClr val="tx1">
                            <a:lumMod val="75000"/>
                            <a:lumOff val="25000"/>
                          </a:schemeClr>
                        </a:solidFill>
                        <a:effectLst/>
                        <a:latin typeface="Calibri"/>
                      </a:endParaRPr>
                    </a:p>
                  </a:txBody>
                  <a:tcPr marL="10800" marR="10800" marT="10800" marB="10800" vert="vert270" anchor="ct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35560" algn="l" fontAlgn="t"/>
                      <a:endParaRPr lang="en-GB" sz="200" b="1"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35560" algn="l" fontAlgn="t"/>
                      <a:endParaRPr lang="en-GB" sz="2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35560" algn="l" fontAlgn="t"/>
                      <a:endParaRPr lang="en-GB" sz="2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solidFill>
                  </a:tcPr>
                </a:tc>
                <a:tc gridSpan="2">
                  <a:txBody>
                    <a:bodyPr/>
                    <a:lstStyle/>
                    <a:p>
                      <a:pPr marL="35560"/>
                      <a:endParaRPr lang="en-GB" sz="200">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solidFill>
                  </a:tcPr>
                </a:tc>
                <a:tc hMerge="1">
                  <a:txBody>
                    <a:bodyPr/>
                    <a:lstStyle/>
                    <a:p>
                      <a:pPr marL="35560"/>
                      <a:endParaRPr lang="en-GB" sz="200">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35560"/>
                      <a:endParaRPr lang="en-GB" sz="200">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35560" algn="l" fontAlgn="t"/>
                      <a:endParaRPr lang="en-GB" sz="2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36000" algn="l" fontAlgn="t"/>
                      <a:endParaRPr lang="en-GB" sz="2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35560" algn="l" fontAlgn="t"/>
                      <a:endParaRPr lang="en-GB" sz="2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solidFill>
                  </a:tcPr>
                </a:tc>
                <a:tc gridSpan="2">
                  <a:txBody>
                    <a:bodyPr/>
                    <a:lstStyle/>
                    <a:p>
                      <a:pPr marL="35560" algn="l" fontAlgn="t"/>
                      <a:endParaRPr lang="en-GB" sz="2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solidFill>
                  </a:tcPr>
                </a:tc>
                <a:tc hMerge="1">
                  <a:txBody>
                    <a:bodyPr/>
                    <a:lstStyle/>
                    <a:p>
                      <a:pPr algn="l" fontAlgn="t"/>
                      <a:endParaRPr lang="en-GB" sz="900" b="0" i="0" u="none" strike="noStrike">
                        <a:solidFill>
                          <a:srgbClr val="FFFFFF"/>
                        </a:solidFill>
                        <a:effectLst/>
                        <a:latin typeface="Calibri" panose="020F0502020204030204" pitchFamily="34" charset="0"/>
                      </a:endParaRPr>
                    </a:p>
                  </a:txBody>
                  <a:tcPr marL="10800" marR="10800" marT="10800" marB="10800">
                    <a:lnL>
                      <a:noFill/>
                    </a:lnL>
                    <a:lnR>
                      <a:noFill/>
                    </a:lnR>
                    <a:lnB>
                      <a:noFill/>
                    </a:lnB>
                    <a:solidFill>
                      <a:srgbClr val="FFFFFF"/>
                    </a:solidFill>
                  </a:tcPr>
                </a:tc>
                <a:tc gridSpan="2">
                  <a:txBody>
                    <a:bodyPr/>
                    <a:lstStyle/>
                    <a:p>
                      <a:pPr marL="35560" algn="l" fontAlgn="t"/>
                      <a:endParaRPr lang="en-GB" sz="200" b="0" i="0" u="none" strike="noStrike">
                        <a:solidFill>
                          <a:srgbClr val="FFFFFF"/>
                        </a:solidFill>
                        <a:effectLst/>
                        <a:latin typeface="Calibri"/>
                      </a:endParaRPr>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solidFill>
                      <a:schemeClr val="bg1"/>
                    </a:solidFill>
                  </a:tcPr>
                </a:tc>
                <a:tc hMerge="1">
                  <a:txBody>
                    <a:bodyPr/>
                    <a:lstStyle/>
                    <a:p>
                      <a:pPr marL="35560" algn="l" fontAlgn="t"/>
                      <a:endParaRPr lang="en-GB" sz="200" b="0" i="0" u="none" strike="noStrike">
                        <a:solidFill>
                          <a:srgbClr val="FFFFFF"/>
                        </a:solidFill>
                        <a:effectLst/>
                        <a:latin typeface="Calibri"/>
                      </a:endParaRPr>
                    </a:p>
                  </a:txBody>
                  <a:tcPr marL="10800" marR="10800" marT="10800" marB="10800">
                    <a:lnL w="0">
                      <a:noFill/>
                    </a:lnL>
                    <a:lnR w="0">
                      <a:noFill/>
                    </a:lnR>
                    <a:lnT w="0">
                      <a:noFill/>
                    </a:lnT>
                    <a:lnB w="0">
                      <a:noFill/>
                    </a:lnB>
                    <a:lnTlToBr w="12700" cmpd="sng">
                      <a:noFill/>
                      <a:prstDash val="solid"/>
                    </a:lnTlToBr>
                    <a:lnBlToTr w="12700" cmpd="sng">
                      <a:noFill/>
                      <a:prstDash val="solid"/>
                    </a:lnBlToTr>
                    <a:solidFill>
                      <a:schemeClr val="bg1"/>
                    </a:solidFill>
                  </a:tcPr>
                </a:tc>
                <a:tc>
                  <a:txBody>
                    <a:bodyPr/>
                    <a:lstStyle/>
                    <a:p>
                      <a:pPr marL="35560" algn="l" fontAlgn="t"/>
                      <a:endParaRPr lang="en-GB" sz="2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35560" algn="l" fontAlgn="t"/>
                      <a:endParaRPr lang="en-GB" sz="2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algn="l" fontAlgn="t"/>
                      <a:endParaRPr lang="en-GB" sz="900" b="0" i="0" u="none" strike="noStrike">
                        <a:solidFill>
                          <a:srgbClr val="FFFFFF"/>
                        </a:solidFill>
                        <a:effectLst/>
                        <a:latin typeface="Calibri" panose="020F0502020204030204" pitchFamily="34" charset="0"/>
                      </a:endParaRPr>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solidFill>
                      <a:schemeClr val="bg1"/>
                    </a:solidFill>
                  </a:tcPr>
                </a:tc>
                <a:tc>
                  <a:txBody>
                    <a:bodyPr/>
                    <a:lstStyle/>
                    <a:p>
                      <a:pPr marL="35560" algn="l" fontAlgn="t"/>
                      <a:endParaRPr lang="en-GB" sz="200" b="0" i="0" u="none" strike="noStrike">
                        <a:solidFill>
                          <a:srgbClr val="44546A"/>
                        </a:solidFill>
                        <a:effectLst/>
                        <a:latin typeface="Calibri"/>
                      </a:endParaRPr>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solidFill>
                      <a:schemeClr val="bg1"/>
                    </a:solidFill>
                  </a:tcPr>
                </a:tc>
                <a:tc>
                  <a:txBody>
                    <a:bodyPr/>
                    <a:lstStyle/>
                    <a:p>
                      <a:pPr marL="35560" algn="l" fontAlgn="t"/>
                      <a:endParaRPr lang="en-GB" sz="2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solidFill>
                  </a:tcPr>
                </a:tc>
                <a:tc gridSpan="4">
                  <a:txBody>
                    <a:bodyPr/>
                    <a:lstStyle/>
                    <a:p>
                      <a:endParaRPr lang="en-GB" sz="200">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solidFill>
                  </a:tcPr>
                </a:tc>
                <a:tc hMerge="1">
                  <a:txBody>
                    <a:bodyPr/>
                    <a:lstStyle/>
                    <a:p>
                      <a:pPr algn="l" fontAlgn="t"/>
                      <a:endParaRPr lang="en-GB" sz="9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solidFill>
                      <a:srgbClr val="FFFFFF"/>
                    </a:solidFill>
                  </a:tcPr>
                </a:tc>
                <a:tc hMerge="1">
                  <a:txBody>
                    <a:bodyPr/>
                    <a:lstStyle/>
                    <a:p>
                      <a:pPr marL="36000" algn="l" fontAlgn="t"/>
                      <a:endParaRPr lang="en-GB" sz="8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solidFill>
                  </a:tcPr>
                </a:tc>
                <a:tc hMerge="1">
                  <a:txBody>
                    <a:bodyPr/>
                    <a:lstStyle/>
                    <a:p>
                      <a:pPr marL="36000" algn="l" fontAlgn="t"/>
                      <a:r>
                        <a:rPr lang="en-GB" sz="800" b="0" i="0" u="none" strike="noStrike">
                          <a:solidFill>
                            <a:srgbClr val="44546A"/>
                          </a:solidFill>
                          <a:effectLst/>
                          <a:latin typeface="Calibri" panose="020F0502020204030204" pitchFamily="34" charset="0"/>
                        </a:rPr>
                        <a:t> </a:t>
                      </a: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35560" algn="l" fontAlgn="t"/>
                      <a:endParaRPr lang="en-GB" sz="2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35560" algn="l" fontAlgn="t"/>
                      <a:endParaRPr lang="en-GB" sz="2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35560" algn="l" fontAlgn="t"/>
                      <a:endParaRPr lang="en-GB" sz="2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35560" algn="l" fontAlgn="t"/>
                      <a:endParaRPr lang="en-GB" sz="2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35560" algn="l" fontAlgn="t"/>
                      <a:endParaRPr lang="en-GB" sz="2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36000" algn="l" fontAlgn="t"/>
                      <a:endParaRPr lang="en-GB" sz="200" b="0"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58887605"/>
                  </a:ext>
                </a:extLst>
              </a:tr>
              <a:tr h="248076">
                <a:tc rowSpan="3">
                  <a:txBody>
                    <a:bodyPr/>
                    <a:lstStyle/>
                    <a:p>
                      <a:pPr marL="35560" algn="ctr" fontAlgn="t"/>
                      <a:r>
                        <a:rPr lang="en-GB" sz="900" b="0" i="1" u="none" strike="noStrike">
                          <a:solidFill>
                            <a:schemeClr val="tx1">
                              <a:lumMod val="75000"/>
                              <a:lumOff val="25000"/>
                            </a:schemeClr>
                          </a:solidFill>
                          <a:effectLst/>
                          <a:latin typeface="Calibri"/>
                        </a:rPr>
                        <a:t>Digital Patient Empowerment </a:t>
                      </a:r>
                    </a:p>
                  </a:txBody>
                  <a:tcPr marL="10800" marR="10800" marT="10800" marB="10800" vert="vert270" anchor="ctr">
                    <a:lnL>
                      <a:noFill/>
                    </a:lnL>
                    <a:lnR>
                      <a:noFill/>
                    </a:lnR>
                    <a:lnT>
                      <a:noFill/>
                    </a:lnT>
                    <a:lnB>
                      <a:noFill/>
                    </a:lnB>
                    <a:lnTlToBr w="12700" cmpd="sng">
                      <a:noFill/>
                      <a:prstDash val="solid"/>
                    </a:lnTlToBr>
                    <a:lnBlToTr w="12700" cmpd="sng">
                      <a:noFill/>
                      <a:prstDash val="solid"/>
                    </a:lnBlToTr>
                    <a:solidFill>
                      <a:srgbClr val="E7E6E6"/>
                    </a:solidFill>
                  </a:tcPr>
                </a:tc>
                <a:tc rowSpan="3">
                  <a:txBody>
                    <a:bodyPr/>
                    <a:lstStyle/>
                    <a:p>
                      <a:pPr marL="35560" algn="l" fontAlgn="t"/>
                      <a:r>
                        <a:rPr lang="en-GB" sz="900" b="1" i="0" u="none" strike="noStrike" dirty="0">
                          <a:solidFill>
                            <a:schemeClr val="tx1">
                              <a:lumMod val="75000"/>
                              <a:lumOff val="25000"/>
                            </a:schemeClr>
                          </a:solidFill>
                          <a:effectLst/>
                          <a:latin typeface="Calibri"/>
                        </a:rPr>
                        <a:t>Digital Services for Patients and the Public</a:t>
                      </a:r>
                      <a:br>
                        <a:rPr lang="en-GB" sz="900" b="1" i="0" u="none" strike="noStrike" dirty="0">
                          <a:solidFill>
                            <a:srgbClr val="404040"/>
                          </a:solidFill>
                          <a:effectLst/>
                          <a:latin typeface="Calibri"/>
                        </a:rPr>
                      </a:br>
                      <a:r>
                        <a:rPr lang="en-GB" sz="900" b="0" i="0" u="none" strike="noStrike" dirty="0">
                          <a:solidFill>
                            <a:schemeClr val="tx1">
                              <a:lumMod val="75000"/>
                              <a:lumOff val="25000"/>
                            </a:schemeClr>
                          </a:solidFill>
                          <a:effectLst/>
                          <a:latin typeface="Calibri"/>
                        </a:rPr>
                        <a:t>Patient facing app improving patient access to services and data</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E7E6E6"/>
                    </a:solidFill>
                  </a:tcPr>
                </a:tc>
                <a:tc gridSpan="2">
                  <a:txBody>
                    <a:bodyPr/>
                    <a:lstStyle/>
                    <a:p>
                      <a:pPr marL="35560" algn="l" rtl="0" fontAlgn="t"/>
                      <a:r>
                        <a:rPr lang="en-GB" sz="900" b="1" i="0" u="none" strike="noStrike">
                          <a:solidFill>
                            <a:srgbClr val="13A3C9"/>
                          </a:solidFill>
                          <a:effectLst/>
                          <a:latin typeface="Calibri"/>
                        </a:rPr>
                        <a:t>Initiate</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hMerge="1">
                  <a:txBody>
                    <a:bodyPr/>
                    <a:lstStyle/>
                    <a:p>
                      <a:endParaRPr lang="en-GB"/>
                    </a:p>
                  </a:txBody>
                  <a:tcPr/>
                </a:tc>
                <a:tc gridSpan="2">
                  <a:txBody>
                    <a:bodyPr/>
                    <a:lstStyle/>
                    <a:p>
                      <a:pPr marL="35560"/>
                      <a:endParaRPr lang="en-GB">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hMerge="1">
                  <a:txBody>
                    <a:bodyPr/>
                    <a:lstStyle/>
                    <a:p>
                      <a:pPr marL="35560"/>
                      <a:endParaRPr lang="en-GB">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gridSpan="2">
                  <a:txBody>
                    <a:bodyPr/>
                    <a:lstStyle/>
                    <a:p>
                      <a:pPr marL="35560"/>
                      <a:r>
                        <a:rPr lang="en-GB" sz="900" b="1" i="0" u="none" strike="noStrike">
                          <a:solidFill>
                            <a:srgbClr val="13A3C9"/>
                          </a:solidFill>
                          <a:effectLst/>
                          <a:latin typeface="Calibri"/>
                        </a:rPr>
                        <a:t>Define</a:t>
                      </a:r>
                      <a:endParaRPr lang="en-GB">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endParaRPr lang="en-GB"/>
                    </a:p>
                  </a:txBody>
                  <a:tcPr>
                    <a:lnL w="12700" cmpd="sng">
                      <a:noFill/>
                      <a:prstDash val="solid"/>
                    </a:lnL>
                    <a:lnT w="12700" cmpd="sng">
                      <a:noFill/>
                      <a:prstDash val="solid"/>
                    </a:lnT>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gridSpan="2">
                  <a:txBody>
                    <a:bodyPr/>
                    <a:lstStyle/>
                    <a:p>
                      <a:pPr marL="35560" algn="l" fontAlgn="t"/>
                      <a:r>
                        <a:rPr lang="en-GB" sz="900" b="1" i="0" u="none" strike="noStrike">
                          <a:solidFill>
                            <a:schemeClr val="bg1"/>
                          </a:solidFill>
                          <a:effectLst/>
                          <a:latin typeface="Calibri"/>
                        </a:rPr>
                        <a:t>Build</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hMerge="1">
                  <a:txBody>
                    <a:bodyPr/>
                    <a:lstStyle/>
                    <a:p>
                      <a:pPr algn="l" fontAlgn="t"/>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solidFill>
                      <a:srgbClr val="8497B0"/>
                    </a:solidFill>
                  </a:tcPr>
                </a:tc>
                <a:tc gridSpan="2">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hMerge="1">
                  <a:txBody>
                    <a:bodyPr/>
                    <a:lstStyle/>
                    <a:p>
                      <a:pPr marL="35560" algn="l" fontAlgn="t"/>
                      <a:endParaRPr lang="en-GB" sz="900" b="1" i="0" u="none" strike="noStrike">
                        <a:solidFill>
                          <a:srgbClr val="000000"/>
                        </a:solidFill>
                        <a:effectLst/>
                        <a:latin typeface="Calibri"/>
                      </a:endParaRPr>
                    </a:p>
                  </a:txBody>
                  <a:tcPr marL="10800" marR="10800" marT="10800" marB="10800">
                    <a:lnL w="0">
                      <a:noFill/>
                    </a:lnL>
                    <a:lnR w="0">
                      <a:noFill/>
                    </a:lnR>
                    <a:lnT w="0">
                      <a:noFill/>
                    </a:lnT>
                    <a:lnB w="0">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algn="l" fontAlgn="t"/>
                      <a:r>
                        <a:rPr lang="en-GB" sz="900" b="0" i="0" u="none" strike="noStrike">
                          <a:solidFill>
                            <a:schemeClr val="tx1">
                              <a:lumMod val="75000"/>
                              <a:lumOff val="25000"/>
                            </a:schemeClr>
                          </a:solidFill>
                          <a:effectLst/>
                          <a:latin typeface="Calibri"/>
                        </a:rPr>
                        <a:t>External Build</a:t>
                      </a:r>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BEAF4"/>
                    </a:solidFill>
                  </a:tcPr>
                </a:tc>
                <a:tc rowSpan="2" gridSpan="10">
                  <a:txBody>
                    <a:bodyPr/>
                    <a:lstStyle/>
                    <a:p>
                      <a:pPr marL="35560" algn="l" fontAlgn="t"/>
                      <a:r>
                        <a:rPr lang="en-GB" sz="900" b="1" i="0" u="none" strike="noStrike">
                          <a:solidFill>
                            <a:schemeClr val="tx1">
                              <a:lumMod val="75000"/>
                              <a:lumOff val="25000"/>
                            </a:schemeClr>
                          </a:solidFill>
                          <a:effectLst/>
                          <a:latin typeface="Calibri"/>
                          <a:ea typeface="+mn-ea"/>
                          <a:cs typeface="+mn-cs"/>
                        </a:rPr>
                        <a:t>Roll Out</a:t>
                      </a:r>
                    </a:p>
                    <a:p>
                      <a:pPr marL="35560" marR="0" lvl="0" indent="0" algn="l" eaLnBrk="1" fontAlgn="t" latinLnBrk="0" hangingPunct="1">
                        <a:lnSpc>
                          <a:spcPct val="100000"/>
                        </a:lnSpc>
                        <a:spcBef>
                          <a:spcPts val="0"/>
                        </a:spcBef>
                        <a:spcAft>
                          <a:spcPts val="0"/>
                        </a:spcAft>
                        <a:buClrTx/>
                        <a:buSzTx/>
                        <a:buFontTx/>
                        <a:buNone/>
                      </a:pPr>
                      <a:r>
                        <a:rPr lang="en-GB" sz="900" b="0" i="0" u="none" strike="noStrike">
                          <a:solidFill>
                            <a:schemeClr val="tx1">
                              <a:lumMod val="75000"/>
                              <a:lumOff val="25000"/>
                            </a:schemeClr>
                          </a:solidFill>
                          <a:effectLst/>
                          <a:latin typeface="Calibri"/>
                          <a:ea typeface="+mn-ea"/>
                          <a:cs typeface="+mn-cs"/>
                        </a:rPr>
                        <a:t>Work Package 3 Phase 2 build complete in June 22.</a:t>
                      </a:r>
                      <a:br>
                        <a:rPr lang="en-GB" sz="900" b="0" i="0" u="none" strike="noStrike">
                          <a:solidFill>
                            <a:srgbClr val="404040"/>
                          </a:solidFill>
                          <a:effectLst/>
                          <a:latin typeface="Calibri"/>
                        </a:rPr>
                      </a:br>
                      <a:r>
                        <a:rPr lang="en-GB" sz="900" b="0" i="0" u="none" strike="noStrike">
                          <a:solidFill>
                            <a:schemeClr val="accent6">
                              <a:lumMod val="50000"/>
                            </a:schemeClr>
                          </a:solidFill>
                          <a:effectLst/>
                          <a:latin typeface="+mn-lt"/>
                          <a:ea typeface="+mn-ea"/>
                          <a:cs typeface="+mn-cs"/>
                        </a:rPr>
                        <a:t>Next Major Milestone: Work Package 4 (pending contract signature)</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a:txBody>
                    <a:bodyPr/>
                    <a:lstStyle/>
                    <a:p>
                      <a:pPr marL="35560" algn="l" fontAlgn="t"/>
                      <a:r>
                        <a:rPr lang="en-GB" sz="900" b="1" i="0" u="none" strike="noStrike" dirty="0">
                          <a:solidFill>
                            <a:srgbClr val="12A3C9"/>
                          </a:solidFill>
                          <a:effectLst/>
                          <a:latin typeface="Calibri"/>
                        </a:rPr>
                        <a:t>Digital Services for Patients and Public Programme Board</a:t>
                      </a:r>
                      <a:br>
                        <a:rPr lang="en-GB" sz="900" b="0" i="0" u="none" strike="noStrike" dirty="0">
                          <a:solidFill>
                            <a:srgbClr val="000000"/>
                          </a:solidFill>
                          <a:effectLst/>
                          <a:latin typeface="Calibri"/>
                        </a:rPr>
                      </a:br>
                      <a:r>
                        <a:rPr lang="en-GB" sz="900" b="0" i="0" u="none" strike="noStrike" dirty="0">
                          <a:solidFill>
                            <a:schemeClr val="tx1">
                              <a:lumMod val="75000"/>
                              <a:lumOff val="25000"/>
                            </a:schemeClr>
                          </a:solidFill>
                          <a:effectLst/>
                          <a:latin typeface="Calibri"/>
                        </a:rPr>
                        <a:t>(plus 7 national assurance groups)</a:t>
                      </a:r>
                      <a:br>
                        <a:rPr lang="en-GB" sz="900" b="0" i="0" u="none" strike="noStrike" dirty="0">
                          <a:solidFill>
                            <a:srgbClr val="404040"/>
                          </a:solidFill>
                          <a:effectLst/>
                          <a:latin typeface="Calibri"/>
                        </a:rPr>
                      </a:br>
                      <a:r>
                        <a:rPr lang="en-GB" sz="900" b="0" i="0" u="none" strike="noStrike" dirty="0">
                          <a:solidFill>
                            <a:schemeClr val="tx1">
                              <a:lumMod val="75000"/>
                              <a:lumOff val="25000"/>
                            </a:schemeClr>
                          </a:solidFill>
                          <a:effectLst/>
                          <a:latin typeface="Calibri"/>
                        </a:rPr>
                        <a:t>SRO: Huw George</a:t>
                      </a:r>
                      <a:br>
                        <a:rPr lang="en-GB" sz="900" b="0" i="0" u="none" strike="noStrike" dirty="0">
                          <a:solidFill>
                            <a:srgbClr val="404040"/>
                          </a:solidFill>
                          <a:effectLst/>
                          <a:latin typeface="Calibri"/>
                        </a:rPr>
                      </a:br>
                      <a:r>
                        <a:rPr lang="en-GB" sz="900" b="0" i="0" u="none" strike="noStrike" dirty="0">
                          <a:solidFill>
                            <a:schemeClr val="tx1">
                              <a:lumMod val="75000"/>
                              <a:lumOff val="25000"/>
                            </a:schemeClr>
                          </a:solidFill>
                          <a:effectLst/>
                          <a:latin typeface="Calibri"/>
                        </a:rPr>
                        <a:t>DHCW Director: Michelle Sell </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9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385764213"/>
                  </a:ext>
                </a:extLst>
              </a:tr>
              <a:tr h="248076">
                <a:tc vMerge="1">
                  <a:txBody>
                    <a:bodyPr/>
                    <a:lstStyle/>
                    <a:p>
                      <a:endParaRPr lang="en-GB"/>
                    </a:p>
                  </a:txBody>
                  <a:tcPr/>
                </a:tc>
                <a:tc vMerge="1">
                  <a:txBody>
                    <a:bodyPr/>
                    <a:lstStyle/>
                    <a:p>
                      <a:endParaRPr lang="en-GB"/>
                    </a:p>
                  </a:txBody>
                  <a:tcPr/>
                </a:tc>
                <a:tc>
                  <a:txBody>
                    <a:bodyPr/>
                    <a:lstStyle/>
                    <a:p>
                      <a:pPr marL="35560" algn="l" rtl="0" fontAlgn="t"/>
                      <a:endParaRPr lang="en-GB" sz="900" b="0" i="0" u="none" strike="noStrike">
                        <a:solidFill>
                          <a:srgbClr val="13A3C9"/>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a:txBody>
                    <a:bodyPr/>
                    <a:lstStyle/>
                    <a:p>
                      <a:pPr marL="35560" algn="l" rtl="0" fontAlgn="t"/>
                      <a:endParaRPr lang="en-GB" sz="900" b="0" i="0" u="none" strike="noStrike">
                        <a:solidFill>
                          <a:srgbClr val="13A3C9"/>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gridSpan="2">
                  <a:txBody>
                    <a:bodyPr/>
                    <a:lstStyle/>
                    <a:p>
                      <a:pPr marL="35560"/>
                      <a:endParaRPr lang="en-GB">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hMerge="1">
                  <a:txBody>
                    <a:bodyPr/>
                    <a:lstStyle/>
                    <a:p>
                      <a:pPr marL="35560"/>
                      <a:endParaRPr lang="en-GB">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a:txBody>
                    <a:bodyPr/>
                    <a:lstStyle/>
                    <a:p>
                      <a:pPr marL="35560"/>
                      <a:endParaRPr lang="en-GB">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gridSpan="2">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hMerge="1">
                  <a:txBody>
                    <a:bodyPr/>
                    <a:lstStyle/>
                    <a:p>
                      <a:pPr algn="l" fontAlgn="t"/>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solidFill>
                      <a:srgbClr val="8497B0"/>
                    </a:solidFill>
                  </a:tcPr>
                </a:tc>
                <a:tc gridSpan="2">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hMerge="1">
                  <a:txBody>
                    <a:bodyPr/>
                    <a:lstStyle/>
                    <a:p>
                      <a:pPr marL="35560" algn="l" fontAlgn="t"/>
                      <a:endParaRPr lang="en-GB" sz="900" b="1" i="0" u="none" strike="noStrike">
                        <a:solidFill>
                          <a:srgbClr val="000000"/>
                        </a:solidFill>
                        <a:effectLst/>
                        <a:latin typeface="Calibri"/>
                      </a:endParaRPr>
                    </a:p>
                  </a:txBody>
                  <a:tcPr marL="10800" marR="10800" marT="10800" marB="10800">
                    <a:lnL w="0">
                      <a:noFill/>
                    </a:lnL>
                    <a:lnR w="0">
                      <a:noFill/>
                    </a:lnR>
                    <a:lnT w="0">
                      <a:noFill/>
                    </a:lnT>
                    <a:lnB w="0">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algn="l" fontAlgn="t"/>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BEAF4"/>
                    </a:solidFill>
                  </a:tcPr>
                </a:tc>
                <a:tc gridSpan="10"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marL="35560" algn="l" fontAlgn="t"/>
                      <a:endParaRPr lang="en-GB" sz="9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4155208284"/>
                  </a:ext>
                </a:extLst>
              </a:tr>
              <a:tr h="248076">
                <a:tc vMerge="1">
                  <a:txBody>
                    <a:bodyPr/>
                    <a:lstStyle/>
                    <a:p>
                      <a:pPr algn="l" fontAlgn="t"/>
                      <a:r>
                        <a:rPr lang="en-GB" sz="900" b="0" i="1" u="none" strike="noStrike">
                          <a:solidFill>
                            <a:srgbClr val="44546A"/>
                          </a:solidFill>
                          <a:effectLst/>
                          <a:latin typeface="Calibri" panose="020F0502020204030204" pitchFamily="34" charset="0"/>
                        </a:rPr>
                        <a:t> </a:t>
                      </a:r>
                    </a:p>
                  </a:txBody>
                  <a:tcPr marL="0" marR="0" marT="0" marB="0" vert="vert270">
                    <a:lnL>
                      <a:noFill/>
                    </a:lnL>
                    <a:lnR>
                      <a:noFill/>
                    </a:lnR>
                    <a:lnT>
                      <a:noFill/>
                    </a:lnT>
                    <a:lnB>
                      <a:noFill/>
                    </a:lnB>
                    <a:solidFill>
                      <a:srgbClr val="E7E6E6"/>
                    </a:solidFill>
                  </a:tcPr>
                </a:tc>
                <a:tc vMerge="1">
                  <a:txBody>
                    <a:bodyPr/>
                    <a:lstStyle/>
                    <a:p>
                      <a:endParaRPr lang="en-GB"/>
                    </a:p>
                  </a:txBody>
                  <a:tcPr>
                    <a:lnL w="12700" cmpd="sng">
                      <a:noFill/>
                      <a:prstDash val="solid"/>
                    </a:lnL>
                    <a:lnT w="12700" cmpd="sng">
                      <a:noFill/>
                      <a:prstDash val="solid"/>
                    </a:lnT>
                  </a:tcPr>
                </a:tc>
                <a:tc>
                  <a:txBody>
                    <a:bodyPr/>
                    <a:lstStyle/>
                    <a:p>
                      <a:pPr marL="35560" algn="l" rtl="0" fontAlgn="t"/>
                      <a:endParaRPr lang="en-GB" sz="900" b="0" i="0" u="none" strike="noStrike">
                        <a:solidFill>
                          <a:srgbClr val="FFFFFF"/>
                        </a:solidFill>
                        <a:effectLst/>
                        <a:latin typeface="Calibri"/>
                      </a:endParaRPr>
                    </a:p>
                  </a:txBody>
                  <a:tcPr marL="10800" marR="10800" marT="10800" marB="10800">
                    <a:lnL w="12700" cmpd="sng">
                      <a:noFill/>
                      <a:prstDash val="solid"/>
                    </a:lnL>
                    <a:lnR>
                      <a:noFill/>
                    </a:lnR>
                    <a:lnT>
                      <a:noFill/>
                    </a:lnT>
                    <a:lnB>
                      <a:noFill/>
                    </a:lnB>
                    <a:lnTlToBr w="12700" cmpd="sng">
                      <a:noFill/>
                      <a:prstDash val="solid"/>
                    </a:lnTlToBr>
                    <a:lnBlToTr w="12700" cmpd="sng">
                      <a:noFill/>
                      <a:prstDash val="solid"/>
                    </a:lnBlToTr>
                    <a:solidFill>
                      <a:srgbClr val="12A3C9"/>
                    </a:solidFill>
                  </a:tcPr>
                </a:tc>
                <a:tc>
                  <a:txBody>
                    <a:bodyPr/>
                    <a:lstStyle/>
                    <a:p>
                      <a:pPr marL="35560" algn="l" rtl="0"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gridSpan="2">
                  <a:txBody>
                    <a:bodyPr/>
                    <a:lstStyle/>
                    <a:p>
                      <a:pPr marL="35560"/>
                      <a:endParaRPr lang="en-GB">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hMerge="1">
                  <a:txBody>
                    <a:bodyPr/>
                    <a:lstStyle/>
                    <a:p>
                      <a:pPr marL="35560"/>
                      <a:endParaRPr lang="en-GB">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pPr marL="35560"/>
                      <a:endParaRPr lang="en-GB">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pPr marL="35560" algn="r"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gridSpan="2">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hMerge="1">
                  <a:txBody>
                    <a:bodyPr/>
                    <a:lstStyle/>
                    <a:p>
                      <a:pPr algn="l" fontAlgn="t"/>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solidFill>
                      <a:srgbClr val="8497B0"/>
                    </a:solidFill>
                  </a:tcPr>
                </a:tc>
                <a:tc gridSpan="2">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hMerge="1">
                  <a:txBody>
                    <a:bodyPr/>
                    <a:lstStyle/>
                    <a:p>
                      <a:pPr marL="35560" algn="l" fontAlgn="t"/>
                      <a:endParaRPr lang="en-GB" sz="900" b="1" i="0" u="none" strike="noStrike">
                        <a:solidFill>
                          <a:srgbClr val="000000"/>
                        </a:solidFill>
                        <a:effectLst/>
                        <a:latin typeface="Calibri"/>
                      </a:endParaRPr>
                    </a:p>
                  </a:txBody>
                  <a:tcPr marL="10800" marR="10800" marT="10800" marB="10800">
                    <a:lnL w="0">
                      <a:noFill/>
                    </a:lnL>
                    <a:lnR w="0">
                      <a:noFill/>
                    </a:lnR>
                    <a:lnT w="0">
                      <a:noFill/>
                    </a:lnT>
                    <a:lnB w="0">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algn="l" fontAlgn="t"/>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BEAF4"/>
                    </a:solidFill>
                  </a:tcPr>
                </a:tc>
                <a:tc>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gridSpan="4">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endParaRPr lang="en-GB"/>
                    </a:p>
                  </a:txBody>
                  <a:tcPr/>
                </a:tc>
                <a:tc hMerge="1">
                  <a:txBody>
                    <a:bodyPr/>
                    <a:lstStyle/>
                    <a:p>
                      <a:pPr algn="l" fontAlgn="t"/>
                      <a:endParaRPr lang="en-GB" sz="9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solidFill>
                      <a:srgbClr val="D6DCE4"/>
                    </a:solidFill>
                  </a:tcPr>
                </a:tc>
                <a:tc hMerge="1">
                  <a:txBody>
                    <a:bodyPr/>
                    <a:lstStyle/>
                    <a:p>
                      <a:pPr marL="36000" algn="l" fontAlgn="t"/>
                      <a:endParaRPr lang="en-GB" sz="9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r>
                        <a:rPr lang="en-GB" sz="900" b="0" i="0" u="none" strike="noStrike">
                          <a:solidFill>
                            <a:schemeClr val="tx1">
                              <a:lumMod val="75000"/>
                              <a:lumOff val="25000"/>
                            </a:schemeClr>
                          </a:solidFill>
                          <a:effectLst/>
                          <a:latin typeface="Calibri"/>
                        </a:rPr>
                        <a:t>RAG reason: capacity /dependencies/</a:t>
                      </a:r>
                    </a:p>
                    <a:p>
                      <a:pPr marL="35560" algn="l" fontAlgn="t"/>
                      <a:r>
                        <a:rPr lang="en-GB" sz="900" b="0" i="0" u="none" strike="noStrike">
                          <a:solidFill>
                            <a:schemeClr val="tx1">
                              <a:lumMod val="75000"/>
                              <a:lumOff val="25000"/>
                            </a:schemeClr>
                          </a:solidFill>
                          <a:effectLst/>
                          <a:latin typeface="Calibri"/>
                        </a:rPr>
                        <a:t>resources to deliver in line with supplier agile approach/ Access to NHS Login in Welsh /finance not confirmed</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marL="35560" algn="l" fontAlgn="t"/>
                      <a:endParaRPr lang="en-GB" sz="9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979055619"/>
                  </a:ext>
                </a:extLst>
              </a:tr>
              <a:tr h="108000">
                <a:tc>
                  <a:txBody>
                    <a:bodyPr/>
                    <a:lstStyle/>
                    <a:p>
                      <a:pPr marL="35560" algn="ctr" fontAlgn="t"/>
                      <a:endParaRPr lang="en-GB" sz="200" b="0" i="1" u="none" strike="noStrike">
                        <a:solidFill>
                          <a:schemeClr val="tx1">
                            <a:lumMod val="75000"/>
                            <a:lumOff val="25000"/>
                          </a:schemeClr>
                        </a:solidFill>
                        <a:effectLst/>
                        <a:latin typeface="Calibri"/>
                      </a:endParaRPr>
                    </a:p>
                  </a:txBody>
                  <a:tcPr marL="10800" marR="10800" marT="10800" marB="10800" vert="vert27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1"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gridSpan="2">
                  <a:txBody>
                    <a:bodyPr/>
                    <a:lstStyle/>
                    <a:p>
                      <a:pPr marL="35560"/>
                      <a:endParaRPr lang="en-GB" sz="200">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hMerge="1">
                  <a:txBody>
                    <a:bodyPr/>
                    <a:lstStyle/>
                    <a:p>
                      <a:pPr marL="35560"/>
                      <a:endParaRPr lang="en-GB" sz="200">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endParaRPr lang="en-GB" sz="200">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gridSpan="2">
                  <a:txBody>
                    <a:bodyPr/>
                    <a:lstStyle/>
                    <a:p>
                      <a:pPr marL="35560" algn="l" fontAlgn="t"/>
                      <a:endParaRPr lang="en-GB" sz="2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hMerge="1">
                  <a:txBody>
                    <a:bodyPr/>
                    <a:lstStyle/>
                    <a:p>
                      <a:pPr algn="l" fontAlgn="t"/>
                      <a:endParaRPr lang="en-GB" sz="9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solidFill>
                      <a:srgbClr val="FFFFFF"/>
                    </a:solidFill>
                  </a:tcPr>
                </a:tc>
                <a:tc gridSpan="2">
                  <a:txBody>
                    <a:bodyPr/>
                    <a:lstStyle/>
                    <a:p>
                      <a:pPr marL="35560" algn="l" fontAlgn="t"/>
                      <a:endParaRPr lang="en-GB" sz="2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hMerge="1">
                  <a:txBody>
                    <a:bodyPr/>
                    <a:lstStyle/>
                    <a:p>
                      <a:pPr marL="35560" algn="l" fontAlgn="t"/>
                      <a:endParaRPr lang="en-GB" sz="200" b="0" i="0" u="none" strike="noStrike">
                        <a:solidFill>
                          <a:srgbClr val="FFFFFF"/>
                        </a:solidFill>
                        <a:effectLst/>
                        <a:latin typeface="Calibri"/>
                      </a:endParaRPr>
                    </a:p>
                  </a:txBody>
                  <a:tcPr marL="10800" marR="10800" marT="10800" marB="10800">
                    <a:lnL w="0">
                      <a:noFill/>
                    </a:lnL>
                    <a:lnR w="0">
                      <a:noFill/>
                    </a:lnR>
                    <a:lnT w="0">
                      <a:noFill/>
                    </a:lnT>
                    <a:lnB w="0">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l" fontAlgn="t"/>
                      <a:endParaRPr lang="en-GB" sz="9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gridSpan="4">
                  <a:txBody>
                    <a:bodyPr/>
                    <a:lstStyle/>
                    <a:p>
                      <a:pPr marL="35560" algn="l" fontAlgn="t"/>
                      <a:endParaRPr lang="en-GB" sz="2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hMerge="1">
                  <a:txBody>
                    <a:bodyPr/>
                    <a:lstStyle/>
                    <a:p>
                      <a:endParaRPr lang="en-GB"/>
                    </a:p>
                  </a:txBody>
                  <a:tcPr/>
                </a:tc>
                <a:tc hMerge="1">
                  <a:txBody>
                    <a:bodyPr/>
                    <a:lstStyle/>
                    <a:p>
                      <a:pPr algn="l" fontAlgn="t"/>
                      <a:endParaRPr lang="en-GB" sz="9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solidFill>
                      <a:srgbClr val="FFFFFF"/>
                    </a:solidFill>
                  </a:tcPr>
                </a:tc>
                <a:tc hMerge="1">
                  <a:txBody>
                    <a:bodyPr/>
                    <a:lstStyle/>
                    <a:p>
                      <a:pPr marL="36000" algn="l" fontAlgn="t"/>
                      <a:endParaRPr lang="en-GB" sz="8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2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6000" algn="l" fontAlgn="t"/>
                      <a:endParaRPr lang="en-GB" sz="200" b="0"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140105026"/>
                  </a:ext>
                </a:extLst>
              </a:tr>
              <a:tr h="252000">
                <a:tc rowSpan="4">
                  <a:txBody>
                    <a:bodyPr/>
                    <a:lstStyle/>
                    <a:p>
                      <a:pPr marL="35560" algn="ctr" fontAlgn="t"/>
                      <a:r>
                        <a:rPr lang="en-GB" sz="900" b="0" i="1" u="none" strike="noStrike">
                          <a:solidFill>
                            <a:schemeClr val="tx1">
                              <a:lumMod val="75000"/>
                              <a:lumOff val="25000"/>
                            </a:schemeClr>
                          </a:solidFill>
                          <a:effectLst/>
                          <a:latin typeface="Calibri"/>
                        </a:rPr>
                        <a:t>Public Health</a:t>
                      </a:r>
                    </a:p>
                  </a:txBody>
                  <a:tcPr marL="10800" marR="10800" marT="10800" marB="10800" vert="vert270" anchor="ctr">
                    <a:lnL>
                      <a:noFill/>
                    </a:lnL>
                    <a:lnR>
                      <a:noFill/>
                    </a:lnR>
                    <a:lnT>
                      <a:noFill/>
                    </a:lnT>
                    <a:lnB>
                      <a:noFill/>
                    </a:lnB>
                    <a:lnTlToBr w="12700" cmpd="sng">
                      <a:noFill/>
                      <a:prstDash val="solid"/>
                    </a:lnTlToBr>
                    <a:lnBlToTr w="12700" cmpd="sng">
                      <a:noFill/>
                      <a:prstDash val="solid"/>
                    </a:lnBlToTr>
                    <a:solidFill>
                      <a:srgbClr val="E7E6E6"/>
                    </a:solidFill>
                  </a:tcPr>
                </a:tc>
                <a:tc rowSpan="4">
                  <a:txBody>
                    <a:bodyPr/>
                    <a:lstStyle/>
                    <a:p>
                      <a:pPr marL="35560" algn="l" fontAlgn="t"/>
                      <a:r>
                        <a:rPr lang="en-GB" sz="900" b="1" i="0" u="none" strike="noStrike">
                          <a:solidFill>
                            <a:schemeClr val="tx1">
                              <a:lumMod val="75000"/>
                              <a:lumOff val="25000"/>
                            </a:schemeClr>
                          </a:solidFill>
                          <a:effectLst/>
                          <a:latin typeface="Calibri"/>
                        </a:rPr>
                        <a:t>Test Trace and Protect</a:t>
                      </a:r>
                      <a:br>
                        <a:rPr lang="en-GB" sz="900" b="1"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Covid-19 testing, contact tracing and vaccination data solutions</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E7E6E6"/>
                    </a:solidFill>
                  </a:tcPr>
                </a:tc>
                <a:tc gridSpan="2">
                  <a:txBody>
                    <a:bodyPr/>
                    <a:lstStyle/>
                    <a:p>
                      <a:pPr marL="35560" algn="l" rtl="0" fontAlgn="t"/>
                      <a:r>
                        <a:rPr lang="en-GB" sz="900" b="1" i="0" u="none" strike="noStrike">
                          <a:solidFill>
                            <a:srgbClr val="13A3C9"/>
                          </a:solidFill>
                          <a:effectLst/>
                          <a:latin typeface="Calibri"/>
                        </a:rPr>
                        <a:t>Initiate</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hMerge="1">
                  <a:txBody>
                    <a:bodyPr/>
                    <a:lstStyle/>
                    <a:p>
                      <a:endParaRPr lang="en-GB"/>
                    </a:p>
                  </a:txBody>
                  <a:tcPr/>
                </a:tc>
                <a:tc gridSpan="2">
                  <a:txBody>
                    <a:bodyPr/>
                    <a:lstStyle/>
                    <a:p>
                      <a:pPr marL="35560"/>
                      <a:endParaRPr lang="en-GB" sz="900">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hMerge="1">
                  <a:txBody>
                    <a:bodyPr/>
                    <a:lstStyle/>
                    <a:p>
                      <a:pPr marL="35560"/>
                      <a:endParaRPr lang="en-GB" sz="900">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gridSpan="2">
                  <a:txBody>
                    <a:bodyPr/>
                    <a:lstStyle/>
                    <a:p>
                      <a:pPr marL="35560"/>
                      <a:r>
                        <a:rPr lang="en-GB" sz="900" b="1" i="0" u="none" strike="noStrike">
                          <a:solidFill>
                            <a:srgbClr val="13A3C9"/>
                          </a:solidFill>
                          <a:effectLst/>
                          <a:latin typeface="Calibri"/>
                        </a:rPr>
                        <a:t>Define</a:t>
                      </a:r>
                      <a:endParaRPr lang="en-GB" sz="900">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endParaRPr lang="en-GB"/>
                    </a:p>
                  </a:txBody>
                  <a:tcPr>
                    <a:lnL w="12700" cmpd="sng">
                      <a:noFill/>
                      <a:prstDash val="solid"/>
                    </a:lnL>
                    <a:lnT w="12700" cmpd="sng">
                      <a:noFill/>
                      <a:prstDash val="solid"/>
                    </a:lnT>
                  </a:tcPr>
                </a:tc>
                <a:tc>
                  <a:txBody>
                    <a:bodyPr/>
                    <a:lstStyle/>
                    <a:p>
                      <a:pPr marL="36000" algn="l" fontAlgn="t"/>
                      <a:endParaRPr lang="en-GB" sz="900" b="1" i="0" u="none" strike="noStrike">
                        <a:solidFill>
                          <a:srgbClr val="FF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gridSpan="2">
                  <a:txBody>
                    <a:bodyPr/>
                    <a:lstStyle/>
                    <a:p>
                      <a:pPr marL="35560" algn="l" fontAlgn="t"/>
                      <a:r>
                        <a:rPr lang="en-GB" sz="900" b="1" i="0" u="none" strike="noStrike">
                          <a:solidFill>
                            <a:schemeClr val="bg1"/>
                          </a:solidFill>
                          <a:effectLst/>
                          <a:latin typeface="Calibri"/>
                        </a:rPr>
                        <a:t>Build</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hMerge="1">
                  <a:txBody>
                    <a:bodyPr/>
                    <a:lstStyle/>
                    <a:p>
                      <a:pPr algn="l" fontAlgn="t"/>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solidFill>
                      <a:srgbClr val="8497B0"/>
                    </a:solidFill>
                  </a:tcPr>
                </a:tc>
                <a:tc gridSpan="2">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hMerge="1">
                  <a:txBody>
                    <a:bodyPr/>
                    <a:lstStyle/>
                    <a:p>
                      <a:pPr marL="35560" algn="l" fontAlgn="t"/>
                      <a:endParaRPr lang="en-GB" sz="900" b="1" i="0" u="none" strike="noStrike">
                        <a:solidFill>
                          <a:srgbClr val="000000"/>
                        </a:solidFill>
                        <a:effectLst/>
                        <a:latin typeface="Calibri"/>
                      </a:endParaRPr>
                    </a:p>
                  </a:txBody>
                  <a:tcPr marL="10800" marR="10800" marT="10800" marB="10800">
                    <a:lnL w="0">
                      <a:noFill/>
                    </a:lnL>
                    <a:lnR w="0">
                      <a:noFill/>
                    </a:lnR>
                    <a:lnT w="0">
                      <a:noFill/>
                    </a:lnT>
                    <a:lnB w="0">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algn="l" fontAlgn="t"/>
                      <a:r>
                        <a:rPr lang="en-GB" sz="900" b="0" i="0" u="none" strike="noStrike">
                          <a:solidFill>
                            <a:schemeClr val="tx1">
                              <a:lumMod val="75000"/>
                              <a:lumOff val="25000"/>
                            </a:schemeClr>
                          </a:solidFill>
                          <a:effectLst/>
                          <a:latin typeface="Calibri"/>
                        </a:rPr>
                        <a:t>External Build</a:t>
                      </a:r>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BEAF4"/>
                    </a:solidFill>
                  </a:tcPr>
                </a:tc>
                <a:tc rowSpan="2" gridSpan="10">
                  <a:txBody>
                    <a:bodyPr/>
                    <a:lstStyle/>
                    <a:p>
                      <a:pPr marL="35560" algn="l" fontAlgn="t"/>
                      <a:r>
                        <a:rPr lang="en-GB" sz="900" b="1" i="0" u="none" strike="noStrike">
                          <a:solidFill>
                            <a:schemeClr val="tx1">
                              <a:lumMod val="75000"/>
                              <a:lumOff val="25000"/>
                            </a:schemeClr>
                          </a:solidFill>
                          <a:effectLst/>
                          <a:latin typeface="Calibri"/>
                        </a:rPr>
                        <a:t>Roll Out </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Implementation complete of Covid test requesting, contact tracing, Immunisation System, 2 way texting and Covid Pass but new requirements are being requested due to changes in policy.</a:t>
                      </a:r>
                    </a:p>
                    <a:p>
                      <a:pPr marL="35560" marR="0" lvl="0" indent="0" algn="l" eaLnBrk="1" fontAlgn="t" latinLnBrk="0" hangingPunct="1">
                        <a:lnSpc>
                          <a:spcPct val="100000"/>
                        </a:lnSpc>
                        <a:spcBef>
                          <a:spcPts val="0"/>
                        </a:spcBef>
                        <a:spcAft>
                          <a:spcPts val="0"/>
                        </a:spcAft>
                        <a:buClrTx/>
                        <a:buSzTx/>
                        <a:buFontTx/>
                        <a:buNone/>
                      </a:pPr>
                      <a:r>
                        <a:rPr lang="en-GB" sz="900" b="0" i="0" u="none" strike="noStrike">
                          <a:solidFill>
                            <a:schemeClr val="accent6">
                              <a:lumMod val="50000"/>
                            </a:schemeClr>
                          </a:solidFill>
                          <a:effectLst/>
                          <a:latin typeface="+mn-lt"/>
                          <a:ea typeface="+mn-ea"/>
                          <a:cs typeface="+mn-cs"/>
                        </a:rPr>
                        <a:t>Next Major Milestone: Autumn boosters Q2 2022/23</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3">
                  <a:txBody>
                    <a:bodyPr/>
                    <a:lstStyle/>
                    <a:p>
                      <a:pPr marL="35560" algn="l" fontAlgn="t"/>
                      <a:r>
                        <a:rPr lang="en-GB" sz="900" b="1" i="0" u="none" strike="noStrike">
                          <a:solidFill>
                            <a:srgbClr val="12A3C9"/>
                          </a:solidFill>
                          <a:effectLst/>
                          <a:latin typeface="Calibri"/>
                        </a:rPr>
                        <a:t>Digital Pathway Group.</a:t>
                      </a:r>
                      <a:br>
                        <a:rPr lang="en-GB" sz="900" b="1" i="0" u="none" strike="noStrike">
                          <a:solidFill>
                            <a:srgbClr val="12A3C9"/>
                          </a:solidFill>
                          <a:effectLst/>
                          <a:latin typeface="Calibri"/>
                        </a:rPr>
                      </a:br>
                      <a:r>
                        <a:rPr lang="en-GB" sz="900" b="0" i="0" u="none" strike="noStrike">
                          <a:solidFill>
                            <a:schemeClr val="tx1">
                              <a:lumMod val="75000"/>
                              <a:lumOff val="25000"/>
                            </a:schemeClr>
                          </a:solidFill>
                          <a:effectLst/>
                          <a:latin typeface="Calibri"/>
                        </a:rPr>
                        <a:t>SRO: Ifan Evans / Helen Thomas</a:t>
                      </a:r>
                    </a:p>
                    <a:p>
                      <a:pPr marL="35560" algn="l" fontAlgn="t"/>
                      <a:r>
                        <a:rPr lang="en-GB" sz="900" b="0" i="0" u="none" strike="noStrike">
                          <a:solidFill>
                            <a:schemeClr val="tx1">
                              <a:lumMod val="75000"/>
                              <a:lumOff val="25000"/>
                            </a:schemeClr>
                          </a:solidFill>
                          <a:effectLst/>
                          <a:latin typeface="Calibri"/>
                        </a:rPr>
                        <a:t>DHCW Director: Helen Thomas</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Test Trace Protect Policy and Delivery </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Board</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Vaccination Programme Board </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Contact Tracing Task &amp; Finish Group </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Test Trace Protect Programme Oversight Group </a:t>
                      </a:r>
                      <a:endParaRPr lang="en-GB" sz="900" b="0" i="0" u="none" strike="noStrike">
                        <a:solidFill>
                          <a:schemeClr val="tx1">
                            <a:lumMod val="75000"/>
                            <a:lumOff val="25000"/>
                          </a:schemeClr>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9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878677257"/>
                  </a:ext>
                </a:extLst>
              </a:tr>
              <a:tr h="406332">
                <a:tc vMerge="1">
                  <a:txBody>
                    <a:bodyPr/>
                    <a:lstStyle/>
                    <a:p>
                      <a:pPr algn="l" fontAlgn="t"/>
                      <a:r>
                        <a:rPr lang="en-GB" sz="900" b="0" i="1" u="none" strike="noStrike">
                          <a:solidFill>
                            <a:srgbClr val="44546A"/>
                          </a:solidFill>
                          <a:effectLst/>
                          <a:latin typeface="Calibri" panose="020F0502020204030204" pitchFamily="34" charset="0"/>
                        </a:rPr>
                        <a:t> </a:t>
                      </a:r>
                    </a:p>
                  </a:txBody>
                  <a:tcPr marL="0" marR="0" marT="0" marB="0">
                    <a:lnL>
                      <a:noFill/>
                    </a:lnL>
                    <a:lnR>
                      <a:noFill/>
                    </a:lnR>
                    <a:lnT>
                      <a:noFill/>
                    </a:lnT>
                    <a:lnB>
                      <a:noFill/>
                    </a:lnB>
                    <a:solidFill>
                      <a:srgbClr val="E7E6E6"/>
                    </a:solidFill>
                  </a:tcPr>
                </a:tc>
                <a:tc vMerge="1">
                  <a:txBody>
                    <a:bodyPr/>
                    <a:lstStyle/>
                    <a:p>
                      <a:endParaRPr lang="en-GB"/>
                    </a:p>
                  </a:txBody>
                  <a:tcPr/>
                </a:tc>
                <a:tc>
                  <a:txBody>
                    <a:bodyPr/>
                    <a:lstStyle/>
                    <a:p>
                      <a:pPr marL="35560" algn="l" rtl="0" fontAlgn="t"/>
                      <a:endParaRPr lang="en-GB" sz="900" b="0" i="0" u="none" strike="noStrike">
                        <a:solidFill>
                          <a:srgbClr val="13A3C9"/>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a:txBody>
                    <a:bodyPr/>
                    <a:lstStyle/>
                    <a:p>
                      <a:pPr marL="35560" algn="l" rtl="0" fontAlgn="t"/>
                      <a:endParaRPr lang="en-GB" sz="900" b="0" i="0" u="none" strike="noStrike">
                        <a:solidFill>
                          <a:srgbClr val="13A3C9"/>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gridSpan="2">
                  <a:txBody>
                    <a:bodyPr/>
                    <a:lstStyle/>
                    <a:p>
                      <a:pPr marL="35560" algn="l" rtl="0" fontAlgn="t"/>
                      <a:endParaRPr lang="en-GB" sz="900" b="0" i="0" u="none" strike="noStrike">
                        <a:solidFill>
                          <a:srgbClr val="13A3C9"/>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hMerge="1">
                  <a:txBody>
                    <a:bodyPr/>
                    <a:lstStyle/>
                    <a:p>
                      <a:pPr marL="35560" algn="l" rtl="0" fontAlgn="t"/>
                      <a:endParaRPr lang="en-GB" sz="900" b="0" i="0" u="none" strike="noStrike">
                        <a:solidFill>
                          <a:srgbClr val="13A3C9"/>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a:txBody>
                    <a:bodyPr/>
                    <a:lstStyle/>
                    <a:p>
                      <a:pPr marL="35560" algn="l" rtl="0" fontAlgn="t"/>
                      <a:endParaRPr lang="en-GB" sz="900" b="0" i="0" u="none" strike="noStrike">
                        <a:solidFill>
                          <a:srgbClr val="13A3C9"/>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gridSpan="2">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hMerge="1">
                  <a:txBody>
                    <a:bodyPr/>
                    <a:lstStyle/>
                    <a:p>
                      <a:pPr algn="l" fontAlgn="t"/>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solidFill>
                      <a:srgbClr val="8497B0"/>
                    </a:solidFill>
                  </a:tcPr>
                </a:tc>
                <a:tc gridSpan="2">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hMerge="1">
                  <a:txBody>
                    <a:bodyPr/>
                    <a:lstStyle/>
                    <a:p>
                      <a:pPr marL="35560" algn="l" fontAlgn="t"/>
                      <a:endParaRPr lang="en-GB" sz="900" b="1" i="0" u="none" strike="noStrike">
                        <a:solidFill>
                          <a:srgbClr val="000000"/>
                        </a:solidFill>
                        <a:effectLst/>
                        <a:latin typeface="Calibri"/>
                      </a:endParaRPr>
                    </a:p>
                  </a:txBody>
                  <a:tcPr marL="10800" marR="10800" marT="10800" marB="10800">
                    <a:lnL w="0">
                      <a:noFill/>
                    </a:lnL>
                    <a:lnR w="0">
                      <a:noFill/>
                    </a:lnR>
                    <a:lnT w="0">
                      <a:noFill/>
                    </a:lnT>
                    <a:lnB w="0">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algn="l" fontAlgn="t"/>
                      <a:r>
                        <a:rPr lang="en-GB" sz="900" b="0" i="0" u="none" strike="noStrike">
                          <a:solidFill>
                            <a:schemeClr val="tx1">
                              <a:lumMod val="75000"/>
                              <a:lumOff val="25000"/>
                            </a:schemeClr>
                          </a:solidFill>
                          <a:effectLst/>
                          <a:latin typeface="Calibri"/>
                        </a:rPr>
                        <a:t>Internal Build</a:t>
                      </a:r>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B7DEE8"/>
                    </a:solidFill>
                  </a:tcPr>
                </a:tc>
                <a:tc gridSpan="10"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marL="35560" algn="l" fontAlgn="t"/>
                      <a:endParaRPr lang="en-GB" sz="9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041145998"/>
                  </a:ext>
                </a:extLst>
              </a:tr>
              <a:tr h="0">
                <a:tc vMerge="1">
                  <a:txBody>
                    <a:bodyPr/>
                    <a:lstStyle/>
                    <a:p>
                      <a:pPr algn="l" fontAlgn="t"/>
                      <a:r>
                        <a:rPr lang="en-GB" sz="900" b="0" i="1" u="none" strike="noStrike">
                          <a:solidFill>
                            <a:srgbClr val="44546A"/>
                          </a:solidFill>
                          <a:effectLst/>
                          <a:latin typeface="Calibri" panose="020F0502020204030204" pitchFamily="34" charset="0"/>
                        </a:rPr>
                        <a:t> </a:t>
                      </a:r>
                    </a:p>
                  </a:txBody>
                  <a:tcPr marL="0" marR="0" marT="0" marB="0">
                    <a:lnL>
                      <a:noFill/>
                    </a:lnL>
                    <a:lnR>
                      <a:noFill/>
                    </a:lnR>
                    <a:lnT>
                      <a:noFill/>
                    </a:lnT>
                    <a:lnB>
                      <a:noFill/>
                    </a:lnB>
                    <a:solidFill>
                      <a:srgbClr val="E7E6E6"/>
                    </a:solidFill>
                  </a:tcPr>
                </a:tc>
                <a:tc vMerge="1">
                  <a:txBody>
                    <a:bodyPr/>
                    <a:lstStyle/>
                    <a:p>
                      <a:endParaRPr lang="en-GB"/>
                    </a:p>
                  </a:txBody>
                  <a:tcPr/>
                </a:tc>
                <a:tc gridSpan="2">
                  <a:txBody>
                    <a:bodyPr/>
                    <a:lstStyle/>
                    <a:p>
                      <a:pPr marL="35560" algn="l" rtl="0" fontAlgn="t"/>
                      <a:r>
                        <a:rPr lang="en-GB" sz="900" b="0" i="0" u="none" strike="noStrike">
                          <a:solidFill>
                            <a:srgbClr val="FFFFFF"/>
                          </a:solidFill>
                          <a:effectLst/>
                          <a:latin typeface="Calibri"/>
                        </a:rPr>
                        <a:t>Contact Tracing</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hMerge="1">
                  <a:txBody>
                    <a:bodyPr/>
                    <a:lstStyle/>
                    <a:p>
                      <a:endParaRPr lang="en-GB"/>
                    </a:p>
                  </a:txBody>
                  <a:tcPr/>
                </a:tc>
                <a:tc gridSpan="2">
                  <a:txBody>
                    <a:bodyPr/>
                    <a:lstStyle/>
                    <a:p>
                      <a:pPr marL="35560" algn="l" rtl="0" fontAlgn="t"/>
                      <a:endParaRPr lang="en-GB" sz="900" b="0" i="0" u="none" strike="noStrike">
                        <a:solidFill>
                          <a:srgbClr val="FFFFFF"/>
                        </a:solidFill>
                        <a:effectLst/>
                        <a:latin typeface="Calibri"/>
                      </a:endParaRPr>
                    </a:p>
                  </a:txBody>
                  <a:tcPr marL="10800" marR="10800" marT="10800" marB="10800">
                    <a:lnL w="12700" cmpd="sng">
                      <a:noFill/>
                      <a:prstDash val="solid"/>
                    </a:lnL>
                    <a:lnR>
                      <a:noFill/>
                    </a:lnR>
                    <a:lnT>
                      <a:noFill/>
                    </a:lnT>
                    <a:lnB>
                      <a:noFill/>
                    </a:lnB>
                    <a:lnTlToBr w="12700" cmpd="sng">
                      <a:noFill/>
                      <a:prstDash val="solid"/>
                    </a:lnTlToBr>
                    <a:lnBlToTr w="12700" cmpd="sng">
                      <a:noFill/>
                      <a:prstDash val="solid"/>
                    </a:lnBlToTr>
                    <a:solidFill>
                      <a:srgbClr val="12A3C9"/>
                    </a:solidFill>
                  </a:tcPr>
                </a:tc>
                <a:tc hMerge="1">
                  <a:txBody>
                    <a:bodyPr/>
                    <a:lstStyle/>
                    <a:p>
                      <a:pPr marL="35560" algn="l" rtl="0" fontAlgn="t"/>
                      <a:endParaRPr lang="en-GB" sz="900" b="0" i="0" u="none" strike="noStrike">
                        <a:solidFill>
                          <a:srgbClr val="FFFFFF"/>
                        </a:solidFill>
                        <a:effectLst/>
                        <a:latin typeface="Calibri"/>
                      </a:endParaRPr>
                    </a:p>
                  </a:txBody>
                  <a:tcPr marL="10800" marR="10800" marT="10800" marB="10800">
                    <a:lnL w="12700" cmpd="sng">
                      <a:noFill/>
                      <a:prstDash val="solid"/>
                    </a:lnL>
                    <a:lnR>
                      <a:noFill/>
                    </a:lnR>
                    <a:lnT>
                      <a:noFill/>
                    </a:lnT>
                    <a:lnB>
                      <a:noFill/>
                    </a:lnB>
                    <a:lnTlToBr w="12700" cmpd="sng">
                      <a:noFill/>
                      <a:prstDash val="solid"/>
                    </a:lnTlToBr>
                    <a:lnBlToTr w="12700" cmpd="sng">
                      <a:noFill/>
                      <a:prstDash val="solid"/>
                    </a:lnBlToTr>
                    <a:solidFill>
                      <a:srgbClr val="12A3C9"/>
                    </a:solidFill>
                  </a:tcPr>
                </a:tc>
                <a:tc>
                  <a:txBody>
                    <a:bodyPr/>
                    <a:lstStyle/>
                    <a:p>
                      <a:pPr marL="35560" algn="l" rtl="0"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gridSpan="2">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hMerge="1">
                  <a:txBody>
                    <a:bodyPr/>
                    <a:lstStyle/>
                    <a:p>
                      <a:pPr algn="l" fontAlgn="t"/>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solidFill>
                      <a:srgbClr val="12A3C9"/>
                    </a:solidFill>
                  </a:tcPr>
                </a:tc>
                <a:tc gridSpan="2">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hMerge="1">
                  <a:txBody>
                    <a:bodyPr/>
                    <a:lstStyle/>
                    <a:p>
                      <a:pPr marL="35560" algn="l" fontAlgn="t"/>
                      <a:endParaRPr lang="en-GB" sz="900" b="1" i="0" u="none" strike="noStrike">
                        <a:solidFill>
                          <a:srgbClr val="000000"/>
                        </a:solidFill>
                        <a:effectLst/>
                        <a:latin typeface="Calibri"/>
                      </a:endParaRPr>
                    </a:p>
                  </a:txBody>
                  <a:tcPr marL="10800" marR="10800" marT="10800" marB="10800">
                    <a:lnL w="0">
                      <a:noFill/>
                    </a:lnL>
                    <a:lnR w="0">
                      <a:noFill/>
                    </a:lnR>
                    <a:lnT w="0">
                      <a:noFill/>
                    </a:lnT>
                    <a:lnB w="0">
                      <a:noFill/>
                    </a:lnB>
                    <a:lnTlToBr w="12700" cmpd="sng">
                      <a:noFill/>
                      <a:prstDash val="solid"/>
                    </a:lnTlToBr>
                    <a:lnBlToTr w="12700" cmpd="sng">
                      <a:noFill/>
                      <a:prstDash val="solid"/>
                    </a:lnBlToTr>
                    <a:solidFill>
                      <a:srgbClr val="12A3C9"/>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pPr algn="l" fontAlgn="t"/>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gridSpan="2">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hMerge="1">
                  <a:txBody>
                    <a:bodyPr/>
                    <a:lstStyle/>
                    <a:p>
                      <a:pPr marL="36000" algn="l" fontAlgn="t"/>
                      <a:endParaRPr lang="en-GB" sz="9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gridSpan="7">
                  <a:txBody>
                    <a:bodyPr/>
                    <a:lstStyle/>
                    <a:p>
                      <a:pPr marL="35560" algn="l" fontAlgn="t"/>
                      <a:r>
                        <a:rPr lang="en-GB" sz="900" b="0" i="0" u="none" strike="noStrike">
                          <a:solidFill>
                            <a:srgbClr val="FFFFFF"/>
                          </a:solidFill>
                          <a:effectLst/>
                          <a:latin typeface="Calibri"/>
                        </a:rPr>
                        <a:t>All Health Boards and local authorities</a:t>
                      </a:r>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hMerge="1">
                  <a:txBody>
                    <a:bodyPr/>
                    <a:lstStyle/>
                    <a:p>
                      <a:endParaRPr lang="en-GB"/>
                    </a:p>
                  </a:txBody>
                  <a:tcPr/>
                </a:tc>
                <a:tc hMerge="1">
                  <a:txBody>
                    <a:bodyPr/>
                    <a:lstStyle/>
                    <a:p>
                      <a:pPr algn="l" fontAlgn="t"/>
                      <a:r>
                        <a:rPr lang="en-GB" sz="900" b="0" i="0" u="none" strike="noStrike">
                          <a:solidFill>
                            <a:srgbClr val="FFFFFF"/>
                          </a:solidFill>
                          <a:effectLst/>
                          <a:latin typeface="Calibri" panose="020F0502020204030204" pitchFamily="34" charset="0"/>
                        </a:rPr>
                        <a:t>All Health Boards and local authorities</a:t>
                      </a:r>
                    </a:p>
                  </a:txBody>
                  <a:tcPr marL="10800" marR="10800" marT="10800" marB="10800">
                    <a:lnL>
                      <a:noFill/>
                    </a:lnL>
                    <a:lnR>
                      <a:noFill/>
                    </a:lnR>
                    <a:lnT>
                      <a:noFill/>
                    </a:lnT>
                    <a:lnB>
                      <a:noFill/>
                    </a:lnB>
                    <a:solidFill>
                      <a:srgbClr val="12A3C9"/>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vMerge="1">
                  <a:txBody>
                    <a:bodyPr/>
                    <a:lstStyle/>
                    <a:p>
                      <a:endParaRPr lang="en-GB"/>
                    </a:p>
                  </a:txBody>
                  <a:tcPr/>
                </a:tc>
                <a:tc>
                  <a:txBody>
                    <a:bodyPr/>
                    <a:lstStyle/>
                    <a:p>
                      <a:pPr marL="35560" algn="l" fontAlgn="t"/>
                      <a:endParaRPr lang="en-GB" sz="9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49325075"/>
                  </a:ext>
                </a:extLst>
              </a:tr>
              <a:tr h="299399">
                <a:tc vMerge="1">
                  <a:txBody>
                    <a:bodyPr/>
                    <a:lstStyle/>
                    <a:p>
                      <a:pPr algn="l" fontAlgn="t"/>
                      <a:r>
                        <a:rPr lang="en-GB" sz="900" b="0" i="1" u="none" strike="noStrike">
                          <a:solidFill>
                            <a:srgbClr val="44546A"/>
                          </a:solidFill>
                          <a:effectLst/>
                          <a:latin typeface="Calibri" panose="020F0502020204030204" pitchFamily="34" charset="0"/>
                        </a:rPr>
                        <a:t> </a:t>
                      </a:r>
                    </a:p>
                  </a:txBody>
                  <a:tcPr marL="0" marR="0" marT="0" marB="0">
                    <a:lnL>
                      <a:noFill/>
                    </a:lnL>
                    <a:lnR>
                      <a:noFill/>
                    </a:lnR>
                    <a:lnT>
                      <a:noFill/>
                    </a:lnT>
                    <a:lnB>
                      <a:noFill/>
                    </a:lnB>
                    <a:solidFill>
                      <a:srgbClr val="E7E6E6"/>
                    </a:solidFill>
                  </a:tcPr>
                </a:tc>
                <a:tc vMerge="1">
                  <a:txBody>
                    <a:bodyPr/>
                    <a:lstStyle/>
                    <a:p>
                      <a:endParaRPr lang="en-GB"/>
                    </a:p>
                  </a:txBody>
                  <a:tcPr/>
                </a:tc>
                <a:tc gridSpan="4">
                  <a:txBody>
                    <a:bodyPr/>
                    <a:lstStyle/>
                    <a:p>
                      <a:pPr marL="35560" algn="l" rtl="0" fontAlgn="t"/>
                      <a:r>
                        <a:rPr lang="en-GB" sz="900" b="0" i="0" u="none" strike="noStrike">
                          <a:solidFill>
                            <a:srgbClr val="FFFFFF"/>
                          </a:solidFill>
                          <a:effectLst/>
                          <a:latin typeface="Calibri"/>
                        </a:rPr>
                        <a:t>Immunisation Recording</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hMerge="1">
                  <a:txBody>
                    <a:bodyPr/>
                    <a:lstStyle/>
                    <a:p>
                      <a:endParaRPr lang="en-GB"/>
                    </a:p>
                  </a:txBody>
                  <a:tcPr/>
                </a:tc>
                <a:tc hMerge="1">
                  <a:txBody>
                    <a:bodyPr/>
                    <a:lstStyle/>
                    <a:p>
                      <a:endParaRPr lang="en-GB"/>
                    </a:p>
                  </a:txBody>
                  <a:tcPr>
                    <a:lnL w="12700" cmpd="sng">
                      <a:noFill/>
                      <a:prstDash val="solid"/>
                    </a:lnL>
                    <a:lnT w="12700" cmpd="sng">
                      <a:noFill/>
                      <a:prstDash val="solid"/>
                    </a:lnT>
                  </a:tcPr>
                </a:tc>
                <a:tc hMerge="1">
                  <a:txBody>
                    <a:bodyPr/>
                    <a:lstStyle/>
                    <a:p>
                      <a:pPr marL="35560" algn="l" rtl="0"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pPr marL="35560" algn="l" rtl="0"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pPr marL="35560" algn="r"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gridSpan="2">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hMerge="1">
                  <a:txBody>
                    <a:bodyPr/>
                    <a:lstStyle/>
                    <a:p>
                      <a:pPr algn="l" fontAlgn="t"/>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solidFill>
                      <a:srgbClr val="12A3C9"/>
                    </a:solidFill>
                  </a:tcPr>
                </a:tc>
                <a:tc gridSpan="2">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hMerge="1">
                  <a:txBody>
                    <a:bodyPr/>
                    <a:lstStyle/>
                    <a:p>
                      <a:pPr marL="35560" algn="l" fontAlgn="t"/>
                      <a:endParaRPr lang="en-GB" sz="900" b="1" i="0" u="none" strike="noStrike">
                        <a:solidFill>
                          <a:srgbClr val="000000"/>
                        </a:solidFill>
                        <a:effectLst/>
                        <a:latin typeface="Calibri"/>
                      </a:endParaRPr>
                    </a:p>
                  </a:txBody>
                  <a:tcPr marL="10800" marR="10800" marT="10800" marB="10800">
                    <a:lnL w="0">
                      <a:noFill/>
                    </a:lnL>
                    <a:lnR w="0">
                      <a:noFill/>
                    </a:lnR>
                    <a:lnT w="0">
                      <a:noFill/>
                    </a:lnT>
                    <a:lnB w="0">
                      <a:noFill/>
                    </a:lnB>
                    <a:lnTlToBr w="12700" cmpd="sng">
                      <a:noFill/>
                      <a:prstDash val="solid"/>
                    </a:lnTlToBr>
                    <a:lnBlToTr w="12700" cmpd="sng">
                      <a:noFill/>
                      <a:prstDash val="solid"/>
                    </a:lnBlToTr>
                    <a:solidFill>
                      <a:srgbClr val="12A3C9"/>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pPr algn="l" fontAlgn="t"/>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gridSpan="2">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hMerge="1">
                  <a:txBody>
                    <a:bodyPr/>
                    <a:lstStyle/>
                    <a:p>
                      <a:pPr marL="36000" algn="l" fontAlgn="t"/>
                      <a:endParaRPr lang="en-GB" sz="9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gridSpan="7">
                  <a:txBody>
                    <a:bodyPr/>
                    <a:lstStyle/>
                    <a:p>
                      <a:pPr marL="35560" algn="l" fontAlgn="t"/>
                      <a:r>
                        <a:rPr lang="en-GB" sz="900" b="0" i="0" u="none" strike="noStrike">
                          <a:solidFill>
                            <a:srgbClr val="FFFFFF"/>
                          </a:solidFill>
                          <a:effectLst/>
                          <a:latin typeface="Calibri"/>
                        </a:rPr>
                        <a:t>All Health Boards &amp; Primary Care </a:t>
                      </a:r>
                      <a:endParaRPr lang="en-GB" sz="900" b="0" i="0" u="none" strike="noStrike">
                        <a:solidFill>
                          <a:srgbClr val="000000"/>
                        </a:solidFill>
                        <a:effectLst/>
                        <a:latin typeface="Calibri"/>
                      </a:endParaRPr>
                    </a:p>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12A3C9"/>
                    </a:solidFill>
                  </a:tcPr>
                </a:tc>
                <a:tc hMerge="1">
                  <a:txBody>
                    <a:bodyPr/>
                    <a:lstStyle/>
                    <a:p>
                      <a:endParaRPr lang="en-GB"/>
                    </a:p>
                  </a:txBody>
                  <a:tcPr/>
                </a:tc>
                <a:tc hMerge="1">
                  <a:txBody>
                    <a:bodyPr/>
                    <a:lstStyle/>
                    <a:p>
                      <a:pPr algn="l" fontAlgn="t"/>
                      <a:r>
                        <a:rPr lang="en-GB" sz="900" b="0" i="0" u="none" strike="noStrike">
                          <a:solidFill>
                            <a:srgbClr val="FFFFFF"/>
                          </a:solidFill>
                          <a:effectLst/>
                          <a:latin typeface="Calibri" panose="020F0502020204030204" pitchFamily="34" charset="0"/>
                        </a:rPr>
                        <a:t>All Health Boards</a:t>
                      </a:r>
                    </a:p>
                    <a:p>
                      <a:pPr algn="l" fontAlgn="t"/>
                      <a:endParaRPr lang="en-GB" sz="900" b="0" i="0" u="none" strike="noStrike">
                        <a:solidFill>
                          <a:srgbClr val="000000"/>
                        </a:solidFill>
                        <a:effectLst/>
                        <a:latin typeface="Calibri" panose="020F0502020204030204" pitchFamily="34" charset="0"/>
                      </a:endParaRPr>
                    </a:p>
                    <a:p>
                      <a:pPr algn="l" fontAlgn="t"/>
                      <a:r>
                        <a:rPr lang="en-GB" sz="900" b="0" i="0" u="none" strike="noStrike">
                          <a:solidFill>
                            <a:srgbClr val="FFFFFF"/>
                          </a:solidFill>
                          <a:effectLst/>
                          <a:latin typeface="Calibri" panose="020F0502020204030204" pitchFamily="34" charset="0"/>
                        </a:rPr>
                        <a:t> </a:t>
                      </a:r>
                    </a:p>
                  </a:txBody>
                  <a:tcPr marL="10800" marR="10800" marT="10800" marB="10800">
                    <a:lnL>
                      <a:noFill/>
                    </a:lnL>
                    <a:lnR>
                      <a:noFill/>
                    </a:lnR>
                    <a:lnT>
                      <a:noFill/>
                    </a:lnT>
                    <a:lnB>
                      <a:noFill/>
                    </a:lnB>
                    <a:solidFill>
                      <a:srgbClr val="12A3C9"/>
                    </a:solidFill>
                  </a:tcPr>
                </a:tc>
                <a:tc hMerge="1">
                  <a:txBody>
                    <a:bodyPr/>
                    <a:lstStyle/>
                    <a:p>
                      <a:endParaRPr lang="en-GB"/>
                    </a:p>
                  </a:txBody>
                  <a:tcPr/>
                </a:tc>
                <a:tc hMerge="1">
                  <a:txBody>
                    <a:bodyPr/>
                    <a:lstStyle/>
                    <a:p>
                      <a:pPr algn="l" fontAlgn="t"/>
                      <a:r>
                        <a:rPr lang="en-GB" sz="900" b="0" i="0" u="none" strike="noStrike">
                          <a:solidFill>
                            <a:srgbClr val="000000"/>
                          </a:solidFill>
                          <a:effectLst/>
                          <a:latin typeface="Calibri" panose="020F0502020204030204" pitchFamily="34" charset="0"/>
                        </a:rPr>
                        <a:t> </a:t>
                      </a:r>
                    </a:p>
                  </a:txBody>
                  <a:tcPr marL="10800" marR="10800" marT="10800" marB="10800">
                    <a:lnL>
                      <a:noFill/>
                    </a:lnL>
                    <a:lnR>
                      <a:noFill/>
                    </a:lnR>
                    <a:lnT>
                      <a:noFill/>
                    </a:lnT>
                    <a:lnB>
                      <a:noFill/>
                    </a:lnB>
                    <a:solidFill>
                      <a:srgbClr val="12A3C9"/>
                    </a:solidFill>
                  </a:tcPr>
                </a:tc>
                <a:tc hMerge="1">
                  <a:txBody>
                    <a:bodyPr/>
                    <a:lstStyle/>
                    <a:p>
                      <a:pPr algn="l" fontAlgn="t"/>
                      <a:r>
                        <a:rPr lang="en-GB" sz="900" b="0" i="0" u="none" strike="noStrike">
                          <a:solidFill>
                            <a:srgbClr val="000000"/>
                          </a:solidFill>
                          <a:effectLst/>
                          <a:latin typeface="Calibri" panose="020F0502020204030204" pitchFamily="34" charset="0"/>
                        </a:rPr>
                        <a:t> </a:t>
                      </a:r>
                    </a:p>
                  </a:txBody>
                  <a:tcPr marL="10800" marR="10800" marT="10800" marB="10800">
                    <a:lnL>
                      <a:noFill/>
                    </a:lnL>
                    <a:lnR>
                      <a:noFill/>
                    </a:lnR>
                    <a:lnT>
                      <a:noFill/>
                    </a:lnT>
                    <a:lnB>
                      <a:noFill/>
                    </a:lnB>
                    <a:solidFill>
                      <a:srgbClr val="12A3C9"/>
                    </a:solidFill>
                  </a:tcPr>
                </a:tc>
                <a:tc hMerge="1">
                  <a:txBody>
                    <a:bodyPr/>
                    <a:lstStyle/>
                    <a:p>
                      <a:pPr algn="l" fontAlgn="t"/>
                      <a:r>
                        <a:rPr lang="en-GB" sz="900" b="0" i="0" u="none" strike="noStrike">
                          <a:solidFill>
                            <a:srgbClr val="FFFFFF"/>
                          </a:solidFill>
                          <a:effectLst/>
                          <a:latin typeface="Calibri" panose="020F0502020204030204" pitchFamily="34" charset="0"/>
                        </a:rPr>
                        <a:t> </a:t>
                      </a:r>
                    </a:p>
                  </a:txBody>
                  <a:tcPr marL="10800" marR="10800" marT="10800" marB="10800">
                    <a:lnL>
                      <a:noFill/>
                    </a:lnL>
                    <a:lnR>
                      <a:noFill/>
                    </a:lnR>
                    <a:lnT>
                      <a:noFill/>
                    </a:lnT>
                    <a:lnB>
                      <a:noFill/>
                    </a:lnB>
                    <a:solidFill>
                      <a:srgbClr val="12A3C9"/>
                    </a:solidFill>
                  </a:tcPr>
                </a:tc>
                <a:tc>
                  <a:txBody>
                    <a:bodyPr/>
                    <a:lstStyle/>
                    <a:p>
                      <a:pPr marL="35560" algn="l" fontAlgn="t"/>
                      <a:r>
                        <a:rPr lang="en-GB" sz="900" b="0" i="0" u="none" strike="noStrike">
                          <a:solidFill>
                            <a:schemeClr val="tx1">
                              <a:lumMod val="75000"/>
                              <a:lumOff val="25000"/>
                            </a:schemeClr>
                          </a:solidFill>
                          <a:effectLst/>
                          <a:latin typeface="Calibri"/>
                        </a:rPr>
                        <a:t>RAG reason: resource constraints, enlarged scope, volume of new requirements </a:t>
                      </a:r>
                      <a:endParaRPr lang="en-GB" sz="900" b="0" i="0" u="none" strike="noStrike">
                        <a:solidFill>
                          <a:schemeClr val="tx1">
                            <a:lumMod val="75000"/>
                            <a:lumOff val="25000"/>
                          </a:schemeClr>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marL="35560" algn="l" fontAlgn="t"/>
                      <a:endParaRPr lang="en-GB" sz="900" b="0" i="0" u="none" strike="noStrike" dirty="0">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432587411"/>
                  </a:ext>
                </a:extLst>
              </a:tr>
            </a:tbl>
          </a:graphicData>
        </a:graphic>
      </p:graphicFrame>
      <p:pic>
        <p:nvPicPr>
          <p:cNvPr id="41" name="Graphic 12" descr="Arrow circle with solid fill">
            <a:extLst>
              <a:ext uri="{FF2B5EF4-FFF2-40B4-BE49-F238E27FC236}">
                <a16:creationId xmlns:a16="http://schemas.microsoft.com/office/drawing/2014/main" id="{7B119FEB-6950-4382-8F0E-2B50BDEAD17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2041681">
            <a:off x="4366528" y="2774244"/>
            <a:ext cx="620056" cy="615800"/>
          </a:xfrm>
          <a:prstGeom prst="rect">
            <a:avLst/>
          </a:prstGeom>
        </p:spPr>
      </p:pic>
      <p:pic>
        <p:nvPicPr>
          <p:cNvPr id="46" name="Graphic 12" descr="Arrow circle with solid fill">
            <a:extLst>
              <a:ext uri="{FF2B5EF4-FFF2-40B4-BE49-F238E27FC236}">
                <a16:creationId xmlns:a16="http://schemas.microsoft.com/office/drawing/2014/main" id="{371AE6E4-050F-4A81-87E4-B619BAC4DCD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2041681">
            <a:off x="4378266" y="4348384"/>
            <a:ext cx="620056" cy="615800"/>
          </a:xfrm>
          <a:prstGeom prst="rect">
            <a:avLst/>
          </a:prstGeom>
        </p:spPr>
      </p:pic>
      <p:pic>
        <p:nvPicPr>
          <p:cNvPr id="47" name="Graphic 12" descr="Arrow circle with solid fill">
            <a:extLst>
              <a:ext uri="{FF2B5EF4-FFF2-40B4-BE49-F238E27FC236}">
                <a16:creationId xmlns:a16="http://schemas.microsoft.com/office/drawing/2014/main" id="{6795B9A1-5931-446A-AEB2-E1AD86DE2E1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2041681">
            <a:off x="4378267" y="5613449"/>
            <a:ext cx="620056" cy="615800"/>
          </a:xfrm>
          <a:prstGeom prst="rect">
            <a:avLst/>
          </a:prstGeom>
        </p:spPr>
      </p:pic>
      <p:pic>
        <p:nvPicPr>
          <p:cNvPr id="48" name="Picture 47">
            <a:extLst>
              <a:ext uri="{FF2B5EF4-FFF2-40B4-BE49-F238E27FC236}">
                <a16:creationId xmlns:a16="http://schemas.microsoft.com/office/drawing/2014/main" id="{D627EDE6-6427-458D-A42F-6FBFDA2FF07D}"/>
              </a:ext>
            </a:extLst>
          </p:cNvPr>
          <p:cNvPicPr>
            <a:picLocks noChangeAspect="1"/>
          </p:cNvPicPr>
          <p:nvPr/>
        </p:nvPicPr>
        <p:blipFill>
          <a:blip r:embed="rId6"/>
          <a:stretch>
            <a:fillRect/>
          </a:stretch>
        </p:blipFill>
        <p:spPr>
          <a:xfrm>
            <a:off x="11437588" y="5298284"/>
            <a:ext cx="261937" cy="261937"/>
          </a:xfrm>
          <a:prstGeom prst="rect">
            <a:avLst/>
          </a:prstGeom>
        </p:spPr>
      </p:pic>
      <p:pic>
        <p:nvPicPr>
          <p:cNvPr id="49" name="Picture 48">
            <a:extLst>
              <a:ext uri="{FF2B5EF4-FFF2-40B4-BE49-F238E27FC236}">
                <a16:creationId xmlns:a16="http://schemas.microsoft.com/office/drawing/2014/main" id="{C5E69FC4-AB2B-4F03-9BA6-653DAEC5C8C8}"/>
              </a:ext>
            </a:extLst>
          </p:cNvPr>
          <p:cNvPicPr>
            <a:picLocks noChangeAspect="1"/>
          </p:cNvPicPr>
          <p:nvPr/>
        </p:nvPicPr>
        <p:blipFill>
          <a:blip r:embed="rId7"/>
          <a:stretch>
            <a:fillRect/>
          </a:stretch>
        </p:blipFill>
        <p:spPr>
          <a:xfrm>
            <a:off x="11437511" y="5598639"/>
            <a:ext cx="255325" cy="255325"/>
          </a:xfrm>
          <a:prstGeom prst="rect">
            <a:avLst/>
          </a:prstGeom>
        </p:spPr>
      </p:pic>
      <p:pic>
        <p:nvPicPr>
          <p:cNvPr id="52" name="Picture 51">
            <a:extLst>
              <a:ext uri="{FF2B5EF4-FFF2-40B4-BE49-F238E27FC236}">
                <a16:creationId xmlns:a16="http://schemas.microsoft.com/office/drawing/2014/main" id="{C48E976B-2B80-46F1-B0CC-48A8485DA54F}"/>
              </a:ext>
            </a:extLst>
          </p:cNvPr>
          <p:cNvPicPr>
            <a:picLocks noChangeAspect="1"/>
          </p:cNvPicPr>
          <p:nvPr/>
        </p:nvPicPr>
        <p:blipFill rotWithShape="1">
          <a:blip r:embed="rId8"/>
          <a:srcRect t="23738" b="12562"/>
          <a:stretch/>
        </p:blipFill>
        <p:spPr>
          <a:xfrm>
            <a:off x="11386877" y="4257454"/>
            <a:ext cx="333597" cy="203930"/>
          </a:xfrm>
          <a:prstGeom prst="rect">
            <a:avLst/>
          </a:prstGeom>
        </p:spPr>
      </p:pic>
      <p:pic>
        <p:nvPicPr>
          <p:cNvPr id="53" name="Picture 52">
            <a:extLst>
              <a:ext uri="{FF2B5EF4-FFF2-40B4-BE49-F238E27FC236}">
                <a16:creationId xmlns:a16="http://schemas.microsoft.com/office/drawing/2014/main" id="{81FAAE42-A3F0-4EBB-B5B3-2F1CC7223159}"/>
              </a:ext>
            </a:extLst>
          </p:cNvPr>
          <p:cNvPicPr>
            <a:picLocks noChangeAspect="1"/>
          </p:cNvPicPr>
          <p:nvPr/>
        </p:nvPicPr>
        <p:blipFill>
          <a:blip r:embed="rId7"/>
          <a:stretch>
            <a:fillRect/>
          </a:stretch>
        </p:blipFill>
        <p:spPr>
          <a:xfrm>
            <a:off x="11437512" y="3927757"/>
            <a:ext cx="255325" cy="255325"/>
          </a:xfrm>
          <a:prstGeom prst="rect">
            <a:avLst/>
          </a:prstGeom>
        </p:spPr>
      </p:pic>
      <p:cxnSp>
        <p:nvCxnSpPr>
          <p:cNvPr id="54" name="Straight Connector 53">
            <a:extLst>
              <a:ext uri="{FF2B5EF4-FFF2-40B4-BE49-F238E27FC236}">
                <a16:creationId xmlns:a16="http://schemas.microsoft.com/office/drawing/2014/main" id="{4CF54C48-9EB4-4D3B-9404-70D3EA4F58E0}"/>
              </a:ext>
            </a:extLst>
          </p:cNvPr>
          <p:cNvCxnSpPr>
            <a:cxnSpLocks/>
          </p:cNvCxnSpPr>
          <p:nvPr/>
        </p:nvCxnSpPr>
        <p:spPr>
          <a:xfrm>
            <a:off x="8284702" y="1923535"/>
            <a:ext cx="2771" cy="226921"/>
          </a:xfrm>
          <a:prstGeom prst="line">
            <a:avLst/>
          </a:prstGeom>
          <a:ln>
            <a:solidFill>
              <a:schemeClr val="accent6">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5" name="Rectangle 54">
            <a:hlinkClick r:id="" action="ppaction://noaction"/>
            <a:extLst>
              <a:ext uri="{FF2B5EF4-FFF2-40B4-BE49-F238E27FC236}">
                <a16:creationId xmlns:a16="http://schemas.microsoft.com/office/drawing/2014/main" id="{EBED150A-051A-43E0-ACE4-B5BEC7FC3C16}"/>
              </a:ext>
            </a:extLst>
          </p:cNvPr>
          <p:cNvSpPr/>
          <p:nvPr/>
        </p:nvSpPr>
        <p:spPr>
          <a:xfrm>
            <a:off x="202222" y="5612002"/>
            <a:ext cx="348242" cy="228601"/>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56" name="Arrow: Left-Right 55">
            <a:extLst>
              <a:ext uri="{FF2B5EF4-FFF2-40B4-BE49-F238E27FC236}">
                <a16:creationId xmlns:a16="http://schemas.microsoft.com/office/drawing/2014/main" id="{5EAC125E-175E-4BE2-8193-42B8A530A88D}"/>
              </a:ext>
            </a:extLst>
          </p:cNvPr>
          <p:cNvSpPr/>
          <p:nvPr/>
        </p:nvSpPr>
        <p:spPr>
          <a:xfrm>
            <a:off x="11432000" y="5930800"/>
            <a:ext cx="286010" cy="149094"/>
          </a:xfrm>
          <a:prstGeom prst="leftRightArrow">
            <a:avLst/>
          </a:prstGeom>
          <a:solidFill>
            <a:srgbClr val="1B294A"/>
          </a:solidFill>
          <a:ln>
            <a:solidFill>
              <a:srgbClr val="1B29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Arrow: Left-Right 56">
            <a:extLst>
              <a:ext uri="{FF2B5EF4-FFF2-40B4-BE49-F238E27FC236}">
                <a16:creationId xmlns:a16="http://schemas.microsoft.com/office/drawing/2014/main" id="{DDC5025D-5F9B-496E-8425-8D8D357C144E}"/>
              </a:ext>
            </a:extLst>
          </p:cNvPr>
          <p:cNvSpPr/>
          <p:nvPr/>
        </p:nvSpPr>
        <p:spPr>
          <a:xfrm>
            <a:off x="11406827" y="4577631"/>
            <a:ext cx="286010" cy="149094"/>
          </a:xfrm>
          <a:prstGeom prst="leftRightArrow">
            <a:avLst/>
          </a:prstGeom>
          <a:solidFill>
            <a:srgbClr val="1B294A"/>
          </a:solidFill>
          <a:ln>
            <a:solidFill>
              <a:srgbClr val="1B29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TextBox 57">
            <a:extLst>
              <a:ext uri="{FF2B5EF4-FFF2-40B4-BE49-F238E27FC236}">
                <a16:creationId xmlns:a16="http://schemas.microsoft.com/office/drawing/2014/main" id="{ED59A554-C897-443D-99EE-8929D4E4A111}"/>
              </a:ext>
            </a:extLst>
          </p:cNvPr>
          <p:cNvSpPr txBox="1"/>
          <p:nvPr/>
        </p:nvSpPr>
        <p:spPr>
          <a:xfrm>
            <a:off x="8058481" y="2310422"/>
            <a:ext cx="1323975" cy="338554"/>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F79646">
                    <a:lumMod val="50000"/>
                  </a:srgbClr>
                </a:solidFill>
                <a:effectLst/>
                <a:uLnTx/>
                <a:uFillTx/>
                <a:latin typeface="Calibri"/>
                <a:ea typeface="+mn-ea"/>
                <a:cs typeface="Calibri Light"/>
              </a:rPr>
              <a:t>Project completion / handover to BAU Mar 2023 </a:t>
            </a:r>
          </a:p>
        </p:txBody>
      </p:sp>
      <p:cxnSp>
        <p:nvCxnSpPr>
          <p:cNvPr id="59" name="Straight Connector 58">
            <a:extLst>
              <a:ext uri="{FF2B5EF4-FFF2-40B4-BE49-F238E27FC236}">
                <a16:creationId xmlns:a16="http://schemas.microsoft.com/office/drawing/2014/main" id="{FC4ED15E-378F-4FA6-9D42-0F448AB1908E}"/>
              </a:ext>
            </a:extLst>
          </p:cNvPr>
          <p:cNvCxnSpPr>
            <a:cxnSpLocks/>
          </p:cNvCxnSpPr>
          <p:nvPr/>
        </p:nvCxnSpPr>
        <p:spPr>
          <a:xfrm>
            <a:off x="8103633" y="2333170"/>
            <a:ext cx="0" cy="236843"/>
          </a:xfrm>
          <a:prstGeom prst="line">
            <a:avLst/>
          </a:prstGeom>
          <a:ln>
            <a:solidFill>
              <a:schemeClr val="accent6">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0" name="Arrow: Left-Right 59">
            <a:extLst>
              <a:ext uri="{FF2B5EF4-FFF2-40B4-BE49-F238E27FC236}">
                <a16:creationId xmlns:a16="http://schemas.microsoft.com/office/drawing/2014/main" id="{8A0B4088-9514-41EB-AD1A-AA941E994BF4}"/>
              </a:ext>
            </a:extLst>
          </p:cNvPr>
          <p:cNvSpPr/>
          <p:nvPr/>
        </p:nvSpPr>
        <p:spPr>
          <a:xfrm>
            <a:off x="11395329" y="1541858"/>
            <a:ext cx="286010" cy="149094"/>
          </a:xfrm>
          <a:prstGeom prst="leftRightArrow">
            <a:avLst/>
          </a:prstGeom>
          <a:solidFill>
            <a:srgbClr val="1B294A"/>
          </a:solidFill>
          <a:ln>
            <a:solidFill>
              <a:srgbClr val="1B29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Arrow: Down 60">
            <a:extLst>
              <a:ext uri="{FF2B5EF4-FFF2-40B4-BE49-F238E27FC236}">
                <a16:creationId xmlns:a16="http://schemas.microsoft.com/office/drawing/2014/main" id="{0287FD3B-E4A4-48C6-A9E7-CBFE1FF6A2D7}"/>
              </a:ext>
            </a:extLst>
          </p:cNvPr>
          <p:cNvSpPr/>
          <p:nvPr/>
        </p:nvSpPr>
        <p:spPr>
          <a:xfrm flipH="1">
            <a:off x="11474079" y="2957845"/>
            <a:ext cx="182193" cy="209844"/>
          </a:xfrm>
          <a:prstGeom prst="downArrow">
            <a:avLst/>
          </a:prstGeom>
          <a:solidFill>
            <a:srgbClr val="1B294A"/>
          </a:solidFill>
          <a:ln>
            <a:solidFill>
              <a:srgbClr val="1B29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2" name="Picture 61">
            <a:extLst>
              <a:ext uri="{FF2B5EF4-FFF2-40B4-BE49-F238E27FC236}">
                <a16:creationId xmlns:a16="http://schemas.microsoft.com/office/drawing/2014/main" id="{AFFEB808-3CDB-42A6-8EC2-D713052BC7CB}"/>
              </a:ext>
            </a:extLst>
          </p:cNvPr>
          <p:cNvPicPr>
            <a:picLocks noChangeAspect="1"/>
          </p:cNvPicPr>
          <p:nvPr/>
        </p:nvPicPr>
        <p:blipFill rotWithShape="1">
          <a:blip r:embed="rId8"/>
          <a:srcRect t="23738" b="12562"/>
          <a:stretch/>
        </p:blipFill>
        <p:spPr>
          <a:xfrm>
            <a:off x="11408207" y="2571267"/>
            <a:ext cx="333597" cy="203930"/>
          </a:xfrm>
          <a:prstGeom prst="rect">
            <a:avLst/>
          </a:prstGeom>
        </p:spPr>
      </p:pic>
      <p:sp>
        <p:nvSpPr>
          <p:cNvPr id="63" name="Rectangle 62">
            <a:extLst>
              <a:ext uri="{FF2B5EF4-FFF2-40B4-BE49-F238E27FC236}">
                <a16:creationId xmlns:a16="http://schemas.microsoft.com/office/drawing/2014/main" id="{CE33EB89-80AC-4289-9696-DCC011BD17C3}"/>
              </a:ext>
            </a:extLst>
          </p:cNvPr>
          <p:cNvSpPr/>
          <p:nvPr/>
        </p:nvSpPr>
        <p:spPr>
          <a:xfrm>
            <a:off x="4760488" y="1600187"/>
            <a:ext cx="1118246" cy="419194"/>
          </a:xfrm>
          <a:prstGeom prst="rect">
            <a:avLst/>
          </a:prstGeom>
          <a:solidFill>
            <a:srgbClr val="8497B0"/>
          </a:solidFill>
          <a:ln>
            <a:solidFill>
              <a:srgbClr val="8497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4" name="Graphic 12" descr="Arrow circle with solid fill">
            <a:extLst>
              <a:ext uri="{FF2B5EF4-FFF2-40B4-BE49-F238E27FC236}">
                <a16:creationId xmlns:a16="http://schemas.microsoft.com/office/drawing/2014/main" id="{5B3EF873-325F-40D4-B000-D89487BD48B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2041681">
            <a:off x="4366528" y="1420917"/>
            <a:ext cx="620056" cy="615800"/>
          </a:xfrm>
          <a:prstGeom prst="rect">
            <a:avLst/>
          </a:prstGeom>
        </p:spPr>
      </p:pic>
      <p:sp>
        <p:nvSpPr>
          <p:cNvPr id="65" name="Rectangle 64">
            <a:extLst>
              <a:ext uri="{FF2B5EF4-FFF2-40B4-BE49-F238E27FC236}">
                <a16:creationId xmlns:a16="http://schemas.microsoft.com/office/drawing/2014/main" id="{07E7B593-D544-4BBB-B9FE-94D1ABE9D6A1}"/>
              </a:ext>
            </a:extLst>
          </p:cNvPr>
          <p:cNvSpPr/>
          <p:nvPr/>
        </p:nvSpPr>
        <p:spPr>
          <a:xfrm>
            <a:off x="6502400" y="1617181"/>
            <a:ext cx="488950" cy="384269"/>
          </a:xfrm>
          <a:prstGeom prst="rect">
            <a:avLst/>
          </a:prstGeom>
          <a:solidFill>
            <a:srgbClr val="D6DCE4"/>
          </a:solidFill>
          <a:ln>
            <a:solidFill>
              <a:srgbClr val="D6DC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Rectangle 65">
            <a:extLst>
              <a:ext uri="{FF2B5EF4-FFF2-40B4-BE49-F238E27FC236}">
                <a16:creationId xmlns:a16="http://schemas.microsoft.com/office/drawing/2014/main" id="{5A34FEF4-0DEC-4F65-9DAF-7FA6008E6542}"/>
              </a:ext>
            </a:extLst>
          </p:cNvPr>
          <p:cNvSpPr/>
          <p:nvPr/>
        </p:nvSpPr>
        <p:spPr>
          <a:xfrm>
            <a:off x="8629650" y="1647812"/>
            <a:ext cx="488950" cy="374650"/>
          </a:xfrm>
          <a:prstGeom prst="rect">
            <a:avLst/>
          </a:prstGeom>
          <a:solidFill>
            <a:srgbClr val="D6DCE4"/>
          </a:solidFill>
          <a:ln>
            <a:solidFill>
              <a:srgbClr val="D6DC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TextBox 66">
            <a:extLst>
              <a:ext uri="{FF2B5EF4-FFF2-40B4-BE49-F238E27FC236}">
                <a16:creationId xmlns:a16="http://schemas.microsoft.com/office/drawing/2014/main" id="{9DC192E0-923F-4F5A-AB1B-A1F802EF3721}"/>
              </a:ext>
            </a:extLst>
          </p:cNvPr>
          <p:cNvSpPr txBox="1"/>
          <p:nvPr/>
        </p:nvSpPr>
        <p:spPr>
          <a:xfrm>
            <a:off x="8270370" y="1867718"/>
            <a:ext cx="1111740" cy="338554"/>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F79646">
                    <a:lumMod val="50000"/>
                  </a:srgbClr>
                </a:solidFill>
                <a:effectLst/>
                <a:uLnTx/>
                <a:uFillTx/>
                <a:latin typeface="Calibri"/>
                <a:ea typeface="+mn-ea"/>
                <a:cs typeface="Calibri Light"/>
              </a:rPr>
              <a:t>Project Completion Mar 2023</a:t>
            </a:r>
          </a:p>
        </p:txBody>
      </p:sp>
      <p:sp>
        <p:nvSpPr>
          <p:cNvPr id="68" name="Rectangle 67">
            <a:extLst>
              <a:ext uri="{FF2B5EF4-FFF2-40B4-BE49-F238E27FC236}">
                <a16:creationId xmlns:a16="http://schemas.microsoft.com/office/drawing/2014/main" id="{74230A7E-77BE-4927-A7D1-4F2EBBC53652}"/>
              </a:ext>
            </a:extLst>
          </p:cNvPr>
          <p:cNvSpPr/>
          <p:nvPr/>
        </p:nvSpPr>
        <p:spPr>
          <a:xfrm>
            <a:off x="2051050" y="1660512"/>
            <a:ext cx="45719" cy="527050"/>
          </a:xfrm>
          <a:prstGeom prst="rect">
            <a:avLst/>
          </a:prstGeom>
          <a:solidFill>
            <a:srgbClr val="E7E6E6"/>
          </a:solidFill>
          <a:ln>
            <a:solidFill>
              <a:srgbClr val="E7E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Rectangle 68">
            <a:extLst>
              <a:ext uri="{FF2B5EF4-FFF2-40B4-BE49-F238E27FC236}">
                <a16:creationId xmlns:a16="http://schemas.microsoft.com/office/drawing/2014/main" id="{E211CFB0-9CB8-405B-9A38-7DC673383E72}"/>
              </a:ext>
            </a:extLst>
          </p:cNvPr>
          <p:cNvSpPr/>
          <p:nvPr/>
        </p:nvSpPr>
        <p:spPr>
          <a:xfrm>
            <a:off x="2120900" y="1660512"/>
            <a:ext cx="450850" cy="527050"/>
          </a:xfrm>
          <a:prstGeom prst="rect">
            <a:avLst/>
          </a:prstGeom>
          <a:solidFill>
            <a:srgbClr val="12A3C9"/>
          </a:solidFill>
          <a:ln>
            <a:solidFill>
              <a:srgbClr val="12A3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3" name="Straight Connector 72">
            <a:extLst>
              <a:ext uri="{FF2B5EF4-FFF2-40B4-BE49-F238E27FC236}">
                <a16:creationId xmlns:a16="http://schemas.microsoft.com/office/drawing/2014/main" id="{6CA7FDAE-8946-478C-BB99-9DC7ADC8951A}"/>
              </a:ext>
            </a:extLst>
          </p:cNvPr>
          <p:cNvCxnSpPr>
            <a:cxnSpLocks/>
          </p:cNvCxnSpPr>
          <p:nvPr/>
        </p:nvCxnSpPr>
        <p:spPr>
          <a:xfrm>
            <a:off x="5890740" y="1533940"/>
            <a:ext cx="0" cy="493752"/>
          </a:xfrm>
          <a:prstGeom prst="line">
            <a:avLst/>
          </a:prstGeom>
          <a:ln w="19050">
            <a:solidFill>
              <a:srgbClr val="BFE1E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97900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3A2B319C-5DA1-400D-9CC8-65B2A40EFCCB}"/>
              </a:ext>
            </a:extLst>
          </p:cNvPr>
          <p:cNvGrpSpPr>
            <a:grpSpLocks noChangeAspect="1"/>
          </p:cNvGrpSpPr>
          <p:nvPr/>
        </p:nvGrpSpPr>
        <p:grpSpPr>
          <a:xfrm>
            <a:off x="93304" y="211161"/>
            <a:ext cx="403843" cy="417082"/>
            <a:chOff x="398505" y="1572254"/>
            <a:chExt cx="432229" cy="446400"/>
          </a:xfrm>
        </p:grpSpPr>
        <p:sp>
          <p:nvSpPr>
            <p:cNvPr id="16" name="Oval 15">
              <a:extLst>
                <a:ext uri="{FF2B5EF4-FFF2-40B4-BE49-F238E27FC236}">
                  <a16:creationId xmlns:a16="http://schemas.microsoft.com/office/drawing/2014/main" id="{7967D51D-1D19-4B9A-9C65-3FC61B7E8CFF}"/>
                </a:ext>
              </a:extLst>
            </p:cNvPr>
            <p:cNvSpPr/>
            <p:nvPr/>
          </p:nvSpPr>
          <p:spPr>
            <a:xfrm>
              <a:off x="441548" y="1613647"/>
              <a:ext cx="382494" cy="3824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pic>
          <p:nvPicPr>
            <p:cNvPr id="17" name="Picture 16" descr="A picture containing text, gambling house, room&#10;&#10;Description automatically generated">
              <a:extLst>
                <a:ext uri="{FF2B5EF4-FFF2-40B4-BE49-F238E27FC236}">
                  <a16:creationId xmlns:a16="http://schemas.microsoft.com/office/drawing/2014/main" id="{C5FD9815-74DC-431E-8D2B-1CC4C048C4AF}"/>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98505" y="1572254"/>
              <a:ext cx="432229" cy="446400"/>
            </a:xfrm>
            <a:prstGeom prst="rect">
              <a:avLst/>
            </a:prstGeom>
          </p:spPr>
        </p:pic>
      </p:grpSp>
      <p:sp>
        <p:nvSpPr>
          <p:cNvPr id="27" name="TextBox 26">
            <a:extLst>
              <a:ext uri="{FF2B5EF4-FFF2-40B4-BE49-F238E27FC236}">
                <a16:creationId xmlns:a16="http://schemas.microsoft.com/office/drawing/2014/main" id="{F9FEFCB4-B6C4-4B06-958A-8089F197CE21}"/>
              </a:ext>
            </a:extLst>
          </p:cNvPr>
          <p:cNvSpPr txBox="1"/>
          <p:nvPr/>
        </p:nvSpPr>
        <p:spPr>
          <a:xfrm>
            <a:off x="868118" y="258911"/>
            <a:ext cx="7934662" cy="369332"/>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all" spc="300" normalizeH="0" baseline="0" noProof="0">
                <a:ln>
                  <a:noFill/>
                </a:ln>
                <a:solidFill>
                  <a:srgbClr val="1B294A"/>
                </a:solidFill>
                <a:effectLst/>
                <a:uLnTx/>
                <a:uFillTx/>
                <a:latin typeface="Calibri"/>
                <a:ea typeface="+mn-ea"/>
                <a:cs typeface="Calibri"/>
              </a:rPr>
              <a:t>Corporate Planning | </a:t>
            </a:r>
            <a:r>
              <a:rPr kumimoji="0" lang="en-GB" sz="1800" b="0" i="0" u="none" strike="noStrike" kern="1200" cap="none" spc="300" normalizeH="0" baseline="0" noProof="0">
                <a:ln>
                  <a:noFill/>
                </a:ln>
                <a:solidFill>
                  <a:srgbClr val="FFC000"/>
                </a:solidFill>
                <a:effectLst/>
                <a:uLnTx/>
                <a:uFillTx/>
                <a:latin typeface="Calibri"/>
                <a:ea typeface="+mn-ea"/>
                <a:cs typeface="Calibri"/>
              </a:rPr>
              <a:t>Project Portfolio Q1</a:t>
            </a:r>
            <a:r>
              <a:rPr kumimoji="0" lang="en-GB" sz="1000" b="0" i="0" u="none" strike="noStrike" kern="1200" cap="none" spc="300" normalizeH="0" baseline="0" noProof="0">
                <a:ln>
                  <a:noFill/>
                </a:ln>
                <a:solidFill>
                  <a:srgbClr val="FFC000"/>
                </a:solidFill>
                <a:effectLst/>
                <a:uLnTx/>
                <a:uFillTx/>
                <a:latin typeface="Calibri"/>
                <a:ea typeface="+mn-ea"/>
                <a:cs typeface="Calibri"/>
              </a:rPr>
              <a:t>(3/4)</a:t>
            </a:r>
            <a:endParaRPr kumimoji="0" lang="en-GB" sz="1000" b="0" i="0" u="none" strike="noStrike" kern="1200" cap="none" spc="0" normalizeH="0" baseline="0" noProof="0">
              <a:ln>
                <a:noFill/>
              </a:ln>
              <a:solidFill>
                <a:srgbClr val="FFC000"/>
              </a:solidFill>
              <a:effectLst/>
              <a:uLnTx/>
              <a:uFillTx/>
              <a:latin typeface="Calibri"/>
              <a:ea typeface="+mn-ea"/>
              <a:cs typeface="+mn-cs"/>
            </a:endParaRPr>
          </a:p>
        </p:txBody>
      </p:sp>
      <p:sp>
        <p:nvSpPr>
          <p:cNvPr id="28" name="Rectangle 27">
            <a:extLst>
              <a:ext uri="{FF2B5EF4-FFF2-40B4-BE49-F238E27FC236}">
                <a16:creationId xmlns:a16="http://schemas.microsoft.com/office/drawing/2014/main" id="{9E6F1AA7-F86A-488B-BDCC-3ED91D93E9BA}"/>
              </a:ext>
            </a:extLst>
          </p:cNvPr>
          <p:cNvSpPr/>
          <p:nvPr/>
        </p:nvSpPr>
        <p:spPr>
          <a:xfrm>
            <a:off x="3777018" y="3248167"/>
            <a:ext cx="1207827"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9" name="Graphic 138" descr="Arrow circle with solid fill">
            <a:extLst>
              <a:ext uri="{FF2B5EF4-FFF2-40B4-BE49-F238E27FC236}">
                <a16:creationId xmlns:a16="http://schemas.microsoft.com/office/drawing/2014/main" id="{BDA178C5-A330-46D7-BE62-0E5FA26D9AF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2041681">
            <a:off x="5112451" y="5242706"/>
            <a:ext cx="620712" cy="615950"/>
          </a:xfrm>
          <a:prstGeom prst="rect">
            <a:avLst/>
          </a:prstGeom>
        </p:spPr>
      </p:pic>
      <p:graphicFrame>
        <p:nvGraphicFramePr>
          <p:cNvPr id="30" name="Table 29">
            <a:extLst>
              <a:ext uri="{FF2B5EF4-FFF2-40B4-BE49-F238E27FC236}">
                <a16:creationId xmlns:a16="http://schemas.microsoft.com/office/drawing/2014/main" id="{80E250D9-770D-41AA-B0DC-A2ACD5F8BD59}"/>
              </a:ext>
            </a:extLst>
          </p:cNvPr>
          <p:cNvGraphicFramePr>
            <a:graphicFrameLocks noGrp="1"/>
          </p:cNvGraphicFramePr>
          <p:nvPr/>
        </p:nvGraphicFramePr>
        <p:xfrm>
          <a:off x="93304" y="682940"/>
          <a:ext cx="12058480" cy="6199794"/>
        </p:xfrm>
        <a:graphic>
          <a:graphicData uri="http://schemas.openxmlformats.org/drawingml/2006/table">
            <a:tbl>
              <a:tblPr>
                <a:solidFill>
                  <a:srgbClr val="FFFFFF"/>
                </a:solidFill>
              </a:tblPr>
              <a:tblGrid>
                <a:gridCol w="742452">
                  <a:extLst>
                    <a:ext uri="{9D8B030D-6E8A-4147-A177-3AD203B41FA5}">
                      <a16:colId xmlns:a16="http://schemas.microsoft.com/office/drawing/2014/main" val="785520445"/>
                    </a:ext>
                  </a:extLst>
                </a:gridCol>
                <a:gridCol w="1656565">
                  <a:extLst>
                    <a:ext uri="{9D8B030D-6E8A-4147-A177-3AD203B41FA5}">
                      <a16:colId xmlns:a16="http://schemas.microsoft.com/office/drawing/2014/main" val="3811038668"/>
                    </a:ext>
                  </a:extLst>
                </a:gridCol>
                <a:gridCol w="1305145">
                  <a:extLst>
                    <a:ext uri="{9D8B030D-6E8A-4147-A177-3AD203B41FA5}">
                      <a16:colId xmlns:a16="http://schemas.microsoft.com/office/drawing/2014/main" val="1881684277"/>
                    </a:ext>
                  </a:extLst>
                </a:gridCol>
                <a:gridCol w="1201255">
                  <a:extLst>
                    <a:ext uri="{9D8B030D-6E8A-4147-A177-3AD203B41FA5}">
                      <a16:colId xmlns:a16="http://schemas.microsoft.com/office/drawing/2014/main" val="3914704714"/>
                    </a:ext>
                  </a:extLst>
                </a:gridCol>
                <a:gridCol w="852760">
                  <a:extLst>
                    <a:ext uri="{9D8B030D-6E8A-4147-A177-3AD203B41FA5}">
                      <a16:colId xmlns:a16="http://schemas.microsoft.com/office/drawing/2014/main" val="4135325762"/>
                    </a:ext>
                  </a:extLst>
                </a:gridCol>
                <a:gridCol w="181097">
                  <a:extLst>
                    <a:ext uri="{9D8B030D-6E8A-4147-A177-3AD203B41FA5}">
                      <a16:colId xmlns:a16="http://schemas.microsoft.com/office/drawing/2014/main" val="464996762"/>
                    </a:ext>
                  </a:extLst>
                </a:gridCol>
                <a:gridCol w="564274">
                  <a:extLst>
                    <a:ext uri="{9D8B030D-6E8A-4147-A177-3AD203B41FA5}">
                      <a16:colId xmlns:a16="http://schemas.microsoft.com/office/drawing/2014/main" val="2263940227"/>
                    </a:ext>
                  </a:extLst>
                </a:gridCol>
                <a:gridCol w="918601">
                  <a:extLst>
                    <a:ext uri="{9D8B030D-6E8A-4147-A177-3AD203B41FA5}">
                      <a16:colId xmlns:a16="http://schemas.microsoft.com/office/drawing/2014/main" val="4173313570"/>
                    </a:ext>
                  </a:extLst>
                </a:gridCol>
                <a:gridCol w="477422">
                  <a:extLst>
                    <a:ext uri="{9D8B030D-6E8A-4147-A177-3AD203B41FA5}">
                      <a16:colId xmlns:a16="http://schemas.microsoft.com/office/drawing/2014/main" val="1938606814"/>
                    </a:ext>
                  </a:extLst>
                </a:gridCol>
                <a:gridCol w="1340261">
                  <a:extLst>
                    <a:ext uri="{9D8B030D-6E8A-4147-A177-3AD203B41FA5}">
                      <a16:colId xmlns:a16="http://schemas.microsoft.com/office/drawing/2014/main" val="1957993643"/>
                    </a:ext>
                  </a:extLst>
                </a:gridCol>
                <a:gridCol w="2497489">
                  <a:extLst>
                    <a:ext uri="{9D8B030D-6E8A-4147-A177-3AD203B41FA5}">
                      <a16:colId xmlns:a16="http://schemas.microsoft.com/office/drawing/2014/main" val="1972800933"/>
                    </a:ext>
                  </a:extLst>
                </a:gridCol>
                <a:gridCol w="321159">
                  <a:extLst>
                    <a:ext uri="{9D8B030D-6E8A-4147-A177-3AD203B41FA5}">
                      <a16:colId xmlns:a16="http://schemas.microsoft.com/office/drawing/2014/main" val="294484644"/>
                    </a:ext>
                  </a:extLst>
                </a:gridCol>
              </a:tblGrid>
              <a:tr h="241659">
                <a:tc>
                  <a:txBody>
                    <a:bodyPr/>
                    <a:lstStyle/>
                    <a:p>
                      <a:pPr marL="35560" algn="l" rtl="0" fontAlgn="t">
                        <a:spcBef>
                          <a:spcPts val="0"/>
                        </a:spcBef>
                      </a:pPr>
                      <a:r>
                        <a:rPr lang="en-GB" sz="900" b="1" i="0" u="none" strike="noStrike" cap="all" baseline="0">
                          <a:solidFill>
                            <a:srgbClr val="FFFFFF"/>
                          </a:solidFill>
                          <a:effectLst/>
                          <a:latin typeface="Calibri"/>
                        </a:rPr>
                        <a:t>Portfolio</a:t>
                      </a:r>
                    </a:p>
                  </a:txBody>
                  <a:tcPr marL="10800" marR="10800"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B294A"/>
                    </a:solidFill>
                  </a:tcPr>
                </a:tc>
                <a:tc>
                  <a:txBody>
                    <a:bodyPr/>
                    <a:lstStyle/>
                    <a:p>
                      <a:pPr marL="35560" algn="l" rtl="0" fontAlgn="t">
                        <a:spcBef>
                          <a:spcPts val="0"/>
                        </a:spcBef>
                      </a:pPr>
                      <a:r>
                        <a:rPr lang="en-GB" sz="900" b="1" i="0" u="none" strike="noStrike" cap="all" baseline="0">
                          <a:solidFill>
                            <a:srgbClr val="FFFFFF"/>
                          </a:solidFill>
                          <a:effectLst/>
                          <a:latin typeface="Calibri"/>
                        </a:rPr>
                        <a:t>Product</a:t>
                      </a:r>
                    </a:p>
                  </a:txBody>
                  <a:tcPr marL="10800" marR="10800"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B294A"/>
                    </a:solidFill>
                  </a:tcPr>
                </a:tc>
                <a:tc>
                  <a:txBody>
                    <a:bodyPr/>
                    <a:lstStyle/>
                    <a:p>
                      <a:pPr marL="36000" algn="l" rtl="0" fontAlgn="t">
                        <a:spcBef>
                          <a:spcPts val="0"/>
                        </a:spcBef>
                      </a:pPr>
                      <a:endParaRPr lang="en-GB" sz="900" b="1" i="0" u="none" strike="noStrike" cap="all" baseline="0">
                        <a:solidFill>
                          <a:srgbClr val="FFFFFF"/>
                        </a:solidFill>
                        <a:effectLst/>
                        <a:latin typeface="Calibri" panose="020F0502020204030204" pitchFamily="34" charset="0"/>
                      </a:endParaRPr>
                    </a:p>
                  </a:txBody>
                  <a:tcPr marL="10800" marR="10800"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B294A"/>
                    </a:solidFill>
                  </a:tcPr>
                </a:tc>
                <a:tc gridSpan="4">
                  <a:txBody>
                    <a:bodyPr/>
                    <a:lstStyle/>
                    <a:p>
                      <a:pPr marL="36000" algn="l" rtl="0" fontAlgn="t">
                        <a:spcBef>
                          <a:spcPts val="0"/>
                        </a:spcBef>
                      </a:pPr>
                      <a:endParaRPr lang="en-GB" sz="900" b="1" i="0" u="none" strike="noStrike" cap="all" baseline="0">
                        <a:solidFill>
                          <a:srgbClr val="FFFFFF"/>
                        </a:solidFill>
                        <a:effectLst/>
                        <a:latin typeface="Calibri" panose="020F0502020204030204" pitchFamily="34" charset="0"/>
                      </a:endParaRPr>
                    </a:p>
                  </a:txBody>
                  <a:tcPr marL="10800" marR="10800"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B294A"/>
                    </a:solidFill>
                  </a:tcPr>
                </a:tc>
                <a:tc hMerge="1">
                  <a:txBody>
                    <a:bodyPr/>
                    <a:lstStyle/>
                    <a:p>
                      <a:endParaRPr lang="en-GB"/>
                    </a:p>
                  </a:txBody>
                  <a:tcPr>
                    <a:lnL w="12700" cmpd="sng">
                      <a:noFill/>
                      <a:prstDash val="solid"/>
                    </a:lnL>
                  </a:tcPr>
                </a:tc>
                <a:tc hMerge="1">
                  <a:txBody>
                    <a:bodyPr/>
                    <a:lstStyle/>
                    <a:p>
                      <a:endParaRPr lang="en-GB"/>
                    </a:p>
                  </a:txBody>
                  <a:tcPr>
                    <a:lnL w="12700" cmpd="sng">
                      <a:noFill/>
                      <a:prstDash val="solid"/>
                    </a:lnL>
                  </a:tcPr>
                </a:tc>
                <a:tc hMerge="1">
                  <a:txBody>
                    <a:bodyPr/>
                    <a:lstStyle/>
                    <a:p>
                      <a:endParaRPr lang="en-GB"/>
                    </a:p>
                  </a:txBody>
                  <a:tcPr/>
                </a:tc>
                <a:tc gridSpan="3">
                  <a:txBody>
                    <a:bodyPr/>
                    <a:lstStyle/>
                    <a:p>
                      <a:pPr marL="36000" algn="ctr" rtl="0" fontAlgn="t">
                        <a:spcBef>
                          <a:spcPts val="0"/>
                        </a:spcBef>
                      </a:pPr>
                      <a:endParaRPr lang="en-GB" sz="900" b="1" i="0" u="none" strike="noStrike" cap="all" baseline="0">
                        <a:solidFill>
                          <a:srgbClr val="FFFFFF"/>
                        </a:solidFill>
                        <a:effectLst/>
                        <a:latin typeface="Calibri" panose="020F0502020204030204" pitchFamily="34" charset="0"/>
                      </a:endParaRPr>
                    </a:p>
                  </a:txBody>
                  <a:tcPr marL="10800" marR="10800"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B294A"/>
                    </a:solidFill>
                  </a:tcPr>
                </a:tc>
                <a:tc hMerge="1">
                  <a:txBody>
                    <a:bodyPr/>
                    <a:lstStyle/>
                    <a:p>
                      <a:endParaRPr lang="en-GB"/>
                    </a:p>
                  </a:txBody>
                  <a:tcPr/>
                </a:tc>
                <a:tc hMerge="1">
                  <a:txBody>
                    <a:bodyPr/>
                    <a:lstStyle/>
                    <a:p>
                      <a:pPr algn="ctr" rtl="0" fontAlgn="t"/>
                      <a:r>
                        <a:rPr lang="en-GB" sz="900" b="1" i="0" u="none" strike="noStrike" cap="all" baseline="0">
                          <a:solidFill>
                            <a:srgbClr val="FFFFFF"/>
                          </a:solidFill>
                          <a:effectLst/>
                          <a:latin typeface="Calibri" panose="020F0502020204030204" pitchFamily="34" charset="0"/>
                        </a:rPr>
                        <a:t> </a:t>
                      </a:r>
                    </a:p>
                  </a:txBody>
                  <a:tcPr marL="10800" marR="10800" marT="10800" marB="10800" anchor="ctr">
                    <a:lnL>
                      <a:noFill/>
                    </a:lnL>
                    <a:lnR>
                      <a:noFill/>
                    </a:lnR>
                    <a:lnT>
                      <a:noFill/>
                    </a:lnT>
                    <a:lnB>
                      <a:noFill/>
                    </a:lnB>
                    <a:solidFill>
                      <a:srgbClr val="1B294A"/>
                    </a:solidFill>
                  </a:tcPr>
                </a:tc>
                <a:tc>
                  <a:txBody>
                    <a:bodyPr/>
                    <a:lstStyle/>
                    <a:p>
                      <a:pPr marL="35560" algn="l" rtl="0" fontAlgn="t">
                        <a:spcBef>
                          <a:spcPts val="0"/>
                        </a:spcBef>
                      </a:pPr>
                      <a:r>
                        <a:rPr lang="en-GB" sz="900" b="1" i="0" u="none" strike="noStrike" cap="all" baseline="0">
                          <a:solidFill>
                            <a:srgbClr val="FFFFFF"/>
                          </a:solidFill>
                          <a:effectLst/>
                          <a:latin typeface="Calibri"/>
                        </a:rPr>
                        <a:t>Governance</a:t>
                      </a:r>
                    </a:p>
                  </a:txBody>
                  <a:tcPr marL="10800" marR="10800"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B294A"/>
                    </a:solidFill>
                  </a:tcPr>
                </a:tc>
                <a:tc>
                  <a:txBody>
                    <a:bodyPr/>
                    <a:lstStyle/>
                    <a:p>
                      <a:pPr marL="35560" algn="l" rtl="0" fontAlgn="t">
                        <a:spcBef>
                          <a:spcPts val="0"/>
                        </a:spcBef>
                      </a:pPr>
                      <a:r>
                        <a:rPr lang="en-GB" sz="900" b="1" i="0" u="none" strike="noStrike" cap="all" baseline="0">
                          <a:solidFill>
                            <a:srgbClr val="FFFFFF"/>
                          </a:solidFill>
                          <a:effectLst/>
                          <a:latin typeface="Calibri"/>
                        </a:rPr>
                        <a:t>RAG</a:t>
                      </a:r>
                    </a:p>
                  </a:txBody>
                  <a:tcPr marL="10800" marR="10800"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B294A"/>
                    </a:solidFill>
                  </a:tcPr>
                </a:tc>
                <a:extLst>
                  <a:ext uri="{0D108BD9-81ED-4DB2-BD59-A6C34878D82A}">
                    <a16:rowId xmlns:a16="http://schemas.microsoft.com/office/drawing/2014/main" val="4084497916"/>
                  </a:ext>
                </a:extLst>
              </a:tr>
              <a:tr h="636726">
                <a:tc rowSpan="2">
                  <a:txBody>
                    <a:bodyPr/>
                    <a:lstStyle/>
                    <a:p>
                      <a:pPr marL="35560" algn="ctr" fontAlgn="t">
                        <a:spcBef>
                          <a:spcPts val="0"/>
                        </a:spcBef>
                      </a:pPr>
                      <a:r>
                        <a:rPr lang="en-GB" sz="900" b="0" i="1" u="none" strike="noStrike">
                          <a:solidFill>
                            <a:schemeClr val="tx1">
                              <a:lumMod val="75000"/>
                              <a:lumOff val="25000"/>
                            </a:schemeClr>
                          </a:solidFill>
                          <a:effectLst/>
                          <a:latin typeface="Calibri"/>
                        </a:rPr>
                        <a:t>Primary, Community and Mental Health</a:t>
                      </a:r>
                    </a:p>
                  </a:txBody>
                  <a:tcPr marL="10800" marR="10800" marT="10800" marB="10800"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7E6E6"/>
                    </a:solidFill>
                  </a:tcPr>
                </a:tc>
                <a:tc rowSpan="2">
                  <a:txBody>
                    <a:bodyPr/>
                    <a:lstStyle/>
                    <a:p>
                      <a:pPr marL="35560" algn="l" fontAlgn="t">
                        <a:spcBef>
                          <a:spcPts val="0"/>
                        </a:spcBef>
                      </a:pPr>
                      <a:r>
                        <a:rPr lang="en-GB" sz="900" b="1" i="0" u="none" strike="noStrike">
                          <a:solidFill>
                            <a:schemeClr val="tx1">
                              <a:lumMod val="75000"/>
                              <a:lumOff val="25000"/>
                            </a:schemeClr>
                          </a:solidFill>
                          <a:effectLst/>
                          <a:latin typeface="Calibri"/>
                        </a:rPr>
                        <a:t>Choose Pharmacy</a:t>
                      </a:r>
                      <a:br>
                        <a:rPr lang="en-GB" sz="900" b="1"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System to record enhanced services provided by community pharmacists.</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p>
                      <a:pPr marL="35560" algn="l" rtl="0" fontAlgn="t">
                        <a:spcBef>
                          <a:spcPts val="0"/>
                        </a:spcBef>
                      </a:pPr>
                      <a:r>
                        <a:rPr lang="en-GB" sz="900" b="1" i="0" u="none" strike="noStrike">
                          <a:solidFill>
                            <a:srgbClr val="34B0D4"/>
                          </a:solidFill>
                          <a:effectLst/>
                          <a:latin typeface="Calibri"/>
                        </a:rPr>
                        <a:t>Initiate</a:t>
                      </a:r>
                      <a:r>
                        <a:rPr lang="en-GB" sz="900" b="0" i="0" u="none" strike="noStrike">
                          <a:solidFill>
                            <a:srgbClr val="13A3C9"/>
                          </a:solidFill>
                          <a:effectLst/>
                          <a:latin typeface="Calibri"/>
                        </a:rPr>
                        <a:t> </a:t>
                      </a:r>
                    </a:p>
                    <a:p>
                      <a:pPr marL="35560" algn="l" rtl="0" fontAlgn="t">
                        <a:spcBef>
                          <a:spcPts val="0"/>
                        </a:spcBef>
                      </a:pPr>
                      <a:endParaRPr lang="en-GB" sz="900" b="0" i="0" u="none" strike="noStrike">
                        <a:solidFill>
                          <a:srgbClr val="13A3C9"/>
                        </a:solidFill>
                        <a:effectLst/>
                        <a:latin typeface="Calibri"/>
                      </a:endParaRPr>
                    </a:p>
                    <a:p>
                      <a:pPr marL="35560" algn="l" rtl="0" fontAlgn="t">
                        <a:spcBef>
                          <a:spcPts val="0"/>
                        </a:spcBef>
                      </a:pPr>
                      <a:endParaRPr lang="en-GB" sz="900" b="0" i="0" u="none" strike="noStrike">
                        <a:solidFill>
                          <a:srgbClr val="13A3C9"/>
                        </a:solidFill>
                        <a:effectLst/>
                        <a:latin typeface="Calibri"/>
                      </a:endParaRPr>
                    </a:p>
                    <a:p>
                      <a:pPr marL="35560" algn="l" rtl="0" fontAlgn="t">
                        <a:spcBef>
                          <a:spcPts val="0"/>
                        </a:spcBef>
                      </a:pPr>
                      <a:endParaRPr lang="en-GB" sz="900" b="0" i="0" u="none" strike="noStrike">
                        <a:solidFill>
                          <a:srgbClr val="13A3C9"/>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solidFill>
                  </a:tcPr>
                </a:tc>
                <a:tc>
                  <a:txBody>
                    <a:bodyPr/>
                    <a:lstStyle/>
                    <a:p>
                      <a:pPr marL="35560" algn="l" rtl="0" fontAlgn="t">
                        <a:spcBef>
                          <a:spcPts val="0"/>
                        </a:spcBef>
                      </a:pPr>
                      <a:r>
                        <a:rPr lang="en-GB" sz="900" b="1" i="0" u="none" strike="noStrike">
                          <a:solidFill>
                            <a:srgbClr val="34B0D4"/>
                          </a:solidFill>
                          <a:effectLst/>
                          <a:latin typeface="Calibri"/>
                        </a:rPr>
                        <a:t>Define</a:t>
                      </a:r>
                      <a:r>
                        <a:rPr lang="en-GB" sz="900" b="1" i="0" u="none" strike="noStrike">
                          <a:solidFill>
                            <a:srgbClr val="13A3C9"/>
                          </a:solidFill>
                          <a:effectLst/>
                          <a:latin typeface="Calibri"/>
                        </a:rPr>
                        <a:t> </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33F4F"/>
                    </a:solidFill>
                  </a:tcPr>
                </a:tc>
                <a:tc>
                  <a:txBody>
                    <a:bodyPr/>
                    <a:lstStyle/>
                    <a:p>
                      <a:pPr marL="35560" algn="l" fontAlgn="t">
                        <a:spcBef>
                          <a:spcPts val="0"/>
                        </a:spcBef>
                      </a:pPr>
                      <a:r>
                        <a:rPr lang="en-GB" sz="900" b="1" i="0" u="none" strike="noStrike">
                          <a:solidFill>
                            <a:schemeClr val="bg1"/>
                          </a:solidFill>
                          <a:effectLst/>
                          <a:latin typeface="Calibri"/>
                        </a:rPr>
                        <a:t>Build</a:t>
                      </a:r>
                    </a:p>
                    <a:p>
                      <a:pPr marL="35560" algn="l" fontAlgn="t">
                        <a:spcBef>
                          <a:spcPts val="0"/>
                        </a:spcBef>
                      </a:pPr>
                      <a:endParaRPr lang="en-GB" sz="900" b="1" i="0" u="none" strike="noStrike">
                        <a:solidFill>
                          <a:srgbClr val="000000"/>
                        </a:solidFill>
                        <a:effectLst/>
                        <a:latin typeface="Calibri"/>
                      </a:endParaRPr>
                    </a:p>
                    <a:p>
                      <a:pPr marL="35560" algn="l" fontAlgn="t">
                        <a:spcBef>
                          <a:spcPts val="0"/>
                        </a:spcBef>
                      </a:pPr>
                      <a:endParaRPr lang="en-GB" sz="900" b="1" i="0" u="none" strike="noStrike">
                        <a:solidFill>
                          <a:srgbClr val="000000"/>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497B0"/>
                    </a:solidFill>
                  </a:tcPr>
                </a:tc>
                <a:tc>
                  <a:txBody>
                    <a:bodyPr/>
                    <a:lstStyle/>
                    <a:p>
                      <a:pPr marL="36000" algn="l" fontAlgn="t">
                        <a:spcBef>
                          <a:spcPts val="0"/>
                        </a:spcBef>
                      </a:pPr>
                      <a:endParaRPr lang="en-GB" sz="900" b="1"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497B0"/>
                    </a:solidFill>
                  </a:tcPr>
                </a:tc>
                <a:tc>
                  <a:txBody>
                    <a:bodyPr/>
                    <a:lstStyle/>
                    <a:p>
                      <a:pPr marL="35560" algn="ctr" fontAlgn="t">
                        <a:spcBef>
                          <a:spcPts val="0"/>
                        </a:spcBef>
                      </a:pPr>
                      <a:r>
                        <a:rPr lang="en-GB" sz="900" b="0" i="0" u="none" strike="noStrike">
                          <a:solidFill>
                            <a:schemeClr val="tx1">
                              <a:lumMod val="75000"/>
                              <a:lumOff val="25000"/>
                            </a:schemeClr>
                          </a:solidFill>
                          <a:effectLst/>
                          <a:latin typeface="Calibri"/>
                        </a:rPr>
                        <a:t>Internal Build</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B7DEE8"/>
                    </a:solidFill>
                  </a:tcPr>
                </a:tc>
                <a:tc gridSpan="3">
                  <a:txBody>
                    <a:bodyPr/>
                    <a:lstStyle/>
                    <a:p>
                      <a:pPr marL="35560" algn="l" fontAlgn="t">
                        <a:spcBef>
                          <a:spcPts val="0"/>
                        </a:spcBef>
                      </a:pPr>
                      <a:r>
                        <a:rPr lang="en-GB" sz="900" b="1" i="0" u="none" strike="noStrike">
                          <a:solidFill>
                            <a:schemeClr val="tx1">
                              <a:lumMod val="75000"/>
                              <a:lumOff val="25000"/>
                            </a:schemeClr>
                          </a:solidFill>
                          <a:effectLst/>
                          <a:latin typeface="Calibri"/>
                        </a:rPr>
                        <a:t>Roll Out</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Roll out complete but existing modules continually enhanced and new modules added.</a:t>
                      </a:r>
                    </a:p>
                    <a:p>
                      <a:pPr marL="35560" algn="l" fontAlgn="t">
                        <a:spcBef>
                          <a:spcPts val="0"/>
                        </a:spcBef>
                      </a:pPr>
                      <a:r>
                        <a:rPr lang="en-GB" sz="900" b="1" i="0" u="none" strike="noStrike">
                          <a:solidFill>
                            <a:schemeClr val="accent6">
                              <a:lumMod val="50000"/>
                            </a:schemeClr>
                          </a:solidFill>
                          <a:effectLst/>
                          <a:latin typeface="Calibri"/>
                        </a:rPr>
                        <a:t>Next Major Milestone, </a:t>
                      </a:r>
                      <a:r>
                        <a:rPr lang="en-GB" sz="900" b="0" i="0" u="none" strike="noStrike">
                          <a:solidFill>
                            <a:schemeClr val="accent6">
                              <a:lumMod val="50000"/>
                            </a:schemeClr>
                          </a:solidFill>
                          <a:effectLst/>
                          <a:latin typeface="Calibri"/>
                        </a:rPr>
                        <a:t>Release Available – Implement Changes to flu module, Q2 2022/23</a:t>
                      </a:r>
                    </a:p>
                    <a:p>
                      <a:pPr marL="35560" lvl="0" algn="l">
                        <a:spcBef>
                          <a:spcPts val="0"/>
                        </a:spcBef>
                        <a:buNone/>
                      </a:pPr>
                      <a:r>
                        <a:rPr lang="en-GB" sz="900" b="0" i="0" u="none" strike="noStrike">
                          <a:solidFill>
                            <a:schemeClr val="accent6">
                              <a:lumMod val="50000"/>
                            </a:schemeClr>
                          </a:solidFill>
                          <a:effectLst/>
                          <a:latin typeface="Calibri"/>
                        </a:rPr>
                        <a:t>Release Available – Bridging contraception, Q2 2022/23</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6DCE4"/>
                    </a:solidFill>
                  </a:tcPr>
                </a:tc>
                <a:tc hMerge="1">
                  <a:txBody>
                    <a:bodyPr/>
                    <a:lstStyle/>
                    <a:p>
                      <a:endParaRPr lang="en-GB"/>
                    </a:p>
                  </a:txBody>
                  <a:tcPr/>
                </a:tc>
                <a:tc hMerge="1">
                  <a:txBody>
                    <a:bodyPr/>
                    <a:lstStyle/>
                    <a:p>
                      <a:endParaRPr lang="en-GB"/>
                    </a:p>
                  </a:txBody>
                  <a:tcPr>
                    <a:lnL w="12700" cmpd="sng">
                      <a:noFill/>
                      <a:prstDash val="solid"/>
                    </a:lnL>
                    <a:lnT w="12700" cmpd="sng">
                      <a:noFill/>
                      <a:prstDash val="solid"/>
                    </a:lnT>
                  </a:tcPr>
                </a:tc>
                <a:tc>
                  <a:txBody>
                    <a:bodyPr/>
                    <a:lstStyle/>
                    <a:p>
                      <a:pPr marL="35560" algn="l" fontAlgn="t">
                        <a:spcBef>
                          <a:spcPts val="0"/>
                        </a:spcBef>
                      </a:pPr>
                      <a:r>
                        <a:rPr lang="en-GB" sz="900" b="1" i="0" u="none" strike="noStrike">
                          <a:solidFill>
                            <a:srgbClr val="12A3C9"/>
                          </a:solidFill>
                          <a:effectLst/>
                          <a:latin typeface="Calibri"/>
                        </a:rPr>
                        <a:t>Community Pharmacy Digital</a:t>
                      </a:r>
                      <a:br>
                        <a:rPr lang="en-GB" sz="900" b="1" i="0" u="none" strike="noStrike">
                          <a:solidFill>
                            <a:srgbClr val="12A3C9"/>
                          </a:solidFill>
                          <a:effectLst/>
                          <a:latin typeface="Calibri"/>
                        </a:rPr>
                      </a:br>
                      <a:r>
                        <a:rPr lang="en-GB" sz="900" b="1" i="0" u="none" strike="noStrike">
                          <a:solidFill>
                            <a:srgbClr val="12A3C9"/>
                          </a:solidFill>
                          <a:effectLst/>
                          <a:latin typeface="Calibri"/>
                        </a:rPr>
                        <a:t>Applications Programme Board</a:t>
                      </a:r>
                      <a:br>
                        <a:rPr lang="en-GB" sz="900" b="1" i="0" u="none" strike="noStrike">
                          <a:solidFill>
                            <a:srgbClr val="12A3C9"/>
                          </a:solidFill>
                          <a:effectLst/>
                          <a:latin typeface="Calibri"/>
                        </a:rPr>
                      </a:br>
                      <a:r>
                        <a:rPr lang="en-GB" sz="900" b="1" i="0" u="none" strike="noStrike">
                          <a:solidFill>
                            <a:srgbClr val="12A3C9"/>
                          </a:solidFill>
                          <a:effectLst/>
                          <a:latin typeface="Calibri"/>
                        </a:rPr>
                        <a:t>Choose Pharmacy Service </a:t>
                      </a:r>
                      <a:br>
                        <a:rPr lang="en-GB" sz="900" b="1" i="0" u="none" strike="noStrike">
                          <a:solidFill>
                            <a:srgbClr val="12A3C9"/>
                          </a:solidFill>
                          <a:effectLst/>
                          <a:latin typeface="Calibri"/>
                        </a:rPr>
                      </a:br>
                      <a:r>
                        <a:rPr lang="en-GB" sz="900" b="1" i="0" u="none" strike="noStrike">
                          <a:solidFill>
                            <a:srgbClr val="12A3C9"/>
                          </a:solidFill>
                          <a:effectLst/>
                          <a:latin typeface="Calibri"/>
                        </a:rPr>
                        <a:t>Management Board</a:t>
                      </a:r>
                      <a:br>
                        <a:rPr lang="en-GB" sz="900" b="1" i="0" u="none" strike="noStrike">
                          <a:solidFill>
                            <a:srgbClr val="12A3C9"/>
                          </a:solidFill>
                          <a:effectLst/>
                          <a:latin typeface="Calibri"/>
                        </a:rPr>
                      </a:br>
                      <a:r>
                        <a:rPr lang="en-GB" sz="900" b="0" i="0" u="none" strike="noStrike">
                          <a:solidFill>
                            <a:schemeClr val="tx1">
                              <a:lumMod val="75000"/>
                              <a:lumOff val="25000"/>
                            </a:schemeClr>
                          </a:solidFill>
                          <a:effectLst/>
                          <a:latin typeface="Calibri"/>
                        </a:rPr>
                        <a:t>SRO: Jenny Pugh-Jones</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DHCW Director: Carwyn Lloyd-Jones</a:t>
                      </a:r>
                      <a:endParaRPr lang="en-GB" sz="900" b="1" i="0" u="none" strike="noStrike">
                        <a:solidFill>
                          <a:srgbClr val="12A3C9"/>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36000" algn="l" fontAlgn="t">
                        <a:spcBef>
                          <a:spcPts val="0"/>
                        </a:spcBef>
                      </a:pPr>
                      <a:endParaRPr lang="en-GB" sz="900" b="0"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249555182"/>
                  </a:ext>
                </a:extLst>
              </a:tr>
              <a:tr h="210726">
                <a:tc vMerge="1">
                  <a:txBody>
                    <a:bodyPr/>
                    <a:lstStyle/>
                    <a:p>
                      <a:pPr algn="l" fontAlgn="t"/>
                      <a:r>
                        <a:rPr lang="en-GB" sz="900" b="0" i="1" u="none" strike="noStrike">
                          <a:solidFill>
                            <a:srgbClr val="44546A"/>
                          </a:solidFill>
                          <a:effectLst/>
                          <a:latin typeface="Calibri" panose="020F0502020204030204" pitchFamily="34" charset="0"/>
                        </a:rPr>
                        <a:t> </a:t>
                      </a:r>
                    </a:p>
                  </a:txBody>
                  <a:tcPr marL="0" marR="0" marT="0" marB="0" vert="vert270">
                    <a:lnL>
                      <a:noFill/>
                    </a:lnL>
                    <a:lnR>
                      <a:noFill/>
                    </a:lnR>
                    <a:lnT>
                      <a:noFill/>
                    </a:lnT>
                    <a:lnB>
                      <a:noFill/>
                    </a:lnB>
                    <a:solidFill>
                      <a:srgbClr val="E7E6E6"/>
                    </a:solidFill>
                  </a:tcPr>
                </a:tc>
                <a:tc vMerge="1">
                  <a:txBody>
                    <a:bodyPr/>
                    <a:lstStyle/>
                    <a:p>
                      <a:pPr algn="l" fontAlgn="t"/>
                      <a:r>
                        <a:rPr lang="en-GB" sz="900" b="1" i="0" u="none" strike="noStrike">
                          <a:solidFill>
                            <a:srgbClr val="44546A"/>
                          </a:solidFill>
                          <a:effectLst/>
                          <a:latin typeface="Calibri" panose="020F0502020204030204" pitchFamily="34" charset="0"/>
                        </a:rPr>
                        <a:t> </a:t>
                      </a:r>
                    </a:p>
                  </a:txBody>
                  <a:tcPr marL="0" marR="0" marT="0" marB="0">
                    <a:lnL>
                      <a:noFill/>
                    </a:lnL>
                    <a:lnR>
                      <a:noFill/>
                    </a:lnR>
                    <a:lnT>
                      <a:noFill/>
                    </a:lnT>
                    <a:lnB>
                      <a:noFill/>
                    </a:lnB>
                    <a:solidFill>
                      <a:srgbClr val="E7E6E6"/>
                    </a:solidFill>
                  </a:tcPr>
                </a:tc>
                <a:tc>
                  <a:txBody>
                    <a:bodyPr/>
                    <a:lstStyle/>
                    <a:p>
                      <a:pPr marL="36000" algn="l" rtl="0" fontAlgn="t">
                        <a:spcBef>
                          <a:spcPts val="0"/>
                        </a:spcBef>
                      </a:pPr>
                      <a:endParaRPr lang="en-GB" sz="900" b="0" i="0" u="none" strike="noStrike">
                        <a:solidFill>
                          <a:srgbClr val="13A3C9"/>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4B0D4"/>
                    </a:solidFill>
                  </a:tcPr>
                </a:tc>
                <a:tc>
                  <a:txBody>
                    <a:bodyPr/>
                    <a:lstStyle/>
                    <a:p>
                      <a:pPr marL="36000" algn="l" rtl="0" fontAlgn="t">
                        <a:spcBef>
                          <a:spcPts val="0"/>
                        </a:spcBef>
                      </a:pPr>
                      <a:endParaRPr lang="en-GB" sz="900" b="0" i="0" u="none" strike="noStrike">
                        <a:solidFill>
                          <a:srgbClr val="13A3C9"/>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4B0D4"/>
                    </a:solidFill>
                  </a:tcPr>
                </a:tc>
                <a:tc>
                  <a:txBody>
                    <a:bodyPr/>
                    <a:lstStyle/>
                    <a:p>
                      <a:pPr marL="36000" algn="l" fontAlgn="t">
                        <a:spcBef>
                          <a:spcPts val="0"/>
                        </a:spcBef>
                      </a:pPr>
                      <a:endParaRPr lang="en-GB" sz="900" b="1"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4B0D4"/>
                    </a:solidFill>
                  </a:tcPr>
                </a:tc>
                <a:tc>
                  <a:txBody>
                    <a:bodyPr/>
                    <a:lstStyle/>
                    <a:p>
                      <a:pPr marL="36000" algn="l" fontAlgn="t">
                        <a:spcBef>
                          <a:spcPts val="0"/>
                        </a:spcBef>
                      </a:pPr>
                      <a:endParaRPr lang="en-GB" sz="900" b="1"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4B0D4"/>
                    </a:solidFill>
                  </a:tcPr>
                </a:tc>
                <a:tc>
                  <a:txBody>
                    <a:bodyPr/>
                    <a:lstStyle/>
                    <a:p>
                      <a:pPr marL="35560" algn="ctr" fontAlgn="t">
                        <a:spcBef>
                          <a:spcPts val="0"/>
                        </a:spcBef>
                      </a:pPr>
                      <a:endParaRPr lang="en-GB" sz="900" b="0" i="0" u="none" strike="noStrike">
                        <a:solidFill>
                          <a:srgbClr val="000000"/>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4B0D4"/>
                    </a:solidFill>
                  </a:tcPr>
                </a:tc>
                <a:tc gridSpan="3">
                  <a:txBody>
                    <a:bodyPr/>
                    <a:lstStyle/>
                    <a:p>
                      <a:pPr marL="35560" algn="r" fontAlgn="t">
                        <a:spcBef>
                          <a:spcPts val="0"/>
                        </a:spcBef>
                      </a:pPr>
                      <a:r>
                        <a:rPr lang="en-GB" sz="900" b="0" i="0" u="none" strike="noStrike">
                          <a:solidFill>
                            <a:srgbClr val="44546A"/>
                          </a:solidFill>
                          <a:effectLst/>
                          <a:latin typeface="Calibri"/>
                        </a:rPr>
                        <a:t> </a:t>
                      </a:r>
                      <a:r>
                        <a:rPr lang="en-GB" sz="900" b="0" i="0" u="none" strike="noStrike">
                          <a:solidFill>
                            <a:srgbClr val="FFFFFF"/>
                          </a:solidFill>
                          <a:effectLst/>
                          <a:latin typeface="Calibri"/>
                        </a:rPr>
                        <a:t>All Health Boards</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4B0D4"/>
                    </a:solidFill>
                  </a:tcPr>
                </a:tc>
                <a:tc hMerge="1">
                  <a:txBody>
                    <a:bodyPr/>
                    <a:lstStyle/>
                    <a:p>
                      <a:endParaRPr lang="en-GB"/>
                    </a:p>
                  </a:txBody>
                  <a:tcPr/>
                </a:tc>
                <a:tc hMerge="1">
                  <a:txBody>
                    <a:bodyPr/>
                    <a:lstStyle/>
                    <a:p>
                      <a:endParaRPr lang="en-GB"/>
                    </a:p>
                  </a:txBody>
                  <a:tcPr>
                    <a:lnL w="12700" cmpd="sng">
                      <a:noFill/>
                      <a:prstDash val="solid"/>
                    </a:lnL>
                  </a:tcPr>
                </a:tc>
                <a:tc>
                  <a:txBody>
                    <a:bodyPr/>
                    <a:lstStyle/>
                    <a:p>
                      <a:pPr marL="35560" algn="l" fontAlgn="t">
                        <a:spcBef>
                          <a:spcPts val="0"/>
                        </a:spcBef>
                      </a:pPr>
                      <a:r>
                        <a:rPr lang="en-GB" sz="900" b="0" i="0" u="none" strike="noStrike">
                          <a:solidFill>
                            <a:schemeClr val="tx1">
                              <a:lumMod val="75000"/>
                              <a:lumOff val="25000"/>
                            </a:schemeClr>
                          </a:solidFill>
                          <a:effectLst/>
                          <a:latin typeface="Calibri"/>
                        </a:rPr>
                        <a:t>RAG reason: Resource movement due to Covid priorities.</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35560" algn="l" fontAlgn="t">
                        <a:spcBef>
                          <a:spcPts val="0"/>
                        </a:spcBef>
                      </a:pPr>
                      <a:endParaRPr lang="en-GB" sz="900" b="0" i="0" u="none" strike="noStrike">
                        <a:solidFill>
                          <a:srgbClr val="000000"/>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093009105"/>
                  </a:ext>
                </a:extLst>
              </a:tr>
              <a:tr h="0">
                <a:tc>
                  <a:txBody>
                    <a:bodyPr/>
                    <a:lstStyle/>
                    <a:p>
                      <a:pPr marL="36000" algn="ctr" fontAlgn="t">
                        <a:spcBef>
                          <a:spcPts val="0"/>
                        </a:spcBef>
                      </a:pPr>
                      <a:endParaRPr lang="en-GB" sz="100" b="0" i="1" u="none" strike="noStrike">
                        <a:solidFill>
                          <a:schemeClr val="tx1">
                            <a:lumMod val="75000"/>
                            <a:lumOff val="25000"/>
                          </a:schemeClr>
                        </a:solidFill>
                        <a:effectLst/>
                        <a:latin typeface="Calibri" panose="020F0502020204030204" pitchFamily="34" charset="0"/>
                      </a:endParaRPr>
                    </a:p>
                  </a:txBody>
                  <a:tcPr marL="10800" marR="10800" marT="10800" marB="10800"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fontAlgn="t">
                        <a:spcBef>
                          <a:spcPts val="0"/>
                        </a:spcBef>
                      </a:pPr>
                      <a:endParaRPr lang="en-GB" sz="100" b="1" i="0" u="none" strike="noStrike">
                        <a:solidFill>
                          <a:schemeClr val="tx1">
                            <a:lumMod val="75000"/>
                            <a:lumOff val="25000"/>
                          </a:schemeClr>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rtl="0" fontAlgn="t">
                        <a:spcBef>
                          <a:spcPts val="0"/>
                        </a:spcBef>
                      </a:pPr>
                      <a:endParaRPr lang="en-GB" sz="100" b="0" i="0" u="none" strike="noStrike">
                        <a:solidFill>
                          <a:srgbClr val="13A3C9"/>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rtl="0" fontAlgn="t">
                        <a:spcBef>
                          <a:spcPts val="0"/>
                        </a:spcBef>
                      </a:pPr>
                      <a:endParaRPr lang="en-GB" sz="100" b="0" i="0" u="none" strike="noStrike">
                        <a:solidFill>
                          <a:srgbClr val="13A3C9"/>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fontAlgn="t">
                        <a:spcBef>
                          <a:spcPts val="0"/>
                        </a:spcBef>
                      </a:pPr>
                      <a:endParaRPr lang="en-GB" sz="100" b="1"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fontAlgn="t">
                        <a:spcBef>
                          <a:spcPts val="0"/>
                        </a:spcBef>
                      </a:pPr>
                      <a:endParaRPr lang="en-GB" sz="100" b="1"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ctr" fontAlgn="t">
                        <a:spcBef>
                          <a:spcPts val="0"/>
                        </a:spcBef>
                      </a:pPr>
                      <a:endParaRPr lang="en-GB" sz="100" b="0" i="0" u="none" strike="noStrike">
                        <a:solidFill>
                          <a:schemeClr val="tx1">
                            <a:lumMod val="75000"/>
                            <a:lumOff val="25000"/>
                          </a:schemeClr>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3">
                  <a:txBody>
                    <a:bodyPr/>
                    <a:lstStyle/>
                    <a:p>
                      <a:pPr marL="36000" algn="l" fontAlgn="t">
                        <a:spcBef>
                          <a:spcPts val="0"/>
                        </a:spcBef>
                      </a:pPr>
                      <a:endParaRPr lang="en-GB" sz="100" b="0" i="0" u="none" strike="noStrike">
                        <a:solidFill>
                          <a:schemeClr val="tx1">
                            <a:lumMod val="75000"/>
                            <a:lumOff val="25000"/>
                          </a:schemeClr>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lnL w="12700" cmpd="sng">
                      <a:noFill/>
                      <a:prstDash val="solid"/>
                    </a:lnL>
                  </a:tcPr>
                </a:tc>
                <a:tc>
                  <a:txBody>
                    <a:bodyPr/>
                    <a:lstStyle/>
                    <a:p>
                      <a:pPr marL="36000" algn="l" fontAlgn="t">
                        <a:spcBef>
                          <a:spcPts val="0"/>
                        </a:spcBef>
                      </a:pPr>
                      <a:endParaRPr lang="en-GB" sz="100" b="0" i="0" u="none" strike="noStrike">
                        <a:solidFill>
                          <a:schemeClr val="tx1">
                            <a:lumMod val="75000"/>
                            <a:lumOff val="25000"/>
                          </a:schemeClr>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fontAlgn="t">
                        <a:spcBef>
                          <a:spcPts val="0"/>
                        </a:spcBef>
                      </a:pPr>
                      <a:endParaRPr lang="en-GB" sz="100" b="0"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85523516"/>
                  </a:ext>
                </a:extLst>
              </a:tr>
              <a:tr h="289845">
                <a:tc rowSpan="4">
                  <a:txBody>
                    <a:bodyPr/>
                    <a:lstStyle/>
                    <a:p>
                      <a:pPr marL="35560" algn="ctr" fontAlgn="t">
                        <a:spcBef>
                          <a:spcPts val="0"/>
                        </a:spcBef>
                      </a:pPr>
                      <a:r>
                        <a:rPr lang="en-GB" sz="900" b="0" i="1" u="none" strike="noStrike">
                          <a:solidFill>
                            <a:schemeClr val="tx1">
                              <a:lumMod val="75000"/>
                              <a:lumOff val="25000"/>
                            </a:schemeClr>
                          </a:solidFill>
                          <a:effectLst/>
                          <a:latin typeface="Calibri"/>
                        </a:rPr>
                        <a:t>Primary, Community and Mental Health</a:t>
                      </a:r>
                    </a:p>
                  </a:txBody>
                  <a:tcPr marL="10800" marR="10800" marT="10800" marB="10800"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7E6E6"/>
                    </a:solidFill>
                  </a:tcPr>
                </a:tc>
                <a:tc rowSpan="4">
                  <a:txBody>
                    <a:bodyPr/>
                    <a:lstStyle/>
                    <a:p>
                      <a:pPr marL="35560" algn="l" fontAlgn="t">
                        <a:spcBef>
                          <a:spcPts val="0"/>
                        </a:spcBef>
                      </a:pPr>
                      <a:r>
                        <a:rPr lang="en-GB" sz="900" b="1" i="0" u="none" strike="noStrike">
                          <a:solidFill>
                            <a:schemeClr val="tx1">
                              <a:lumMod val="75000"/>
                              <a:lumOff val="25000"/>
                            </a:schemeClr>
                          </a:solidFill>
                          <a:effectLst/>
                          <a:latin typeface="Calibri"/>
                        </a:rPr>
                        <a:t>Dental E Referrals</a:t>
                      </a:r>
                      <a:br>
                        <a:rPr lang="en-GB" sz="900" b="1"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providing dental referral system for community dentists.</a:t>
                      </a:r>
                      <a:endParaRPr lang="en-GB" sz="900" b="1" i="0" u="none" strike="noStrike">
                        <a:solidFill>
                          <a:schemeClr val="tx1">
                            <a:lumMod val="75000"/>
                            <a:lumOff val="25000"/>
                          </a:schemeClr>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7E6E6"/>
                    </a:solidFill>
                  </a:tcPr>
                </a:tc>
                <a:tc rowSpan="3">
                  <a:txBody>
                    <a:bodyPr/>
                    <a:lstStyle/>
                    <a:p>
                      <a:pPr marL="35560" algn="l" rtl="0" fontAlgn="t">
                        <a:spcBef>
                          <a:spcPts val="0"/>
                        </a:spcBef>
                      </a:pPr>
                      <a:r>
                        <a:rPr lang="en-GB" sz="900" b="0" i="0" u="none" strike="noStrike">
                          <a:solidFill>
                            <a:srgbClr val="13A3C9"/>
                          </a:solidFill>
                          <a:effectLst/>
                          <a:latin typeface="Calibri"/>
                        </a:rPr>
                        <a:t>Initiate</a:t>
                      </a:r>
                      <a:endParaRPr lang="en-GB" sz="900" b="1" i="0" u="none" strike="noStrike">
                        <a:solidFill>
                          <a:srgbClr val="34B0D4"/>
                        </a:solidFill>
                        <a:effectLst/>
                        <a:latin typeface="Calibri"/>
                      </a:endParaRPr>
                    </a:p>
                    <a:p>
                      <a:pPr marL="36000" algn="l" rtl="0" fontAlgn="t">
                        <a:spcBef>
                          <a:spcPts val="0"/>
                        </a:spcBef>
                      </a:pPr>
                      <a:endParaRPr lang="en-GB" sz="900" b="0" i="0" u="none" strike="noStrike">
                        <a:solidFill>
                          <a:srgbClr val="13A3C9"/>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solidFill>
                  </a:tcPr>
                </a:tc>
                <a:tc rowSpan="3">
                  <a:txBody>
                    <a:bodyPr/>
                    <a:lstStyle/>
                    <a:p>
                      <a:pPr marL="35560" algn="l" rtl="0" fontAlgn="t">
                        <a:spcBef>
                          <a:spcPts val="0"/>
                        </a:spcBef>
                      </a:pPr>
                      <a:r>
                        <a:rPr lang="en-GB" sz="900" b="1" i="0" u="none" strike="noStrike">
                          <a:solidFill>
                            <a:srgbClr val="34B0D4"/>
                          </a:solidFill>
                          <a:effectLst/>
                          <a:latin typeface="Calibri"/>
                        </a:rPr>
                        <a:t>Define</a:t>
                      </a:r>
                      <a:endParaRPr lang="en-GB" sz="900" b="0" i="0" u="none" strike="noStrike">
                        <a:solidFill>
                          <a:srgbClr val="13A3C9"/>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33F4F"/>
                    </a:solidFill>
                  </a:tcPr>
                </a:tc>
                <a:tc rowSpan="3">
                  <a:txBody>
                    <a:bodyPr/>
                    <a:lstStyle/>
                    <a:p>
                      <a:pPr marL="35560" algn="l" fontAlgn="t">
                        <a:spcBef>
                          <a:spcPts val="0"/>
                        </a:spcBef>
                      </a:pPr>
                      <a:r>
                        <a:rPr lang="en-GB" sz="900" b="1" i="0" u="none" strike="noStrike">
                          <a:solidFill>
                            <a:schemeClr val="bg1"/>
                          </a:solidFill>
                          <a:effectLst/>
                          <a:latin typeface="Calibri"/>
                        </a:rPr>
                        <a:t>Build</a:t>
                      </a:r>
                    </a:p>
                    <a:p>
                      <a:pPr marL="36000" algn="l" fontAlgn="t">
                        <a:spcBef>
                          <a:spcPts val="0"/>
                        </a:spcBef>
                      </a:pPr>
                      <a:endParaRPr lang="en-GB" sz="900" b="1" i="0" u="none" strike="noStrike">
                        <a:solidFill>
                          <a:srgbClr val="000000"/>
                        </a:solidFill>
                        <a:effectLst/>
                        <a:latin typeface="Calibri" panose="020F0502020204030204" pitchFamily="34" charset="0"/>
                      </a:endParaRPr>
                    </a:p>
                    <a:p>
                      <a:pPr marL="35560" algn="l" fontAlgn="t">
                        <a:spcBef>
                          <a:spcPts val="0"/>
                        </a:spcBef>
                      </a:pPr>
                      <a:endParaRPr lang="en-GB" sz="900" b="1" i="0" u="none" strike="noStrike">
                        <a:solidFill>
                          <a:srgbClr val="000000"/>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497B0"/>
                    </a:solidFill>
                  </a:tcPr>
                </a:tc>
                <a:tc rowSpan="3">
                  <a:txBody>
                    <a:bodyPr/>
                    <a:lstStyle/>
                    <a:p>
                      <a:pPr marL="36000" algn="l" fontAlgn="t">
                        <a:spcBef>
                          <a:spcPts val="0"/>
                        </a:spcBef>
                      </a:pPr>
                      <a:endParaRPr lang="en-GB" sz="900" b="1"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497B0"/>
                    </a:solidFill>
                  </a:tcPr>
                </a:tc>
                <a:tc>
                  <a:txBody>
                    <a:bodyPr/>
                    <a:lstStyle/>
                    <a:p>
                      <a:pPr marL="35560" algn="ctr" fontAlgn="t">
                        <a:spcBef>
                          <a:spcPts val="0"/>
                        </a:spcBef>
                      </a:pPr>
                      <a:r>
                        <a:rPr lang="en-GB" sz="900" b="0" i="0" u="none" strike="noStrike">
                          <a:solidFill>
                            <a:schemeClr val="tx1">
                              <a:lumMod val="75000"/>
                              <a:lumOff val="25000"/>
                            </a:schemeClr>
                          </a:solidFill>
                          <a:effectLst/>
                          <a:latin typeface="Calibri"/>
                        </a:rPr>
                        <a:t>External Build</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BEEF4"/>
                    </a:solidFill>
                  </a:tcPr>
                </a:tc>
                <a:tc rowSpan="3" gridSpan="3">
                  <a:txBody>
                    <a:bodyPr/>
                    <a:lstStyle/>
                    <a:p>
                      <a:pPr marL="35560" algn="l" fontAlgn="t">
                        <a:spcBef>
                          <a:spcPts val="0"/>
                        </a:spcBef>
                      </a:pPr>
                      <a:r>
                        <a:rPr lang="en-GB" sz="900" b="1" i="0" u="none" strike="noStrike">
                          <a:solidFill>
                            <a:schemeClr val="tx1">
                              <a:lumMod val="75000"/>
                              <a:lumOff val="25000"/>
                            </a:schemeClr>
                          </a:solidFill>
                          <a:effectLst/>
                          <a:latin typeface="Calibri"/>
                        </a:rPr>
                        <a:t>Roll Out</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Phase 2 integration work on hold</a:t>
                      </a:r>
                    </a:p>
                    <a:p>
                      <a:pPr marL="35560" lvl="0" algn="l">
                        <a:spcBef>
                          <a:spcPts val="0"/>
                        </a:spcBef>
                        <a:buNone/>
                      </a:pPr>
                      <a:r>
                        <a:rPr lang="en-GB" sz="900" b="0" i="0" u="none" strike="noStrike">
                          <a:solidFill>
                            <a:schemeClr val="tx1">
                              <a:lumMod val="75000"/>
                              <a:lumOff val="25000"/>
                            </a:schemeClr>
                          </a:solidFill>
                          <a:effectLst/>
                          <a:latin typeface="Calibri"/>
                        </a:rPr>
                        <a:t>Contract with system supplier due to expire in 2023</a:t>
                      </a:r>
                    </a:p>
                    <a:p>
                      <a:pPr marL="35560" lvl="0" algn="l">
                        <a:spcBef>
                          <a:spcPts val="0"/>
                        </a:spcBef>
                        <a:buNone/>
                      </a:pPr>
                      <a:r>
                        <a:rPr lang="en-GB" sz="900" b="0" i="0" u="none" strike="noStrike">
                          <a:solidFill>
                            <a:schemeClr val="tx1">
                              <a:lumMod val="75000"/>
                              <a:lumOff val="25000"/>
                            </a:schemeClr>
                          </a:solidFill>
                          <a:effectLst/>
                          <a:latin typeface="Calibri"/>
                        </a:rPr>
                        <a:t>Procurement project in progress</a:t>
                      </a:r>
                      <a:endParaRPr lang="en-GB"/>
                    </a:p>
                    <a:p>
                      <a:pPr marL="35560" algn="l" fontAlgn="t">
                        <a:spcBef>
                          <a:spcPts val="0"/>
                        </a:spcBef>
                      </a:pPr>
                      <a:r>
                        <a:rPr lang="en-GB" sz="900" b="1" i="0" u="none" strike="noStrike">
                          <a:solidFill>
                            <a:schemeClr val="accent6">
                              <a:lumMod val="50000"/>
                            </a:schemeClr>
                          </a:solidFill>
                          <a:effectLst/>
                          <a:latin typeface="Calibri"/>
                        </a:rPr>
                        <a:t>Next Major Milestone,</a:t>
                      </a:r>
                      <a:r>
                        <a:rPr lang="en-GB" sz="900" b="0" i="0" u="none" strike="noStrike">
                          <a:solidFill>
                            <a:schemeClr val="accent6">
                              <a:lumMod val="50000"/>
                            </a:schemeClr>
                          </a:solidFill>
                          <a:effectLst/>
                          <a:latin typeface="Calibri"/>
                        </a:rPr>
                        <a:t> Product Available (Early Adopter)  Q4 2022/23 - this work is on hold</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6DCE4"/>
                    </a:solidFill>
                  </a:tcPr>
                </a:tc>
                <a:tc rowSpan="3" hMerge="1">
                  <a:txBody>
                    <a:bodyPr/>
                    <a:lstStyle/>
                    <a:p>
                      <a:endParaRPr lang="en-GB"/>
                    </a:p>
                  </a:txBody>
                  <a:tcPr/>
                </a:tc>
                <a:tc rowSpan="3" hMerge="1">
                  <a:txBody>
                    <a:bodyPr/>
                    <a:lstStyle/>
                    <a:p>
                      <a:endParaRPr lang="en-GB"/>
                    </a:p>
                  </a:txBody>
                  <a:tcPr>
                    <a:lnL w="12700" cmpd="sng">
                      <a:noFill/>
                      <a:prstDash val="solid"/>
                    </a:lnL>
                  </a:tcPr>
                </a:tc>
                <a:tc rowSpan="3">
                  <a:txBody>
                    <a:bodyPr/>
                    <a:lstStyle/>
                    <a:p>
                      <a:pPr marL="35560" algn="l" fontAlgn="t">
                        <a:spcBef>
                          <a:spcPts val="0"/>
                        </a:spcBef>
                      </a:pPr>
                      <a:r>
                        <a:rPr lang="en-GB" sz="900" b="1" i="0" u="none" strike="noStrike">
                          <a:solidFill>
                            <a:srgbClr val="12A3C9"/>
                          </a:solidFill>
                          <a:effectLst/>
                          <a:latin typeface="Calibri"/>
                        </a:rPr>
                        <a:t>Dental Referral Management System </a:t>
                      </a:r>
                      <a:br>
                        <a:rPr lang="en-GB" sz="900" b="1" i="0" u="none" strike="noStrike">
                          <a:solidFill>
                            <a:srgbClr val="12A3C9"/>
                          </a:solidFill>
                          <a:effectLst/>
                          <a:latin typeface="Calibri"/>
                        </a:rPr>
                      </a:br>
                      <a:r>
                        <a:rPr lang="en-GB" sz="900" b="1" i="0" u="none" strike="noStrike">
                          <a:solidFill>
                            <a:srgbClr val="12A3C9"/>
                          </a:solidFill>
                          <a:effectLst/>
                          <a:latin typeface="Calibri"/>
                        </a:rPr>
                        <a:t>Project Board</a:t>
                      </a:r>
                      <a:r>
                        <a:rPr lang="en-GB" sz="900" b="0" i="0" u="none" strike="noStrike">
                          <a:solidFill>
                            <a:srgbClr val="000000"/>
                          </a:solidFill>
                          <a:effectLst/>
                          <a:latin typeface="Calibri"/>
                        </a:rPr>
                        <a:t> </a:t>
                      </a:r>
                      <a:r>
                        <a:rPr lang="en-GB" sz="900" b="0" i="0" u="none" strike="noStrike">
                          <a:solidFill>
                            <a:schemeClr val="tx1">
                              <a:lumMod val="75000"/>
                              <a:lumOff val="25000"/>
                            </a:schemeClr>
                          </a:solidFill>
                          <a:effectLst/>
                          <a:latin typeface="Calibri"/>
                        </a:rPr>
                        <a:t>for re-procurement</a:t>
                      </a:r>
                      <a:endParaRPr lang="en-GB" sz="900">
                        <a:solidFill>
                          <a:schemeClr val="tx1"/>
                        </a:solidFill>
                        <a:effectLst/>
                        <a:latin typeface="+mn-lt"/>
                        <a:ea typeface="+mn-ea"/>
                        <a:cs typeface="+mn-cs"/>
                      </a:endParaRPr>
                    </a:p>
                    <a:p>
                      <a:pPr marL="35560" algn="l" fontAlgn="t">
                        <a:spcBef>
                          <a:spcPts val="0"/>
                        </a:spcBef>
                      </a:pPr>
                      <a:r>
                        <a:rPr lang="en-GB" sz="900" b="0" i="0" u="none" strike="noStrike">
                          <a:solidFill>
                            <a:schemeClr val="tx1">
                              <a:lumMod val="75000"/>
                              <a:lumOff val="25000"/>
                            </a:schemeClr>
                          </a:solidFill>
                          <a:effectLst/>
                          <a:latin typeface="Calibri"/>
                        </a:rPr>
                        <a:t>SRO:  Alex Slade</a:t>
                      </a:r>
                    </a:p>
                    <a:p>
                      <a:pPr marL="35560" algn="l" fontAlgn="t">
                        <a:spcBef>
                          <a:spcPts val="0"/>
                        </a:spcBef>
                      </a:pPr>
                      <a:r>
                        <a:rPr lang="en-GB" sz="900" b="0" i="0" u="none" strike="noStrike">
                          <a:solidFill>
                            <a:schemeClr val="tx1">
                              <a:lumMod val="75000"/>
                              <a:lumOff val="25000"/>
                            </a:schemeClr>
                          </a:solidFill>
                          <a:effectLst/>
                          <a:latin typeface="Calibri"/>
                        </a:rPr>
                        <a:t>DHCW Director:  Carwyn Lloyd-Jones</a:t>
                      </a:r>
                      <a:endParaRPr lang="en-GB" sz="900" b="0" i="0" u="none" strike="noStrike">
                        <a:solidFill>
                          <a:schemeClr val="tx1">
                            <a:lumMod val="75000"/>
                            <a:lumOff val="25000"/>
                          </a:schemeClr>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rowSpan="3">
                  <a:txBody>
                    <a:bodyPr/>
                    <a:lstStyle/>
                    <a:p>
                      <a:pPr marL="36000" algn="l" fontAlgn="t">
                        <a:spcBef>
                          <a:spcPts val="0"/>
                        </a:spcBef>
                      </a:pPr>
                      <a:endParaRPr lang="en-GB" sz="900" b="0"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002022181"/>
                  </a:ext>
                </a:extLst>
              </a:tr>
              <a:tr h="155501">
                <a:tc vMerge="1">
                  <a:txBody>
                    <a:bodyPr/>
                    <a:lstStyle/>
                    <a:p>
                      <a:endParaRPr lang="en-GB"/>
                    </a:p>
                  </a:txBody>
                  <a:tcPr/>
                </a:tc>
                <a:tc vMerge="1">
                  <a:txBody>
                    <a:bodyPr/>
                    <a:lstStyle/>
                    <a:p>
                      <a:endParaRPr lang="en-GB"/>
                    </a:p>
                  </a:txBody>
                  <a:tcPr/>
                </a:tc>
                <a:tc vMerge="1">
                  <a:txBody>
                    <a:bodyPr/>
                    <a:lstStyle/>
                    <a:p>
                      <a:pPr algn="l" rtl="0" fontAlgn="t"/>
                      <a:r>
                        <a:rPr lang="en-GB" sz="900" b="0" i="0" u="none" strike="noStrike">
                          <a:solidFill>
                            <a:srgbClr val="13A3C9"/>
                          </a:solidFill>
                          <a:effectLst/>
                          <a:latin typeface="Calibri" panose="020F0502020204030204" pitchFamily="34" charset="0"/>
                        </a:rPr>
                        <a:t> </a:t>
                      </a:r>
                    </a:p>
                  </a:txBody>
                  <a:tcPr marL="10800" marR="10800" marT="10800" marB="10800">
                    <a:lnL>
                      <a:noFill/>
                    </a:lnL>
                    <a:lnR>
                      <a:noFill/>
                    </a:lnR>
                    <a:lnT>
                      <a:noFill/>
                    </a:lnT>
                    <a:lnB>
                      <a:noFill/>
                    </a:lnB>
                    <a:solidFill>
                      <a:srgbClr val="000000"/>
                    </a:solidFill>
                  </a:tcPr>
                </a:tc>
                <a:tc vMerge="1">
                  <a:txBody>
                    <a:bodyPr/>
                    <a:lstStyle/>
                    <a:p>
                      <a:endParaRPr lang="en-GB"/>
                    </a:p>
                  </a:txBody>
                  <a:tcPr/>
                </a:tc>
                <a:tc vMerge="1">
                  <a:txBody>
                    <a:bodyPr/>
                    <a:lstStyle/>
                    <a:p>
                      <a:pPr algn="l" fontAlgn="t"/>
                      <a:r>
                        <a:rPr lang="en-GB" sz="900" b="1" i="0" u="none" strike="noStrike">
                          <a:solidFill>
                            <a:srgbClr val="000000"/>
                          </a:solidFill>
                          <a:effectLst/>
                          <a:latin typeface="Calibri" panose="020F0502020204030204" pitchFamily="34" charset="0"/>
                        </a:rPr>
                        <a:t> </a:t>
                      </a:r>
                    </a:p>
                  </a:txBody>
                  <a:tcPr marL="10800" marR="10800" marT="10800" marB="10800">
                    <a:lnL>
                      <a:noFill/>
                    </a:lnL>
                    <a:lnR>
                      <a:noFill/>
                    </a:lnR>
                    <a:lnT>
                      <a:noFill/>
                    </a:lnT>
                    <a:lnB>
                      <a:noFill/>
                    </a:lnB>
                    <a:solidFill>
                      <a:srgbClr val="8497B0"/>
                    </a:solidFill>
                  </a:tcPr>
                </a:tc>
                <a:tc vMerge="1">
                  <a:txBody>
                    <a:bodyPr/>
                    <a:lstStyle/>
                    <a:p>
                      <a:pPr algn="l" fontAlgn="t"/>
                      <a:r>
                        <a:rPr lang="en-GB" sz="900" b="1" i="0" u="none" strike="noStrike">
                          <a:solidFill>
                            <a:srgbClr val="000000"/>
                          </a:solidFill>
                          <a:effectLst/>
                          <a:latin typeface="Calibri" panose="020F0502020204030204" pitchFamily="34" charset="0"/>
                        </a:rPr>
                        <a:t> </a:t>
                      </a:r>
                    </a:p>
                  </a:txBody>
                  <a:tcPr marL="10800" marR="10800" marT="10800" marB="10800">
                    <a:lnL>
                      <a:noFill/>
                    </a:lnL>
                    <a:lnR>
                      <a:noFill/>
                    </a:lnR>
                    <a:lnT>
                      <a:noFill/>
                    </a:lnT>
                    <a:lnB>
                      <a:noFill/>
                    </a:lnB>
                    <a:solidFill>
                      <a:srgbClr val="8497B0"/>
                    </a:solidFill>
                  </a:tcPr>
                </a:tc>
                <a:tc>
                  <a:txBody>
                    <a:bodyPr/>
                    <a:lstStyle/>
                    <a:p>
                      <a:pPr marL="35560" algn="ctr" fontAlgn="t">
                        <a:spcBef>
                          <a:spcPts val="0"/>
                        </a:spcBef>
                      </a:pPr>
                      <a:endParaRPr lang="en-GB" sz="900" b="0" i="0" u="none" strike="noStrike">
                        <a:solidFill>
                          <a:schemeClr val="tx1">
                            <a:lumMod val="75000"/>
                            <a:lumOff val="25000"/>
                          </a:schemeClr>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BEEF4"/>
                    </a:solidFill>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vMerge="1">
                  <a:txBody>
                    <a:bodyPr/>
                    <a:lstStyle/>
                    <a:p>
                      <a:pPr algn="l" fontAlgn="t"/>
                      <a:r>
                        <a:rPr lang="en-GB" sz="900" b="0" i="0" u="none" strike="noStrike">
                          <a:solidFill>
                            <a:srgbClr val="000000"/>
                          </a:solidFill>
                          <a:effectLst/>
                          <a:latin typeface="Calibri" panose="020F0502020204030204" pitchFamily="34" charset="0"/>
                        </a:rPr>
                        <a:t> </a:t>
                      </a:r>
                    </a:p>
                  </a:txBody>
                  <a:tcPr marL="10800" marR="10800" marT="10800" marB="10800">
                    <a:lnL>
                      <a:noFill/>
                    </a:lnL>
                    <a:lnR>
                      <a:noFill/>
                    </a:lnR>
                    <a:lnT>
                      <a:noFill/>
                    </a:lnT>
                    <a:lnB>
                      <a:noFill/>
                    </a:lnB>
                    <a:solidFill>
                      <a:srgbClr val="FFE699"/>
                    </a:solidFill>
                  </a:tcPr>
                </a:tc>
                <a:extLst>
                  <a:ext uri="{0D108BD9-81ED-4DB2-BD59-A6C34878D82A}">
                    <a16:rowId xmlns:a16="http://schemas.microsoft.com/office/drawing/2014/main" val="2066501856"/>
                  </a:ext>
                </a:extLst>
              </a:tr>
              <a:tr h="357819">
                <a:tc vMerge="1">
                  <a:txBody>
                    <a:bodyPr/>
                    <a:lstStyle/>
                    <a:p>
                      <a:endParaRPr lang="en-GB"/>
                    </a:p>
                  </a:txBody>
                  <a:tcPr>
                    <a:lnT w="12700" cmpd="sng">
                      <a:noFill/>
                      <a:prstDash val="solid"/>
                    </a:lnT>
                  </a:tcPr>
                </a:tc>
                <a:tc vMerge="1">
                  <a:txBody>
                    <a:bodyPr/>
                    <a:lstStyle/>
                    <a:p>
                      <a:endParaRPr lang="en-GB"/>
                    </a:p>
                  </a:txBody>
                  <a:tcPr>
                    <a:lnT w="12700" cmpd="sng">
                      <a:noFill/>
                      <a:prstDash val="solid"/>
                    </a:lnT>
                  </a:tcPr>
                </a:tc>
                <a:tc vMerge="1">
                  <a:txBody>
                    <a:bodyPr/>
                    <a:lstStyle/>
                    <a:p>
                      <a:pPr marL="35560" algn="l" rtl="0" fontAlgn="t">
                        <a:spcBef>
                          <a:spcPts val="0"/>
                        </a:spcBef>
                      </a:pPr>
                      <a:endParaRPr lang="en-GB" sz="900" b="0" i="0" u="none" strike="noStrike">
                        <a:solidFill>
                          <a:srgbClr val="12A3C9"/>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4B0D4"/>
                    </a:solidFill>
                  </a:tcPr>
                </a:tc>
                <a:tc vMerge="1">
                  <a:txBody>
                    <a:bodyPr/>
                    <a:lstStyle/>
                    <a:p>
                      <a:pPr marL="35560" algn="l" rtl="0" fontAlgn="t">
                        <a:spcBef>
                          <a:spcPts val="0"/>
                        </a:spcBef>
                      </a:pPr>
                      <a:endParaRPr lang="en-GB" sz="900" b="0" i="0" u="none" strike="noStrike">
                        <a:solidFill>
                          <a:srgbClr val="12A3C9"/>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4B0D4"/>
                    </a:solidFill>
                  </a:tcPr>
                </a:tc>
                <a:tc vMerge="1">
                  <a:txBody>
                    <a:bodyPr/>
                    <a:lstStyle/>
                    <a:p>
                      <a:pPr marL="36000" algn="l" fontAlgn="t">
                        <a:spcBef>
                          <a:spcPts val="0"/>
                        </a:spcBef>
                      </a:pPr>
                      <a:endParaRPr lang="en-GB" sz="900" b="1"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497B0"/>
                    </a:solidFill>
                  </a:tcPr>
                </a:tc>
                <a:tc vMerge="1">
                  <a:txBody>
                    <a:bodyPr/>
                    <a:lstStyle/>
                    <a:p>
                      <a:pPr marL="36000" algn="l" fontAlgn="t">
                        <a:spcBef>
                          <a:spcPts val="0"/>
                        </a:spcBef>
                      </a:pPr>
                      <a:endParaRPr lang="en-GB" sz="900" b="1"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497B0"/>
                    </a:solidFill>
                  </a:tcPr>
                </a:tc>
                <a:tc>
                  <a:txBody>
                    <a:bodyPr/>
                    <a:lstStyle/>
                    <a:p>
                      <a:pPr marL="35560" algn="ctr" fontAlgn="t">
                        <a:spcBef>
                          <a:spcPts val="0"/>
                        </a:spcBef>
                      </a:pPr>
                      <a:endParaRPr lang="en-GB" sz="900" b="0" i="0" u="none" strike="noStrike">
                        <a:solidFill>
                          <a:schemeClr val="tx1">
                            <a:lumMod val="75000"/>
                            <a:lumOff val="25000"/>
                          </a:schemeClr>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BEEF4"/>
                    </a:solidFill>
                  </a:tcPr>
                </a:tc>
                <a:tc gridSpan="3" vMerge="1">
                  <a:txBody>
                    <a:bodyPr/>
                    <a:lstStyle/>
                    <a:p>
                      <a:endParaRPr lang="en-GB"/>
                    </a:p>
                  </a:txBody>
                  <a:tcPr>
                    <a:lnL w="12700" cmpd="sng">
                      <a:noFill/>
                      <a:prstDash val="solid"/>
                    </a:lnL>
                    <a:lnT w="12700" cmpd="sng">
                      <a:noFill/>
                      <a:prstDash val="solid"/>
                    </a:lnT>
                  </a:tcPr>
                </a:tc>
                <a:tc hMerge="1" vMerge="1">
                  <a:txBody>
                    <a:bodyPr/>
                    <a:lstStyle/>
                    <a:p>
                      <a:endParaRPr lang="en-GB"/>
                    </a:p>
                  </a:txBody>
                  <a:tcPr/>
                </a:tc>
                <a:tc hMerge="1" vMerge="1">
                  <a:txBody>
                    <a:bodyPr/>
                    <a:lstStyle/>
                    <a:p>
                      <a:endParaRPr lang="en-GB"/>
                    </a:p>
                  </a:txBody>
                  <a:tcPr/>
                </a:tc>
                <a:tc vMerge="1">
                  <a:txBody>
                    <a:bodyPr/>
                    <a:lstStyle/>
                    <a:p>
                      <a:endParaRPr lang="en-GB"/>
                    </a:p>
                  </a:txBody>
                  <a:tcPr>
                    <a:lnT w="12700" cmpd="sng">
                      <a:noFill/>
                      <a:prstDash val="solid"/>
                    </a:lnT>
                  </a:tcPr>
                </a:tc>
                <a:tc vMerge="1">
                  <a:txBody>
                    <a:bodyPr/>
                    <a:lstStyle/>
                    <a:p>
                      <a:pPr algn="l" fontAlgn="t"/>
                      <a:r>
                        <a:rPr lang="en-GB" sz="900" b="0" i="0" u="none" strike="noStrike">
                          <a:solidFill>
                            <a:srgbClr val="000000"/>
                          </a:solidFill>
                          <a:effectLst/>
                          <a:latin typeface="Calibri" panose="020F0502020204030204" pitchFamily="34" charset="0"/>
                        </a:rPr>
                        <a:t> </a:t>
                      </a:r>
                    </a:p>
                  </a:txBody>
                  <a:tcPr marL="10800" marR="10800" marT="10800" marB="10800">
                    <a:lnR>
                      <a:noFill/>
                    </a:lnR>
                    <a:lnT>
                      <a:noFill/>
                    </a:lnT>
                    <a:lnB>
                      <a:noFill/>
                    </a:lnB>
                    <a:solidFill>
                      <a:srgbClr val="FFE699"/>
                    </a:solidFill>
                  </a:tcPr>
                </a:tc>
                <a:extLst>
                  <a:ext uri="{0D108BD9-81ED-4DB2-BD59-A6C34878D82A}">
                    <a16:rowId xmlns:a16="http://schemas.microsoft.com/office/drawing/2014/main" val="1413903059"/>
                  </a:ext>
                </a:extLst>
              </a:tr>
              <a:tr h="289845">
                <a:tc vMerge="1">
                  <a:txBody>
                    <a:bodyPr/>
                    <a:lstStyle/>
                    <a:p>
                      <a:pPr algn="l" fontAlgn="t"/>
                      <a:r>
                        <a:rPr lang="en-GB" sz="900" b="0" i="1" u="none" strike="noStrike">
                          <a:solidFill>
                            <a:srgbClr val="44546A"/>
                          </a:solidFill>
                          <a:effectLst/>
                          <a:latin typeface="Calibri" panose="020F0502020204030204" pitchFamily="34" charset="0"/>
                        </a:rPr>
                        <a:t> </a:t>
                      </a:r>
                    </a:p>
                  </a:txBody>
                  <a:tcPr marL="0" marR="0" marT="0" marB="0" vert="vert270">
                    <a:lnL>
                      <a:noFill/>
                    </a:lnL>
                    <a:lnR>
                      <a:noFill/>
                    </a:lnR>
                    <a:lnT>
                      <a:noFill/>
                    </a:lnT>
                    <a:lnB>
                      <a:noFill/>
                    </a:lnB>
                    <a:solidFill>
                      <a:srgbClr val="E7E6E6"/>
                    </a:solidFill>
                  </a:tcPr>
                </a:tc>
                <a:tc vMerge="1">
                  <a:txBody>
                    <a:bodyPr/>
                    <a:lstStyle/>
                    <a:p>
                      <a:pPr algn="l" fontAlgn="t"/>
                      <a:r>
                        <a:rPr lang="en-GB" sz="900" b="1" i="0" u="none" strike="noStrike">
                          <a:solidFill>
                            <a:srgbClr val="44546A"/>
                          </a:solidFill>
                          <a:effectLst/>
                          <a:latin typeface="Calibri" panose="020F0502020204030204" pitchFamily="34" charset="0"/>
                        </a:rPr>
                        <a:t> </a:t>
                      </a:r>
                    </a:p>
                  </a:txBody>
                  <a:tcPr marL="0" marR="0" marT="0" marB="0">
                    <a:lnL>
                      <a:noFill/>
                    </a:lnL>
                    <a:lnR>
                      <a:noFill/>
                    </a:lnR>
                    <a:lnT>
                      <a:noFill/>
                    </a:lnT>
                    <a:lnB>
                      <a:noFill/>
                    </a:lnB>
                    <a:solidFill>
                      <a:srgbClr val="E7E6E6"/>
                    </a:solidFill>
                  </a:tcPr>
                </a:tc>
                <a:tc gridSpan="2">
                  <a:txBody>
                    <a:bodyPr/>
                    <a:lstStyle/>
                    <a:p>
                      <a:pPr marL="35560" algn="l" rtl="0" fontAlgn="t">
                        <a:spcBef>
                          <a:spcPts val="0"/>
                        </a:spcBef>
                      </a:pPr>
                      <a:r>
                        <a:rPr lang="en-GB" sz="900" b="0" i="0" u="none" strike="noStrike">
                          <a:solidFill>
                            <a:srgbClr val="FFFFFF"/>
                          </a:solidFill>
                          <a:effectLst/>
                          <a:latin typeface="Calibri"/>
                        </a:rPr>
                        <a:t>New project – re-procurement</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4B0D4"/>
                    </a:solidFill>
                  </a:tcPr>
                </a:tc>
                <a:tc hMerge="1">
                  <a:txBody>
                    <a:bodyPr/>
                    <a:lstStyle/>
                    <a:p>
                      <a:endParaRPr lang="en-GB"/>
                    </a:p>
                  </a:txBody>
                  <a:tcPr>
                    <a:lnL w="12700" cmpd="sng">
                      <a:noFill/>
                      <a:prstDash val="solid"/>
                    </a:lnL>
                    <a:lnT w="12700" cmpd="sng">
                      <a:noFill/>
                      <a:prstDash val="solid"/>
                    </a:lnT>
                  </a:tcPr>
                </a:tc>
                <a:tc>
                  <a:txBody>
                    <a:bodyPr/>
                    <a:lstStyle/>
                    <a:p>
                      <a:pPr marL="36000" algn="l" fontAlgn="t">
                        <a:spcBef>
                          <a:spcPts val="0"/>
                        </a:spcBef>
                      </a:pPr>
                      <a:endParaRPr lang="en-GB" sz="900" b="1"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497B0"/>
                    </a:solidFill>
                  </a:tcPr>
                </a:tc>
                <a:tc>
                  <a:txBody>
                    <a:bodyPr/>
                    <a:lstStyle/>
                    <a:p>
                      <a:pPr marL="35560" algn="l" fontAlgn="t">
                        <a:spcBef>
                          <a:spcPts val="0"/>
                        </a:spcBef>
                      </a:pPr>
                      <a:endParaRPr lang="en-GB" sz="900" b="1" i="0" u="none" strike="noStrike">
                        <a:solidFill>
                          <a:srgbClr val="000000"/>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497B0"/>
                    </a:solidFill>
                  </a:tcPr>
                </a:tc>
                <a:tc>
                  <a:txBody>
                    <a:bodyPr/>
                    <a:lstStyle/>
                    <a:p>
                      <a:pPr marL="35560" algn="l" fontAlgn="t">
                        <a:spcBef>
                          <a:spcPts val="0"/>
                        </a:spcBef>
                      </a:pPr>
                      <a:endParaRPr lang="en-GB" sz="900" b="0" i="0" u="none" strike="noStrike" kern="1200">
                        <a:solidFill>
                          <a:schemeClr val="tx1">
                            <a:lumMod val="75000"/>
                            <a:lumOff val="25000"/>
                          </a:schemeClr>
                        </a:solidFill>
                        <a:effectLst/>
                        <a:latin typeface="Calibri"/>
                        <a:ea typeface="+mn-ea"/>
                        <a:cs typeface="+mn-cs"/>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BEEF4"/>
                    </a:solidFill>
                  </a:tcPr>
                </a:tc>
                <a:tc gridSpan="3">
                  <a:txBody>
                    <a:bodyPr/>
                    <a:lstStyle/>
                    <a:p>
                      <a:pPr marL="35560" algn="r" fontAlgn="t">
                        <a:spcBef>
                          <a:spcPts val="0"/>
                        </a:spcBef>
                      </a:pPr>
                      <a:endParaRPr lang="en-GB" sz="900" b="0" i="0" u="none" strike="noStrike">
                        <a:solidFill>
                          <a:srgbClr val="FFFFFF"/>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6DCE4"/>
                    </a:solidFill>
                  </a:tcPr>
                </a:tc>
                <a:tc hMerge="1">
                  <a:txBody>
                    <a:bodyPr/>
                    <a:lstStyle/>
                    <a:p>
                      <a:endParaRPr lang="en-GB"/>
                    </a:p>
                  </a:txBody>
                  <a:tcPr/>
                </a:tc>
                <a:tc hMerge="1">
                  <a:txBody>
                    <a:bodyPr/>
                    <a:lstStyle/>
                    <a:p>
                      <a:endParaRPr lang="en-GB"/>
                    </a:p>
                  </a:txBody>
                  <a:tcPr>
                    <a:lnL w="12700" cmpd="sng">
                      <a:noFill/>
                      <a:prstDash val="solid"/>
                    </a:lnL>
                  </a:tcPr>
                </a:tc>
                <a:tc>
                  <a:txBody>
                    <a:bodyPr/>
                    <a:lstStyle/>
                    <a:p>
                      <a:pPr marL="35560" algn="l" fontAlgn="t">
                        <a:spcBef>
                          <a:spcPts val="0"/>
                        </a:spcBef>
                      </a:pPr>
                      <a:r>
                        <a:rPr lang="en-GB" sz="900" b="0" i="0" u="none" strike="noStrike">
                          <a:solidFill>
                            <a:schemeClr val="tx1">
                              <a:lumMod val="75000"/>
                              <a:lumOff val="25000"/>
                            </a:schemeClr>
                          </a:solidFill>
                          <a:effectLst/>
                          <a:latin typeface="Calibri"/>
                        </a:rPr>
                        <a:t>RAG reason: Integration delayed due to</a:t>
                      </a:r>
                    </a:p>
                    <a:p>
                      <a:pPr marL="35560" algn="l" fontAlgn="t">
                        <a:spcBef>
                          <a:spcPts val="0"/>
                        </a:spcBef>
                      </a:pPr>
                      <a:r>
                        <a:rPr lang="en-GB" sz="900" b="0" i="0" u="none" strike="noStrike">
                          <a:solidFill>
                            <a:schemeClr val="tx1">
                              <a:lumMod val="75000"/>
                              <a:lumOff val="25000"/>
                            </a:schemeClr>
                          </a:solidFill>
                          <a:effectLst/>
                          <a:latin typeface="Calibri"/>
                        </a:rPr>
                        <a:t>internal  resource constraints.</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35560" algn="l" fontAlgn="t">
                        <a:spcBef>
                          <a:spcPts val="0"/>
                        </a:spcBef>
                      </a:pPr>
                      <a:endParaRPr lang="en-GB" sz="900" b="0" i="0" u="none" strike="noStrike">
                        <a:solidFill>
                          <a:srgbClr val="000000"/>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12113580"/>
                  </a:ext>
                </a:extLst>
              </a:tr>
              <a:tr h="0">
                <a:tc>
                  <a:txBody>
                    <a:bodyPr/>
                    <a:lstStyle/>
                    <a:p>
                      <a:pPr marL="36000" algn="ctr" fontAlgn="t">
                        <a:spcBef>
                          <a:spcPts val="0"/>
                        </a:spcBef>
                      </a:pPr>
                      <a:endParaRPr lang="en-GB" sz="100" b="0" i="1" u="none" strike="noStrike">
                        <a:solidFill>
                          <a:schemeClr val="tx1">
                            <a:lumMod val="75000"/>
                            <a:lumOff val="25000"/>
                          </a:schemeClr>
                        </a:solidFill>
                        <a:effectLst/>
                        <a:latin typeface="Calibri" panose="020F0502020204030204" pitchFamily="34" charset="0"/>
                      </a:endParaRPr>
                    </a:p>
                  </a:txBody>
                  <a:tcPr marL="10800" marR="10800" marT="10800" marB="10800"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fontAlgn="t">
                        <a:spcBef>
                          <a:spcPts val="0"/>
                        </a:spcBef>
                      </a:pPr>
                      <a:endParaRPr lang="en-GB" sz="100" b="1" i="0" u="none" strike="noStrike">
                        <a:solidFill>
                          <a:schemeClr val="tx1">
                            <a:lumMod val="75000"/>
                            <a:lumOff val="25000"/>
                          </a:schemeClr>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rtl="0" fontAlgn="t">
                        <a:spcBef>
                          <a:spcPts val="0"/>
                        </a:spcBef>
                      </a:pPr>
                      <a:endParaRPr lang="en-GB" sz="100" b="0" i="0" u="none" strike="noStrike">
                        <a:solidFill>
                          <a:srgbClr val="13A3C9"/>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rtl="0" fontAlgn="t">
                        <a:spcBef>
                          <a:spcPts val="0"/>
                        </a:spcBef>
                      </a:pPr>
                      <a:endParaRPr lang="en-GB" sz="100" b="0" i="0" u="none" strike="noStrike">
                        <a:solidFill>
                          <a:srgbClr val="13A3C9"/>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fontAlgn="t">
                        <a:spcBef>
                          <a:spcPts val="0"/>
                        </a:spcBef>
                      </a:pPr>
                      <a:endParaRPr lang="en-GB" sz="100" b="1"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fontAlgn="t">
                        <a:spcBef>
                          <a:spcPts val="0"/>
                        </a:spcBef>
                      </a:pPr>
                      <a:endParaRPr lang="en-GB" sz="100" b="1"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ctr" fontAlgn="t">
                        <a:spcBef>
                          <a:spcPts val="0"/>
                        </a:spcBef>
                      </a:pPr>
                      <a:endParaRPr lang="en-GB" sz="100" b="0" i="0" u="none" strike="noStrike">
                        <a:solidFill>
                          <a:schemeClr val="tx1">
                            <a:lumMod val="75000"/>
                            <a:lumOff val="25000"/>
                          </a:schemeClr>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3">
                  <a:txBody>
                    <a:bodyPr/>
                    <a:lstStyle/>
                    <a:p>
                      <a:pPr marL="36000" algn="l" fontAlgn="t">
                        <a:spcBef>
                          <a:spcPts val="0"/>
                        </a:spcBef>
                      </a:pPr>
                      <a:endParaRPr lang="en-GB" sz="100" b="0" i="0" u="none" strike="noStrike">
                        <a:solidFill>
                          <a:schemeClr val="tx1">
                            <a:lumMod val="75000"/>
                            <a:lumOff val="25000"/>
                          </a:schemeClr>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lnL w="12700" cmpd="sng">
                      <a:noFill/>
                      <a:prstDash val="solid"/>
                    </a:lnL>
                  </a:tcPr>
                </a:tc>
                <a:tc>
                  <a:txBody>
                    <a:bodyPr/>
                    <a:lstStyle/>
                    <a:p>
                      <a:pPr marL="36000" algn="l" fontAlgn="t">
                        <a:spcBef>
                          <a:spcPts val="0"/>
                        </a:spcBef>
                      </a:pPr>
                      <a:endParaRPr lang="en-GB" sz="100" b="1" i="0" u="none" strike="noStrike">
                        <a:solidFill>
                          <a:schemeClr val="tx1">
                            <a:lumMod val="75000"/>
                            <a:lumOff val="25000"/>
                          </a:schemeClr>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fontAlgn="t">
                        <a:spcBef>
                          <a:spcPts val="0"/>
                        </a:spcBef>
                      </a:pPr>
                      <a:endParaRPr lang="en-GB" sz="100" b="0"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11642776"/>
                  </a:ext>
                </a:extLst>
              </a:tr>
              <a:tr h="289845">
                <a:tc rowSpan="4">
                  <a:txBody>
                    <a:bodyPr/>
                    <a:lstStyle/>
                    <a:p>
                      <a:pPr marL="35560" algn="ctr" fontAlgn="t">
                        <a:spcBef>
                          <a:spcPts val="0"/>
                        </a:spcBef>
                      </a:pPr>
                      <a:r>
                        <a:rPr lang="en-GB" sz="900" b="0" i="1" u="none" strike="noStrike">
                          <a:solidFill>
                            <a:schemeClr val="tx1">
                              <a:lumMod val="75000"/>
                              <a:lumOff val="25000"/>
                            </a:schemeClr>
                          </a:solidFill>
                          <a:effectLst/>
                          <a:latin typeface="Calibri"/>
                        </a:rPr>
                        <a:t>Primary, Community and Mental Health</a:t>
                      </a:r>
                    </a:p>
                  </a:txBody>
                  <a:tcPr marL="10800" marR="10800" marT="10800" marB="10800"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7E6E6"/>
                    </a:solidFill>
                  </a:tcPr>
                </a:tc>
                <a:tc rowSpan="4">
                  <a:txBody>
                    <a:bodyPr/>
                    <a:lstStyle/>
                    <a:p>
                      <a:pPr marL="35560" algn="l" fontAlgn="t">
                        <a:spcBef>
                          <a:spcPts val="0"/>
                        </a:spcBef>
                      </a:pPr>
                      <a:r>
                        <a:rPr lang="en-GB" sz="900" b="1" i="0" u="none" strike="noStrike">
                          <a:solidFill>
                            <a:schemeClr val="tx1">
                              <a:lumMod val="75000"/>
                              <a:lumOff val="25000"/>
                            </a:schemeClr>
                          </a:solidFill>
                          <a:effectLst/>
                          <a:latin typeface="Calibri"/>
                        </a:rPr>
                        <a:t>GP Systems Framework</a:t>
                      </a:r>
                      <a:br>
                        <a:rPr lang="en-GB" sz="900" b="1"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Implementation of systems to GP practices, including any necessary integrations and developments.</a:t>
                      </a:r>
                      <a:r>
                        <a:rPr lang="en-GB" sz="900" b="1" i="0" u="none" strike="noStrike">
                          <a:solidFill>
                            <a:schemeClr val="tx1">
                              <a:lumMod val="75000"/>
                              <a:lumOff val="25000"/>
                            </a:schemeClr>
                          </a:solidFill>
                          <a:effectLst/>
                          <a:latin typeface="Calibri"/>
                        </a:rPr>
                        <a:t> </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7E6E6"/>
                    </a:solidFill>
                  </a:tcPr>
                </a:tc>
                <a:tc rowSpan="3">
                  <a:txBody>
                    <a:bodyPr/>
                    <a:lstStyle/>
                    <a:p>
                      <a:pPr marL="35560" algn="l" rtl="0" fontAlgn="t">
                        <a:spcBef>
                          <a:spcPts val="0"/>
                        </a:spcBef>
                      </a:pPr>
                      <a:r>
                        <a:rPr lang="en-GB" sz="900" b="1" i="0" u="none" strike="noStrike">
                          <a:solidFill>
                            <a:srgbClr val="34B0D4"/>
                          </a:solidFill>
                          <a:effectLst/>
                          <a:latin typeface="Calibri"/>
                        </a:rPr>
                        <a:t>Initiate</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solidFill>
                  </a:tcPr>
                </a:tc>
                <a:tc rowSpan="3">
                  <a:txBody>
                    <a:bodyPr/>
                    <a:lstStyle/>
                    <a:p>
                      <a:pPr marL="35560" algn="l" rtl="0" fontAlgn="t">
                        <a:spcBef>
                          <a:spcPts val="0"/>
                        </a:spcBef>
                      </a:pPr>
                      <a:r>
                        <a:rPr lang="en-GB" sz="900" b="1" i="0" u="none" strike="noStrike">
                          <a:solidFill>
                            <a:srgbClr val="34B0D4"/>
                          </a:solidFill>
                          <a:effectLst/>
                          <a:latin typeface="Calibri"/>
                        </a:rPr>
                        <a:t>Define</a:t>
                      </a:r>
                      <a:r>
                        <a:rPr lang="en-GB" sz="900" b="1" i="0" u="none" strike="noStrike">
                          <a:solidFill>
                            <a:srgbClr val="FF0000"/>
                          </a:solidFill>
                          <a:effectLst/>
                          <a:latin typeface="Calibri"/>
                        </a:rPr>
                        <a:t> </a:t>
                      </a:r>
                      <a:endParaRPr lang="en-GB" sz="900" b="1" i="0" u="none" strike="noStrike">
                        <a:solidFill>
                          <a:srgbClr val="34B0D4"/>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33F4F"/>
                    </a:solidFill>
                  </a:tcPr>
                </a:tc>
                <a:tc rowSpan="3">
                  <a:txBody>
                    <a:bodyPr/>
                    <a:lstStyle/>
                    <a:p>
                      <a:pPr marL="35560" algn="l" fontAlgn="t">
                        <a:spcBef>
                          <a:spcPts val="0"/>
                        </a:spcBef>
                      </a:pPr>
                      <a:r>
                        <a:rPr lang="en-GB" sz="900" b="1" i="0" u="none" strike="noStrike">
                          <a:solidFill>
                            <a:schemeClr val="bg1"/>
                          </a:solidFill>
                          <a:effectLst/>
                          <a:latin typeface="Calibri"/>
                        </a:rPr>
                        <a:t>Build</a:t>
                      </a:r>
                    </a:p>
                    <a:p>
                      <a:pPr marL="35560" algn="l" fontAlgn="t">
                        <a:spcBef>
                          <a:spcPts val="0"/>
                        </a:spcBef>
                      </a:pPr>
                      <a:endParaRPr lang="en-GB" sz="900" b="1" i="0" u="none" strike="noStrike">
                        <a:solidFill>
                          <a:srgbClr val="000000"/>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497B0"/>
                    </a:solidFill>
                  </a:tcPr>
                </a:tc>
                <a:tc rowSpan="3">
                  <a:txBody>
                    <a:bodyPr/>
                    <a:lstStyle/>
                    <a:p>
                      <a:pPr marL="36000" algn="l" fontAlgn="t">
                        <a:spcBef>
                          <a:spcPts val="0"/>
                        </a:spcBef>
                      </a:pPr>
                      <a:endParaRPr lang="en-GB" sz="900" b="1"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497B0"/>
                    </a:solidFill>
                  </a:tcPr>
                </a:tc>
                <a:tc>
                  <a:txBody>
                    <a:bodyPr/>
                    <a:lstStyle/>
                    <a:p>
                      <a:pPr marL="35560" algn="ctr" fontAlgn="t">
                        <a:spcBef>
                          <a:spcPts val="0"/>
                        </a:spcBef>
                      </a:pPr>
                      <a:r>
                        <a:rPr lang="en-GB" sz="900" b="0" i="0" u="none" strike="noStrike">
                          <a:solidFill>
                            <a:schemeClr val="tx1">
                              <a:lumMod val="75000"/>
                              <a:lumOff val="25000"/>
                            </a:schemeClr>
                          </a:solidFill>
                          <a:effectLst/>
                          <a:latin typeface="Calibri"/>
                        </a:rPr>
                        <a:t>External Build</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BEEF4"/>
                    </a:solidFill>
                  </a:tcPr>
                </a:tc>
                <a:tc rowSpan="4" gridSpan="3">
                  <a:txBody>
                    <a:bodyPr/>
                    <a:lstStyle/>
                    <a:p>
                      <a:pPr marL="35560" algn="l" fontAlgn="t">
                        <a:spcBef>
                          <a:spcPts val="0"/>
                        </a:spcBef>
                      </a:pPr>
                      <a:r>
                        <a:rPr lang="en-GB" sz="900" b="1" i="0" u="none" strike="noStrike">
                          <a:solidFill>
                            <a:schemeClr val="tx1">
                              <a:lumMod val="75000"/>
                              <a:lumOff val="25000"/>
                            </a:schemeClr>
                          </a:solidFill>
                          <a:effectLst/>
                          <a:latin typeface="Calibri"/>
                        </a:rPr>
                        <a:t>Roll Out</a:t>
                      </a:r>
                    </a:p>
                    <a:p>
                      <a:pPr marL="35560" algn="l" fontAlgn="t">
                        <a:spcBef>
                          <a:spcPts val="0"/>
                        </a:spcBef>
                      </a:pPr>
                      <a:r>
                        <a:rPr lang="en-GB" sz="900" b="0" i="0" u="none" strike="noStrike">
                          <a:solidFill>
                            <a:schemeClr val="tx1">
                              <a:lumMod val="75000"/>
                              <a:lumOff val="25000"/>
                            </a:schemeClr>
                          </a:solidFill>
                          <a:effectLst/>
                          <a:latin typeface="Calibri"/>
                        </a:rPr>
                        <a:t>Deployment orders prepared and awaiting signature. A number of developments in progress under current contractual arrangements - dependency on suppliers leading to delays to plans.</a:t>
                      </a:r>
                    </a:p>
                    <a:p>
                      <a:pPr marL="35560" marR="0" lvl="0" indent="0" algn="l" defTabSz="914400" eaLnBrk="1" fontAlgn="t" latinLnBrk="0" hangingPunct="1">
                        <a:lnSpc>
                          <a:spcPct val="100000"/>
                        </a:lnSpc>
                        <a:spcBef>
                          <a:spcPts val="0"/>
                        </a:spcBef>
                        <a:spcAft>
                          <a:spcPts val="0"/>
                        </a:spcAft>
                        <a:buClrTx/>
                        <a:buSzTx/>
                        <a:buFontTx/>
                        <a:buNone/>
                        <a:tabLst/>
                        <a:defRPr/>
                      </a:pPr>
                      <a:r>
                        <a:rPr lang="en-GB" sz="900" b="1" i="0" u="none" strike="noStrike">
                          <a:solidFill>
                            <a:schemeClr val="accent6">
                              <a:lumMod val="50000"/>
                            </a:schemeClr>
                          </a:solidFill>
                          <a:effectLst/>
                          <a:latin typeface="+mn-lt"/>
                          <a:ea typeface="+mn-ea"/>
                          <a:cs typeface="+mn-cs"/>
                        </a:rPr>
                        <a:t>Next Major Milestone</a:t>
                      </a:r>
                      <a:r>
                        <a:rPr lang="en-GB" sz="900" b="0" i="0" u="none" strike="noStrike">
                          <a:solidFill>
                            <a:schemeClr val="accent6">
                              <a:lumMod val="50000"/>
                            </a:schemeClr>
                          </a:solidFill>
                          <a:effectLst/>
                          <a:latin typeface="+mn-lt"/>
                          <a:ea typeface="+mn-ea"/>
                          <a:cs typeface="+mn-cs"/>
                        </a:rPr>
                        <a:t>, Migration Complete Mar 2023</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6DCE4"/>
                    </a:solidFill>
                  </a:tcPr>
                </a:tc>
                <a:tc rowSpan="4" hMerge="1">
                  <a:txBody>
                    <a:bodyPr/>
                    <a:lstStyle/>
                    <a:p>
                      <a:endParaRPr lang="en-GB"/>
                    </a:p>
                  </a:txBody>
                  <a:tcPr/>
                </a:tc>
                <a:tc rowSpan="4" hMerge="1">
                  <a:txBody>
                    <a:bodyPr/>
                    <a:lstStyle/>
                    <a:p>
                      <a:endParaRPr lang="en-GB"/>
                    </a:p>
                  </a:txBody>
                  <a:tcPr>
                    <a:lnL w="12700" cmpd="sng">
                      <a:noFill/>
                      <a:prstDash val="solid"/>
                    </a:lnL>
                  </a:tcPr>
                </a:tc>
                <a:tc rowSpan="3">
                  <a:txBody>
                    <a:bodyPr/>
                    <a:lstStyle/>
                    <a:p>
                      <a:pPr marL="35560" algn="l" fontAlgn="t">
                        <a:spcBef>
                          <a:spcPts val="0"/>
                        </a:spcBef>
                      </a:pPr>
                      <a:r>
                        <a:rPr lang="en-GB" sz="900" b="1" i="0" u="none" strike="noStrike">
                          <a:solidFill>
                            <a:srgbClr val="12A3C9"/>
                          </a:solidFill>
                          <a:effectLst/>
                          <a:latin typeface="Calibri"/>
                        </a:rPr>
                        <a:t>General Medical Services (GMS)  IM&amp;T Programme Board</a:t>
                      </a:r>
                      <a:br>
                        <a:rPr lang="en-GB" sz="900" b="1" i="0" u="none" strike="noStrike">
                          <a:solidFill>
                            <a:srgbClr val="12A3C9"/>
                          </a:solidFill>
                          <a:effectLst/>
                          <a:latin typeface="Calibri"/>
                        </a:rPr>
                      </a:br>
                      <a:r>
                        <a:rPr lang="en-GB" sz="900" b="0" i="0" u="none" strike="noStrike">
                          <a:solidFill>
                            <a:schemeClr val="tx1">
                              <a:lumMod val="75000"/>
                              <a:lumOff val="25000"/>
                            </a:schemeClr>
                          </a:solidFill>
                          <a:effectLst/>
                          <a:latin typeface="Calibri"/>
                        </a:rPr>
                        <a:t>SRO: Lisa Dunsford</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DHCW Director: Carwyn Lloyd Jones</a:t>
                      </a:r>
                      <a:endParaRPr lang="en-GB" sz="900" b="1" i="0" u="none" strike="noStrike">
                        <a:solidFill>
                          <a:schemeClr val="tx1">
                            <a:lumMod val="75000"/>
                            <a:lumOff val="25000"/>
                          </a:schemeClr>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35560" algn="l" fontAlgn="t">
                        <a:spcBef>
                          <a:spcPts val="0"/>
                        </a:spcBef>
                      </a:pPr>
                      <a:endParaRPr lang="en-GB" sz="900" b="0" i="0" u="none" strike="noStrike">
                        <a:solidFill>
                          <a:srgbClr val="000000"/>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829915835"/>
                  </a:ext>
                </a:extLst>
              </a:tr>
              <a:tr h="155501">
                <a:tc vMerge="1">
                  <a:txBody>
                    <a:bodyPr/>
                    <a:lstStyle/>
                    <a:p>
                      <a:endParaRPr lang="en-GB"/>
                    </a:p>
                  </a:txBody>
                  <a:tcPr/>
                </a:tc>
                <a:tc vMerge="1">
                  <a:txBody>
                    <a:bodyPr/>
                    <a:lstStyle/>
                    <a:p>
                      <a:endParaRPr lang="en-GB"/>
                    </a:p>
                  </a:txBody>
                  <a:tcPr/>
                </a:tc>
                <a:tc vMerge="1">
                  <a:txBody>
                    <a:bodyPr/>
                    <a:lstStyle/>
                    <a:p>
                      <a:pPr algn="l" rtl="0" fontAlgn="t"/>
                      <a:r>
                        <a:rPr lang="en-GB" sz="900" b="0" i="0" u="none" strike="noStrike">
                          <a:solidFill>
                            <a:srgbClr val="13A3C9"/>
                          </a:solidFill>
                          <a:effectLst/>
                          <a:latin typeface="Calibri" panose="020F0502020204030204" pitchFamily="34" charset="0"/>
                        </a:rPr>
                        <a:t> </a:t>
                      </a:r>
                    </a:p>
                  </a:txBody>
                  <a:tcPr marL="10800" marR="10800" marT="10800" marB="10800">
                    <a:lnL>
                      <a:noFill/>
                    </a:lnL>
                    <a:lnR>
                      <a:noFill/>
                    </a:lnR>
                    <a:lnT>
                      <a:noFill/>
                    </a:lnT>
                    <a:lnB>
                      <a:noFill/>
                    </a:lnB>
                    <a:solidFill>
                      <a:srgbClr val="000000"/>
                    </a:solidFill>
                  </a:tcPr>
                </a:tc>
                <a:tc vMerge="1">
                  <a:txBody>
                    <a:bodyPr/>
                    <a:lstStyle/>
                    <a:p>
                      <a:endParaRPr lang="en-GB"/>
                    </a:p>
                  </a:txBody>
                  <a:tcPr/>
                </a:tc>
                <a:tc vMerge="1">
                  <a:txBody>
                    <a:bodyPr/>
                    <a:lstStyle/>
                    <a:p>
                      <a:pPr algn="l" fontAlgn="t"/>
                      <a:r>
                        <a:rPr lang="en-GB" sz="900" b="1" i="0" u="none" strike="noStrike">
                          <a:solidFill>
                            <a:srgbClr val="000000"/>
                          </a:solidFill>
                          <a:effectLst/>
                          <a:latin typeface="Calibri" panose="020F0502020204030204" pitchFamily="34" charset="0"/>
                        </a:rPr>
                        <a:t> </a:t>
                      </a:r>
                    </a:p>
                  </a:txBody>
                  <a:tcPr marL="10800" marR="10800" marT="10800" marB="10800">
                    <a:lnL>
                      <a:noFill/>
                    </a:lnL>
                    <a:lnR>
                      <a:noFill/>
                    </a:lnR>
                    <a:lnT>
                      <a:noFill/>
                    </a:lnT>
                    <a:lnB>
                      <a:noFill/>
                    </a:lnB>
                    <a:solidFill>
                      <a:srgbClr val="8497B0"/>
                    </a:solidFill>
                  </a:tcPr>
                </a:tc>
                <a:tc vMerge="1">
                  <a:txBody>
                    <a:bodyPr/>
                    <a:lstStyle/>
                    <a:p>
                      <a:pPr algn="l" fontAlgn="t"/>
                      <a:r>
                        <a:rPr lang="en-GB" sz="900" b="1" i="0" u="none" strike="noStrike">
                          <a:solidFill>
                            <a:srgbClr val="000000"/>
                          </a:solidFill>
                          <a:effectLst/>
                          <a:latin typeface="Calibri" panose="020F0502020204030204" pitchFamily="34" charset="0"/>
                        </a:rPr>
                        <a:t> </a:t>
                      </a:r>
                    </a:p>
                  </a:txBody>
                  <a:tcPr marL="10800" marR="10800" marT="10800" marB="10800">
                    <a:lnL>
                      <a:noFill/>
                    </a:lnL>
                    <a:lnR>
                      <a:noFill/>
                    </a:lnR>
                    <a:lnT>
                      <a:noFill/>
                    </a:lnT>
                    <a:lnB>
                      <a:noFill/>
                    </a:lnB>
                    <a:solidFill>
                      <a:srgbClr val="8497B0"/>
                    </a:solidFill>
                  </a:tcPr>
                </a:tc>
                <a:tc>
                  <a:txBody>
                    <a:bodyPr/>
                    <a:lstStyle/>
                    <a:p>
                      <a:pPr marL="35560" algn="ctr" fontAlgn="t">
                        <a:spcBef>
                          <a:spcPts val="0"/>
                        </a:spcBef>
                      </a:pPr>
                      <a:endParaRPr lang="en-GB" sz="900" b="0" i="0" u="none" strike="noStrike">
                        <a:solidFill>
                          <a:schemeClr val="tx1">
                            <a:lumMod val="75000"/>
                            <a:lumOff val="25000"/>
                          </a:schemeClr>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BEEF4"/>
                    </a:solidFill>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marL="35560" algn="l" fontAlgn="t">
                        <a:spcBef>
                          <a:spcPts val="0"/>
                        </a:spcBef>
                      </a:pPr>
                      <a:endParaRPr lang="en-GB" sz="900" b="0" i="0" u="none" strike="noStrike">
                        <a:solidFill>
                          <a:srgbClr val="000000"/>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063552197"/>
                  </a:ext>
                </a:extLst>
              </a:tr>
              <a:tr h="155501">
                <a:tc vMerge="1">
                  <a:txBody>
                    <a:bodyPr/>
                    <a:lstStyle/>
                    <a:p>
                      <a:endParaRPr lang="en-GB"/>
                    </a:p>
                  </a:txBody>
                  <a:tcPr/>
                </a:tc>
                <a:tc vMerge="1">
                  <a:txBody>
                    <a:bodyPr/>
                    <a:lstStyle/>
                    <a:p>
                      <a:endParaRPr lang="en-GB"/>
                    </a:p>
                  </a:txBody>
                  <a:tcPr/>
                </a:tc>
                <a:tc vMerge="1">
                  <a:txBody>
                    <a:bodyPr/>
                    <a:lstStyle/>
                    <a:p>
                      <a:pPr algn="l" rtl="0" fontAlgn="t"/>
                      <a:r>
                        <a:rPr lang="en-GB" sz="900" b="0" i="0" u="none" strike="noStrike">
                          <a:solidFill>
                            <a:srgbClr val="13A3C9"/>
                          </a:solidFill>
                          <a:effectLst/>
                          <a:latin typeface="Calibri" panose="020F0502020204030204" pitchFamily="34" charset="0"/>
                        </a:rPr>
                        <a:t> </a:t>
                      </a:r>
                    </a:p>
                  </a:txBody>
                  <a:tcPr marL="10800" marR="10800" marT="10800" marB="10800">
                    <a:lnL>
                      <a:noFill/>
                    </a:lnL>
                    <a:lnR>
                      <a:noFill/>
                    </a:lnR>
                    <a:lnT>
                      <a:noFill/>
                    </a:lnT>
                    <a:lnB>
                      <a:noFill/>
                    </a:lnB>
                    <a:solidFill>
                      <a:srgbClr val="000000"/>
                    </a:solidFill>
                  </a:tcPr>
                </a:tc>
                <a:tc vMerge="1">
                  <a:txBody>
                    <a:bodyPr/>
                    <a:lstStyle/>
                    <a:p>
                      <a:endParaRPr lang="en-GB"/>
                    </a:p>
                  </a:txBody>
                  <a:tcPr/>
                </a:tc>
                <a:tc vMerge="1">
                  <a:txBody>
                    <a:bodyPr/>
                    <a:lstStyle/>
                    <a:p>
                      <a:pPr algn="l" fontAlgn="t"/>
                      <a:r>
                        <a:rPr lang="en-GB" sz="900" b="1" i="0" u="none" strike="noStrike">
                          <a:solidFill>
                            <a:srgbClr val="000000"/>
                          </a:solidFill>
                          <a:effectLst/>
                          <a:latin typeface="Calibri" panose="020F0502020204030204" pitchFamily="34" charset="0"/>
                        </a:rPr>
                        <a:t> </a:t>
                      </a:r>
                    </a:p>
                  </a:txBody>
                  <a:tcPr marL="10800" marR="10800" marT="10800" marB="10800">
                    <a:lnL>
                      <a:noFill/>
                    </a:lnL>
                    <a:lnR>
                      <a:noFill/>
                    </a:lnR>
                    <a:lnT>
                      <a:noFill/>
                    </a:lnT>
                    <a:lnB>
                      <a:noFill/>
                    </a:lnB>
                    <a:solidFill>
                      <a:srgbClr val="8497B0"/>
                    </a:solidFill>
                  </a:tcPr>
                </a:tc>
                <a:tc vMerge="1">
                  <a:txBody>
                    <a:bodyPr/>
                    <a:lstStyle/>
                    <a:p>
                      <a:pPr algn="l" fontAlgn="t"/>
                      <a:r>
                        <a:rPr lang="en-GB" sz="900" b="1" i="0" u="none" strike="noStrike">
                          <a:solidFill>
                            <a:srgbClr val="000000"/>
                          </a:solidFill>
                          <a:effectLst/>
                          <a:latin typeface="Calibri" panose="020F0502020204030204" pitchFamily="34" charset="0"/>
                        </a:rPr>
                        <a:t> </a:t>
                      </a:r>
                    </a:p>
                  </a:txBody>
                  <a:tcPr marL="10800" marR="10800" marT="10800" marB="10800">
                    <a:lnL>
                      <a:noFill/>
                    </a:lnL>
                    <a:lnR>
                      <a:noFill/>
                    </a:lnR>
                    <a:lnT>
                      <a:noFill/>
                    </a:lnT>
                    <a:lnB>
                      <a:noFill/>
                    </a:lnB>
                    <a:solidFill>
                      <a:srgbClr val="8497B0"/>
                    </a:solidFill>
                  </a:tcPr>
                </a:tc>
                <a:tc>
                  <a:txBody>
                    <a:bodyPr/>
                    <a:lstStyle/>
                    <a:p>
                      <a:pPr marL="35560" algn="ctr" fontAlgn="t">
                        <a:spcBef>
                          <a:spcPts val="0"/>
                        </a:spcBef>
                      </a:pPr>
                      <a:endParaRPr lang="en-GB" sz="900" b="0" i="0" u="none" strike="noStrike">
                        <a:solidFill>
                          <a:schemeClr val="tx1">
                            <a:lumMod val="75000"/>
                            <a:lumOff val="25000"/>
                          </a:schemeClr>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BEEF4"/>
                    </a:solidFill>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marL="35560" algn="l" fontAlgn="t">
                        <a:spcBef>
                          <a:spcPts val="0"/>
                        </a:spcBef>
                      </a:pPr>
                      <a:endParaRPr lang="en-GB" sz="900" b="0" i="0" u="none" strike="noStrike">
                        <a:solidFill>
                          <a:srgbClr val="000000"/>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057127214"/>
                  </a:ext>
                </a:extLst>
              </a:tr>
              <a:tr h="289845">
                <a:tc vMerge="1">
                  <a:txBody>
                    <a:bodyPr/>
                    <a:lstStyle/>
                    <a:p>
                      <a:pPr algn="l" fontAlgn="t"/>
                      <a:r>
                        <a:rPr lang="en-GB" sz="900" b="0" i="1" u="none" strike="noStrike">
                          <a:solidFill>
                            <a:srgbClr val="44546A"/>
                          </a:solidFill>
                          <a:effectLst/>
                          <a:latin typeface="Calibri" panose="020F0502020204030204" pitchFamily="34" charset="0"/>
                        </a:rPr>
                        <a:t> </a:t>
                      </a:r>
                    </a:p>
                  </a:txBody>
                  <a:tcPr marL="0" marR="0" marT="0" marB="0" vert="vert270">
                    <a:lnL>
                      <a:noFill/>
                    </a:lnL>
                    <a:lnR>
                      <a:noFill/>
                    </a:lnR>
                    <a:lnT>
                      <a:noFill/>
                    </a:lnT>
                    <a:lnB>
                      <a:noFill/>
                    </a:lnB>
                    <a:solidFill>
                      <a:srgbClr val="E7E6E6"/>
                    </a:solidFill>
                  </a:tcPr>
                </a:tc>
                <a:tc vMerge="1">
                  <a:txBody>
                    <a:bodyPr/>
                    <a:lstStyle/>
                    <a:p>
                      <a:pPr algn="l" fontAlgn="t"/>
                      <a:r>
                        <a:rPr lang="en-GB" sz="900" b="1" i="0" u="none" strike="noStrike">
                          <a:solidFill>
                            <a:srgbClr val="44546A"/>
                          </a:solidFill>
                          <a:effectLst/>
                          <a:latin typeface="Calibri" panose="020F0502020204030204" pitchFamily="34" charset="0"/>
                        </a:rPr>
                        <a:t> </a:t>
                      </a:r>
                    </a:p>
                  </a:txBody>
                  <a:tcPr marL="0" marR="0" marT="0" marB="0">
                    <a:lnL>
                      <a:noFill/>
                    </a:lnL>
                    <a:lnR>
                      <a:noFill/>
                    </a:lnR>
                    <a:lnT>
                      <a:noFill/>
                    </a:lnT>
                    <a:lnB>
                      <a:noFill/>
                    </a:lnB>
                    <a:solidFill>
                      <a:srgbClr val="E7E6E6"/>
                    </a:solidFill>
                  </a:tcPr>
                </a:tc>
                <a:tc gridSpan="2">
                  <a:txBody>
                    <a:bodyPr/>
                    <a:lstStyle/>
                    <a:p>
                      <a:pPr marL="35560" algn="l" rtl="0" fontAlgn="t">
                        <a:spcBef>
                          <a:spcPts val="0"/>
                        </a:spcBef>
                      </a:pPr>
                      <a:r>
                        <a:rPr lang="en-GB" sz="900" b="0" i="0" u="none" strike="noStrike">
                          <a:solidFill>
                            <a:srgbClr val="FFFFFF"/>
                          </a:solidFill>
                          <a:effectLst/>
                          <a:latin typeface="Calibri"/>
                        </a:rPr>
                        <a:t>Framework Contracts signed for all 3 suppliers</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4B0D4"/>
                    </a:solidFill>
                  </a:tcPr>
                </a:tc>
                <a:tc hMerge="1">
                  <a:txBody>
                    <a:bodyPr/>
                    <a:lstStyle/>
                    <a:p>
                      <a:endParaRPr lang="en-GB"/>
                    </a:p>
                  </a:txBody>
                  <a:tcPr>
                    <a:lnL w="12700" cmpd="sng">
                      <a:noFill/>
                      <a:prstDash val="solid"/>
                    </a:lnL>
                    <a:lnT w="12700" cmpd="sng">
                      <a:noFill/>
                      <a:prstDash val="solid"/>
                    </a:lnT>
                  </a:tcPr>
                </a:tc>
                <a:tc>
                  <a:txBody>
                    <a:bodyPr/>
                    <a:lstStyle/>
                    <a:p>
                      <a:pPr marL="36000" algn="l" fontAlgn="t">
                        <a:spcBef>
                          <a:spcPts val="0"/>
                        </a:spcBef>
                      </a:pPr>
                      <a:endParaRPr lang="en-GB" sz="900" b="1"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497B0"/>
                    </a:solidFill>
                  </a:tcPr>
                </a:tc>
                <a:tc>
                  <a:txBody>
                    <a:bodyPr/>
                    <a:lstStyle/>
                    <a:p>
                      <a:pPr marL="35560" algn="l" fontAlgn="t">
                        <a:spcBef>
                          <a:spcPts val="0"/>
                        </a:spcBef>
                      </a:pPr>
                      <a:endParaRPr lang="en-GB" sz="900" b="1" i="0" u="none" strike="noStrike">
                        <a:solidFill>
                          <a:srgbClr val="000000"/>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497B0"/>
                    </a:solidFill>
                  </a:tcPr>
                </a:tc>
                <a:tc>
                  <a:txBody>
                    <a:bodyPr/>
                    <a:lstStyle/>
                    <a:p>
                      <a:pPr marL="35560" algn="ctr" fontAlgn="t">
                        <a:spcBef>
                          <a:spcPts val="0"/>
                        </a:spcBef>
                      </a:pPr>
                      <a:endParaRPr lang="en-GB" sz="900" b="0" i="0" u="none" strike="noStrike">
                        <a:solidFill>
                          <a:schemeClr val="tx1">
                            <a:lumMod val="75000"/>
                            <a:lumOff val="25000"/>
                          </a:schemeClr>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BEEF4"/>
                    </a:solidFill>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a:txBody>
                    <a:bodyPr/>
                    <a:lstStyle/>
                    <a:p>
                      <a:pPr marL="35560" algn="l" fontAlgn="t">
                        <a:spcBef>
                          <a:spcPts val="0"/>
                        </a:spcBef>
                      </a:pPr>
                      <a:r>
                        <a:rPr lang="en-GB" sz="900" b="0" i="0" u="none" strike="noStrike">
                          <a:solidFill>
                            <a:schemeClr val="tx1">
                              <a:lumMod val="75000"/>
                              <a:lumOff val="25000"/>
                            </a:schemeClr>
                          </a:solidFill>
                          <a:effectLst/>
                          <a:latin typeface="Calibri"/>
                        </a:rPr>
                        <a:t>RAG reason: Supplier delays for new </a:t>
                      </a:r>
                    </a:p>
                    <a:p>
                      <a:pPr marL="35560" algn="l" fontAlgn="t">
                        <a:spcBef>
                          <a:spcPts val="0"/>
                        </a:spcBef>
                      </a:pPr>
                      <a:r>
                        <a:rPr lang="en-GB" sz="900" b="0" i="0" u="none" strike="noStrike">
                          <a:solidFill>
                            <a:schemeClr val="tx1">
                              <a:lumMod val="75000"/>
                              <a:lumOff val="25000"/>
                            </a:schemeClr>
                          </a:solidFill>
                          <a:effectLst/>
                          <a:latin typeface="Calibri"/>
                        </a:rPr>
                        <a:t>developments.</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35560" algn="l" fontAlgn="t">
                        <a:spcBef>
                          <a:spcPts val="0"/>
                        </a:spcBef>
                      </a:pPr>
                      <a:endParaRPr lang="en-GB" sz="900" b="0" i="0" u="none" strike="noStrike">
                        <a:solidFill>
                          <a:srgbClr val="000000"/>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879217603"/>
                  </a:ext>
                </a:extLst>
              </a:tr>
              <a:tr h="0">
                <a:tc>
                  <a:txBody>
                    <a:bodyPr/>
                    <a:lstStyle/>
                    <a:p>
                      <a:pPr marL="36000" algn="ctr" fontAlgn="t">
                        <a:spcBef>
                          <a:spcPts val="0"/>
                        </a:spcBef>
                      </a:pPr>
                      <a:endParaRPr lang="en-GB" sz="100" b="0" i="1" u="none" strike="noStrike">
                        <a:solidFill>
                          <a:schemeClr val="tx1">
                            <a:lumMod val="75000"/>
                            <a:lumOff val="25000"/>
                          </a:schemeClr>
                        </a:solidFill>
                        <a:effectLst/>
                        <a:latin typeface="Calibri" panose="020F0502020204030204" pitchFamily="34" charset="0"/>
                      </a:endParaRPr>
                    </a:p>
                  </a:txBody>
                  <a:tcPr marL="10800" marR="10800" marT="10800" marB="10800"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fontAlgn="t">
                        <a:spcBef>
                          <a:spcPts val="0"/>
                        </a:spcBef>
                      </a:pPr>
                      <a:endParaRPr lang="en-GB" sz="100" b="1" i="0" u="none" strike="noStrike">
                        <a:solidFill>
                          <a:schemeClr val="tx1">
                            <a:lumMod val="75000"/>
                            <a:lumOff val="25000"/>
                          </a:schemeClr>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rtl="0" fontAlgn="t">
                        <a:spcBef>
                          <a:spcPts val="0"/>
                        </a:spcBef>
                      </a:pPr>
                      <a:endParaRPr lang="en-GB" sz="100" b="0" i="0" u="none" strike="noStrike">
                        <a:solidFill>
                          <a:srgbClr val="13A3C9"/>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rtl="0" fontAlgn="t">
                        <a:spcBef>
                          <a:spcPts val="0"/>
                        </a:spcBef>
                      </a:pPr>
                      <a:endParaRPr lang="en-GB" sz="100" b="0" i="0" u="none" strike="noStrike">
                        <a:solidFill>
                          <a:srgbClr val="13A3C9"/>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fontAlgn="t">
                        <a:spcBef>
                          <a:spcPts val="0"/>
                        </a:spcBef>
                      </a:pPr>
                      <a:endParaRPr lang="en-GB" sz="100" b="1"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fontAlgn="t">
                        <a:spcBef>
                          <a:spcPts val="0"/>
                        </a:spcBef>
                      </a:pPr>
                      <a:endParaRPr lang="en-GB" sz="100" b="1"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ctr" fontAlgn="t">
                        <a:spcBef>
                          <a:spcPts val="0"/>
                        </a:spcBef>
                      </a:pPr>
                      <a:endParaRPr lang="en-GB" sz="100" b="0" i="0" u="none" strike="noStrike">
                        <a:solidFill>
                          <a:schemeClr val="tx1">
                            <a:lumMod val="75000"/>
                            <a:lumOff val="25000"/>
                          </a:schemeClr>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3">
                  <a:txBody>
                    <a:bodyPr/>
                    <a:lstStyle/>
                    <a:p>
                      <a:pPr marL="36000" algn="l" fontAlgn="t">
                        <a:spcBef>
                          <a:spcPts val="0"/>
                        </a:spcBef>
                      </a:pPr>
                      <a:endParaRPr lang="en-GB" sz="100" b="0" i="0" u="none" strike="noStrike">
                        <a:solidFill>
                          <a:schemeClr val="tx1">
                            <a:lumMod val="75000"/>
                            <a:lumOff val="25000"/>
                          </a:schemeClr>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lnL w="12700" cmpd="sng">
                      <a:noFill/>
                      <a:prstDash val="solid"/>
                    </a:lnL>
                  </a:tcPr>
                </a:tc>
                <a:tc>
                  <a:txBody>
                    <a:bodyPr/>
                    <a:lstStyle/>
                    <a:p>
                      <a:pPr marL="36000" algn="l" fontAlgn="t">
                        <a:spcBef>
                          <a:spcPts val="0"/>
                        </a:spcBef>
                      </a:pPr>
                      <a:endParaRPr lang="en-GB" sz="100" b="0" i="0" u="none" strike="noStrike">
                        <a:solidFill>
                          <a:schemeClr val="tx1">
                            <a:lumMod val="75000"/>
                            <a:lumOff val="25000"/>
                          </a:schemeClr>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fontAlgn="t">
                        <a:spcBef>
                          <a:spcPts val="0"/>
                        </a:spcBef>
                      </a:pPr>
                      <a:endParaRPr lang="en-GB" sz="100" b="0"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10741202"/>
                  </a:ext>
                </a:extLst>
              </a:tr>
              <a:tr h="289845">
                <a:tc rowSpan="3">
                  <a:txBody>
                    <a:bodyPr/>
                    <a:lstStyle/>
                    <a:p>
                      <a:pPr marL="35560" algn="ctr" fontAlgn="t">
                        <a:spcBef>
                          <a:spcPts val="0"/>
                        </a:spcBef>
                      </a:pPr>
                      <a:r>
                        <a:rPr lang="en-GB" sz="900" b="0" i="1" u="none" strike="noStrike">
                          <a:solidFill>
                            <a:schemeClr val="tx1">
                              <a:lumMod val="75000"/>
                              <a:lumOff val="25000"/>
                            </a:schemeClr>
                          </a:solidFill>
                          <a:effectLst/>
                          <a:latin typeface="Calibri"/>
                        </a:rPr>
                        <a:t>Primary, Community and Mental Health</a:t>
                      </a:r>
                    </a:p>
                  </a:txBody>
                  <a:tcPr marL="10800" marR="10800" marT="10800" marB="10800"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7E6E6"/>
                    </a:solidFill>
                  </a:tcPr>
                </a:tc>
                <a:tc rowSpan="3">
                  <a:txBody>
                    <a:bodyPr/>
                    <a:lstStyle/>
                    <a:p>
                      <a:pPr marL="35560" algn="l" fontAlgn="t">
                        <a:spcBef>
                          <a:spcPts val="0"/>
                        </a:spcBef>
                      </a:pPr>
                      <a:r>
                        <a:rPr lang="en-GB" sz="900" b="1" i="0" u="none" strike="noStrike" dirty="0">
                          <a:solidFill>
                            <a:schemeClr val="tx1">
                              <a:lumMod val="75000"/>
                              <a:lumOff val="25000"/>
                            </a:schemeClr>
                          </a:solidFill>
                          <a:effectLst/>
                          <a:latin typeface="Calibri"/>
                        </a:rPr>
                        <a:t>Welsh Community Care Information System</a:t>
                      </a:r>
                      <a:br>
                        <a:rPr lang="en-GB" sz="900" b="1" i="0" u="none" strike="noStrike" dirty="0">
                          <a:solidFill>
                            <a:srgbClr val="404040"/>
                          </a:solidFill>
                          <a:effectLst/>
                          <a:latin typeface="Calibri"/>
                        </a:rPr>
                      </a:br>
                      <a:r>
                        <a:rPr lang="en-GB" sz="900" b="0" i="0" u="none" strike="noStrike" dirty="0">
                          <a:solidFill>
                            <a:schemeClr val="tx1">
                              <a:lumMod val="75000"/>
                              <a:lumOff val="25000"/>
                            </a:schemeClr>
                          </a:solidFill>
                          <a:effectLst/>
                          <a:latin typeface="Calibri"/>
                        </a:rPr>
                        <a:t>Community information solution for community health, mental health staff and social workers</a:t>
                      </a:r>
                      <a:endParaRPr lang="en-GB" sz="900" b="1" i="0" u="none" strike="noStrike" dirty="0">
                        <a:solidFill>
                          <a:schemeClr val="tx1">
                            <a:lumMod val="75000"/>
                            <a:lumOff val="25000"/>
                          </a:schemeClr>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7E6E6"/>
                    </a:solidFill>
                  </a:tcPr>
                </a:tc>
                <a:tc rowSpan="2">
                  <a:txBody>
                    <a:bodyPr/>
                    <a:lstStyle/>
                    <a:p>
                      <a:pPr marL="35560" algn="l" rtl="0" fontAlgn="t">
                        <a:spcBef>
                          <a:spcPts val="0"/>
                        </a:spcBef>
                      </a:pPr>
                      <a:r>
                        <a:rPr lang="en-GB" sz="900" b="1" i="0" u="none" strike="noStrike">
                          <a:solidFill>
                            <a:srgbClr val="34B0D4"/>
                          </a:solidFill>
                          <a:effectLst/>
                          <a:latin typeface="Calibri"/>
                        </a:rPr>
                        <a:t>Initiate</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solidFill>
                  </a:tcPr>
                </a:tc>
                <a:tc rowSpan="2">
                  <a:txBody>
                    <a:bodyPr/>
                    <a:lstStyle/>
                    <a:p>
                      <a:pPr marL="35560" algn="l" rtl="0" fontAlgn="t">
                        <a:spcBef>
                          <a:spcPts val="0"/>
                        </a:spcBef>
                      </a:pPr>
                      <a:r>
                        <a:rPr lang="en-GB" sz="900" b="1" i="0" u="none" strike="noStrike">
                          <a:solidFill>
                            <a:srgbClr val="34B0D4"/>
                          </a:solidFill>
                          <a:effectLst/>
                          <a:latin typeface="Calibri"/>
                        </a:rPr>
                        <a:t>Define</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33F4F"/>
                    </a:solidFill>
                  </a:tcPr>
                </a:tc>
                <a:tc rowSpan="2">
                  <a:txBody>
                    <a:bodyPr/>
                    <a:lstStyle/>
                    <a:p>
                      <a:pPr marL="35560" algn="l" fontAlgn="t">
                        <a:spcBef>
                          <a:spcPts val="0"/>
                        </a:spcBef>
                      </a:pPr>
                      <a:r>
                        <a:rPr lang="en-GB" sz="900" b="1" i="0" u="none" strike="noStrike">
                          <a:solidFill>
                            <a:schemeClr val="bg1"/>
                          </a:solidFill>
                          <a:effectLst/>
                          <a:latin typeface="Calibri"/>
                        </a:rPr>
                        <a:t>Build</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497B0"/>
                    </a:solidFill>
                  </a:tcPr>
                </a:tc>
                <a:tc rowSpan="2">
                  <a:txBody>
                    <a:bodyPr/>
                    <a:lstStyle/>
                    <a:p>
                      <a:pPr marL="36000" algn="l" fontAlgn="t">
                        <a:spcBef>
                          <a:spcPts val="0"/>
                        </a:spcBef>
                      </a:pPr>
                      <a:endParaRPr lang="en-GB" sz="900" b="1"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497B0"/>
                    </a:solidFill>
                  </a:tcPr>
                </a:tc>
                <a:tc>
                  <a:txBody>
                    <a:bodyPr/>
                    <a:lstStyle/>
                    <a:p>
                      <a:pPr marL="35560" algn="ctr" fontAlgn="t">
                        <a:spcBef>
                          <a:spcPts val="0"/>
                        </a:spcBef>
                      </a:pPr>
                      <a:r>
                        <a:rPr lang="en-GB" sz="900" b="0" i="0" u="none" strike="noStrike">
                          <a:solidFill>
                            <a:schemeClr val="tx1">
                              <a:lumMod val="75000"/>
                              <a:lumOff val="25000"/>
                            </a:schemeClr>
                          </a:solidFill>
                          <a:effectLst/>
                          <a:latin typeface="Calibri"/>
                        </a:rPr>
                        <a:t>External Build</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BEEF4"/>
                    </a:solidFill>
                  </a:tcPr>
                </a:tc>
                <a:tc rowSpan="2" gridSpan="3">
                  <a:txBody>
                    <a:bodyPr/>
                    <a:lstStyle/>
                    <a:p>
                      <a:pPr marL="35560" algn="l" fontAlgn="t">
                        <a:spcBef>
                          <a:spcPts val="0"/>
                        </a:spcBef>
                      </a:pPr>
                      <a:r>
                        <a:rPr lang="en-GB" sz="900" b="1" i="0" u="none" strike="noStrike">
                          <a:solidFill>
                            <a:schemeClr val="tx1">
                              <a:lumMod val="75000"/>
                              <a:lumOff val="25000"/>
                            </a:schemeClr>
                          </a:solidFill>
                          <a:effectLst/>
                          <a:latin typeface="Calibri"/>
                        </a:rPr>
                        <a:t>Roll Out</a:t>
                      </a:r>
                      <a:br>
                        <a:rPr lang="en-GB" sz="900" b="0" i="0" u="none" strike="noStrike">
                          <a:solidFill>
                            <a:srgbClr val="404040"/>
                          </a:solidFill>
                          <a:effectLst/>
                          <a:latin typeface="Calibri"/>
                        </a:rPr>
                      </a:br>
                      <a:r>
                        <a:rPr lang="en-GB" sz="900" b="0" i="0" u="none" strike="noStrike">
                          <a:solidFill>
                            <a:srgbClr val="404040"/>
                          </a:solidFill>
                          <a:effectLst/>
                          <a:latin typeface="Calibri"/>
                        </a:rPr>
                        <a:t>3</a:t>
                      </a:r>
                      <a:r>
                        <a:rPr lang="en-GB" sz="900" b="0" i="0" u="none" strike="noStrike">
                          <a:solidFill>
                            <a:schemeClr val="tx1">
                              <a:lumMod val="75000"/>
                              <a:lumOff val="25000"/>
                            </a:schemeClr>
                          </a:solidFill>
                          <a:effectLst/>
                          <a:latin typeface="Calibri"/>
                        </a:rPr>
                        <a:t> Health Boards live (Cwm Taf Morgannwg, Powys and Hywel Dda), 3 further in pipeline (Aneurin Bevan, B</a:t>
                      </a:r>
                      <a:r>
                        <a:rPr lang="en-GB" sz="900" b="0" i="0" u="none" strike="noStrike">
                          <a:solidFill>
                            <a:schemeClr val="tx1">
                              <a:lumMod val="75000"/>
                              <a:lumOff val="25000"/>
                            </a:schemeClr>
                          </a:solidFill>
                          <a:effectLst/>
                          <a:latin typeface="+mn-lt"/>
                        </a:rPr>
                        <a:t>etsi Cadwaladr, Swansea </a:t>
                      </a:r>
                      <a:r>
                        <a:rPr lang="en-GB" sz="900" b="0" i="0" u="none" strike="noStrike">
                          <a:solidFill>
                            <a:schemeClr val="tx1">
                              <a:lumMod val="75000"/>
                              <a:lumOff val="25000"/>
                            </a:schemeClr>
                          </a:solidFill>
                          <a:effectLst/>
                          <a:latin typeface="Calibri"/>
                        </a:rPr>
                        <a:t>Bay). 15 Local Authorities live. </a:t>
                      </a:r>
                      <a:r>
                        <a:rPr lang="en-GB" sz="900" b="1" i="0" u="none" strike="noStrike">
                          <a:solidFill>
                            <a:schemeClr val="accent6">
                              <a:lumMod val="50000"/>
                            </a:schemeClr>
                          </a:solidFill>
                          <a:effectLst/>
                          <a:latin typeface="+mn-lt"/>
                          <a:ea typeface="+mn-ea"/>
                          <a:cs typeface="+mn-cs"/>
                        </a:rPr>
                        <a:t>Next Major Milestone</a:t>
                      </a:r>
                      <a:r>
                        <a:rPr lang="en-GB" sz="900" b="0" i="0" u="none" strike="noStrike">
                          <a:solidFill>
                            <a:schemeClr val="accent6">
                              <a:lumMod val="50000"/>
                            </a:schemeClr>
                          </a:solidFill>
                          <a:effectLst/>
                          <a:latin typeface="+mn-lt"/>
                          <a:ea typeface="+mn-ea"/>
                          <a:cs typeface="+mn-cs"/>
                        </a:rPr>
                        <a:t>: Aneurin Bevan Phase 1 Mental Health – Q2 2022/23</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6DCE4"/>
                    </a:solidFill>
                  </a:tcPr>
                </a:tc>
                <a:tc rowSpan="2" hMerge="1">
                  <a:txBody>
                    <a:bodyPr/>
                    <a:lstStyle/>
                    <a:p>
                      <a:endParaRPr lang="en-GB"/>
                    </a:p>
                  </a:txBody>
                  <a:tcPr/>
                </a:tc>
                <a:tc rowSpan="2" hMerge="1">
                  <a:txBody>
                    <a:bodyPr/>
                    <a:lstStyle/>
                    <a:p>
                      <a:endParaRPr lang="en-GB"/>
                    </a:p>
                  </a:txBody>
                  <a:tcPr>
                    <a:lnL w="12700" cmpd="sng">
                      <a:noFill/>
                      <a:prstDash val="solid"/>
                    </a:lnL>
                  </a:tcPr>
                </a:tc>
                <a:tc rowSpan="2">
                  <a:txBody>
                    <a:bodyPr/>
                    <a:lstStyle/>
                    <a:p>
                      <a:pPr marL="35560" algn="l" fontAlgn="t">
                        <a:spcBef>
                          <a:spcPts val="0"/>
                        </a:spcBef>
                      </a:pPr>
                      <a:r>
                        <a:rPr lang="en-GB" sz="900" b="1" i="0" u="none" strike="noStrike">
                          <a:solidFill>
                            <a:srgbClr val="34B0D4"/>
                          </a:solidFill>
                          <a:effectLst/>
                          <a:latin typeface="Calibri"/>
                        </a:rPr>
                        <a:t>WCCIS Leadership Board</a:t>
                      </a:r>
                      <a:br>
                        <a:rPr lang="en-GB" sz="900" b="1" i="0" u="none" strike="noStrike">
                          <a:solidFill>
                            <a:srgbClr val="34B0D4"/>
                          </a:solidFill>
                          <a:effectLst/>
                          <a:latin typeface="Calibri"/>
                        </a:rPr>
                      </a:br>
                      <a:r>
                        <a:rPr lang="en-GB" sz="900" b="1" i="0" u="none" strike="noStrike">
                          <a:solidFill>
                            <a:srgbClr val="34B0D4"/>
                          </a:solidFill>
                          <a:effectLst/>
                          <a:latin typeface="Calibri"/>
                        </a:rPr>
                        <a:t>(plus 4 sub boards)</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SRO: Carol Shillabeer / Dave Street</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DHCW Director: Ifan Evans</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35560" algn="l" fontAlgn="t">
                        <a:spcBef>
                          <a:spcPts val="0"/>
                        </a:spcBef>
                      </a:pPr>
                      <a:endParaRPr lang="en-GB" sz="900" b="0" i="0" u="none" strike="noStrike">
                        <a:solidFill>
                          <a:srgbClr val="000000"/>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220142444"/>
                  </a:ext>
                </a:extLst>
              </a:tr>
              <a:tr h="403033">
                <a:tc vMerge="1">
                  <a:txBody>
                    <a:bodyPr/>
                    <a:lstStyle/>
                    <a:p>
                      <a:endParaRPr lang="en-GB"/>
                    </a:p>
                  </a:txBody>
                  <a:tcPr/>
                </a:tc>
                <a:tc vMerge="1">
                  <a:txBody>
                    <a:bodyPr/>
                    <a:lstStyle/>
                    <a:p>
                      <a:endParaRPr lang="en-GB"/>
                    </a:p>
                  </a:txBody>
                  <a:tcPr/>
                </a:tc>
                <a:tc vMerge="1">
                  <a:txBody>
                    <a:bodyPr/>
                    <a:lstStyle/>
                    <a:p>
                      <a:pPr algn="l" rtl="0" fontAlgn="t"/>
                      <a:r>
                        <a:rPr lang="en-GB" sz="900" b="0" i="0" u="none" strike="noStrike">
                          <a:solidFill>
                            <a:srgbClr val="13A3C9"/>
                          </a:solidFill>
                          <a:effectLst/>
                          <a:latin typeface="Calibri" panose="020F0502020204030204" pitchFamily="34" charset="0"/>
                        </a:rPr>
                        <a:t> </a:t>
                      </a:r>
                    </a:p>
                  </a:txBody>
                  <a:tcPr marL="10800" marR="10800" marT="10800" marB="10800">
                    <a:lnL>
                      <a:noFill/>
                    </a:lnL>
                    <a:lnR>
                      <a:noFill/>
                    </a:lnR>
                    <a:lnT>
                      <a:noFill/>
                    </a:lnT>
                    <a:lnB>
                      <a:noFill/>
                    </a:lnB>
                    <a:solidFill>
                      <a:srgbClr val="000000"/>
                    </a:solidFill>
                  </a:tcPr>
                </a:tc>
                <a:tc vMerge="1">
                  <a:txBody>
                    <a:bodyPr/>
                    <a:lstStyle/>
                    <a:p>
                      <a:endParaRPr lang="en-GB"/>
                    </a:p>
                  </a:txBody>
                  <a:tcPr/>
                </a:tc>
                <a:tc vMerge="1">
                  <a:txBody>
                    <a:bodyPr/>
                    <a:lstStyle/>
                    <a:p>
                      <a:pPr algn="l" fontAlgn="t"/>
                      <a:r>
                        <a:rPr lang="en-GB" sz="900" b="1" i="0" u="none" strike="noStrike">
                          <a:solidFill>
                            <a:srgbClr val="000000"/>
                          </a:solidFill>
                          <a:effectLst/>
                          <a:latin typeface="Calibri" panose="020F0502020204030204" pitchFamily="34" charset="0"/>
                        </a:rPr>
                        <a:t> </a:t>
                      </a:r>
                    </a:p>
                  </a:txBody>
                  <a:tcPr marL="10800" marR="10800" marT="10800" marB="10800">
                    <a:lnL>
                      <a:noFill/>
                    </a:lnL>
                    <a:lnR>
                      <a:noFill/>
                    </a:lnR>
                    <a:lnT>
                      <a:noFill/>
                    </a:lnT>
                    <a:lnB>
                      <a:noFill/>
                    </a:lnB>
                    <a:solidFill>
                      <a:srgbClr val="8497B0"/>
                    </a:solidFill>
                  </a:tcPr>
                </a:tc>
                <a:tc vMerge="1">
                  <a:txBody>
                    <a:bodyPr/>
                    <a:lstStyle/>
                    <a:p>
                      <a:pPr algn="l" fontAlgn="t"/>
                      <a:r>
                        <a:rPr lang="en-GB" sz="900" b="1" i="0" u="none" strike="noStrike">
                          <a:solidFill>
                            <a:srgbClr val="000000"/>
                          </a:solidFill>
                          <a:effectLst/>
                          <a:latin typeface="Calibri" panose="020F0502020204030204" pitchFamily="34" charset="0"/>
                        </a:rPr>
                        <a:t> </a:t>
                      </a:r>
                    </a:p>
                  </a:txBody>
                  <a:tcPr marL="10800" marR="10800" marT="10800" marB="10800">
                    <a:lnL>
                      <a:noFill/>
                    </a:lnL>
                    <a:lnR>
                      <a:noFill/>
                    </a:lnR>
                    <a:lnT>
                      <a:noFill/>
                    </a:lnT>
                    <a:lnB>
                      <a:noFill/>
                    </a:lnB>
                    <a:solidFill>
                      <a:srgbClr val="8497B0"/>
                    </a:solidFill>
                  </a:tcPr>
                </a:tc>
                <a:tc>
                  <a:txBody>
                    <a:bodyPr/>
                    <a:lstStyle/>
                    <a:p>
                      <a:pPr marL="35560" algn="ctr" fontAlgn="t">
                        <a:spcBef>
                          <a:spcPts val="0"/>
                        </a:spcBef>
                      </a:pPr>
                      <a:endParaRPr lang="en-GB" sz="900" b="0" i="0" u="none" strike="noStrike">
                        <a:solidFill>
                          <a:schemeClr val="tx1">
                            <a:lumMod val="75000"/>
                            <a:lumOff val="25000"/>
                          </a:schemeClr>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BEEF4"/>
                    </a:solidFill>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marL="35560" algn="l" fontAlgn="t">
                        <a:spcBef>
                          <a:spcPts val="0"/>
                        </a:spcBef>
                      </a:pPr>
                      <a:endParaRPr lang="en-GB" sz="900" b="0" i="0" u="none" strike="noStrike">
                        <a:solidFill>
                          <a:srgbClr val="000000"/>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438040375"/>
                  </a:ext>
                </a:extLst>
              </a:tr>
              <a:tr h="155501">
                <a:tc vMerge="1">
                  <a:txBody>
                    <a:bodyPr/>
                    <a:lstStyle/>
                    <a:p>
                      <a:pPr algn="l" fontAlgn="t"/>
                      <a:r>
                        <a:rPr lang="en-GB" sz="900" b="0" i="1" u="none" strike="noStrike">
                          <a:solidFill>
                            <a:srgbClr val="44546A"/>
                          </a:solidFill>
                          <a:effectLst/>
                          <a:latin typeface="Calibri" panose="020F0502020204030204" pitchFamily="34" charset="0"/>
                        </a:rPr>
                        <a:t> </a:t>
                      </a:r>
                    </a:p>
                  </a:txBody>
                  <a:tcPr marL="0" marR="0" marT="0" marB="0" vert="vert270">
                    <a:lnL>
                      <a:noFill/>
                    </a:lnL>
                    <a:lnR>
                      <a:noFill/>
                    </a:lnR>
                    <a:lnT>
                      <a:noFill/>
                    </a:lnT>
                    <a:lnB>
                      <a:noFill/>
                    </a:lnB>
                    <a:solidFill>
                      <a:srgbClr val="E7E6E6"/>
                    </a:solidFill>
                  </a:tcPr>
                </a:tc>
                <a:tc vMerge="1">
                  <a:txBody>
                    <a:bodyPr/>
                    <a:lstStyle/>
                    <a:p>
                      <a:endParaRPr lang="en-GB"/>
                    </a:p>
                  </a:txBody>
                  <a:tcPr>
                    <a:lnL w="12700" cmpd="sng">
                      <a:noFill/>
                      <a:prstDash val="solid"/>
                    </a:lnL>
                    <a:lnT w="12700" cmpd="sng">
                      <a:noFill/>
                      <a:prstDash val="solid"/>
                    </a:lnT>
                  </a:tcPr>
                </a:tc>
                <a:tc>
                  <a:txBody>
                    <a:bodyPr/>
                    <a:lstStyle/>
                    <a:p>
                      <a:pPr marL="36000" algn="l" rtl="0" fontAlgn="t">
                        <a:spcBef>
                          <a:spcPts val="0"/>
                        </a:spcBef>
                      </a:pPr>
                      <a:endParaRPr lang="en-GB" sz="900" b="0" i="0" u="none" strike="noStrike">
                        <a:solidFill>
                          <a:srgbClr val="13A3C9"/>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4B0D4"/>
                    </a:solidFill>
                  </a:tcPr>
                </a:tc>
                <a:tc>
                  <a:txBody>
                    <a:bodyPr/>
                    <a:lstStyle/>
                    <a:p>
                      <a:pPr marL="36000" algn="l" rtl="0" fontAlgn="t">
                        <a:spcBef>
                          <a:spcPts val="0"/>
                        </a:spcBef>
                      </a:pPr>
                      <a:endParaRPr lang="en-GB" sz="900" b="0" i="0" u="none" strike="noStrike">
                        <a:solidFill>
                          <a:srgbClr val="13A3C9"/>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4B0D4"/>
                    </a:solidFill>
                  </a:tcPr>
                </a:tc>
                <a:tc gridSpan="5">
                  <a:txBody>
                    <a:bodyPr/>
                    <a:lstStyle/>
                    <a:p>
                      <a:pPr marL="35560" algn="r" fontAlgn="t">
                        <a:spcBef>
                          <a:spcPts val="0"/>
                        </a:spcBef>
                      </a:pPr>
                      <a:r>
                        <a:rPr lang="en-GB" sz="900" b="0" i="0" u="none" strike="noStrike">
                          <a:solidFill>
                            <a:srgbClr val="FFFFFF"/>
                          </a:solidFill>
                          <a:effectLst/>
                          <a:latin typeface="Calibri"/>
                        </a:rPr>
                        <a:t>Health – Cwm Taf Morgannwg, Powys and Hywel Dda</a:t>
                      </a:r>
                    </a:p>
                  </a:txBody>
                  <a:tcPr marL="10800" marR="10800" marT="10800" marB="10800">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4B0D4"/>
                    </a:solidFill>
                  </a:tcPr>
                </a:tc>
                <a:tc hMerge="1">
                  <a:txBody>
                    <a:bodyPr/>
                    <a:lstStyle/>
                    <a:p>
                      <a:pPr marL="35560" algn="l" fontAlgn="t">
                        <a:spcBef>
                          <a:spcPts val="0"/>
                        </a:spcBef>
                      </a:pPr>
                      <a:endParaRPr lang="en-GB" sz="900" b="1" i="0" u="none" strike="noStrike">
                        <a:solidFill>
                          <a:srgbClr val="000000"/>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4B0D4"/>
                    </a:solidFill>
                  </a:tcPr>
                </a:tc>
                <a:tc hMerge="1">
                  <a:txBody>
                    <a:bodyPr/>
                    <a:lstStyle/>
                    <a:p>
                      <a:pPr marL="35560" algn="r" fontAlgn="t">
                        <a:spcBef>
                          <a:spcPts val="0"/>
                        </a:spcBef>
                      </a:pPr>
                      <a:r>
                        <a:rPr lang="en-GB" sz="900" b="0" i="0" u="none" strike="noStrike">
                          <a:solidFill>
                            <a:srgbClr val="FFFFFF"/>
                          </a:solidFill>
                          <a:effectLst/>
                          <a:latin typeface="Calibri"/>
                        </a:rPr>
                        <a:t>Health – Cwm, Taf </a:t>
                      </a:r>
                      <a:r>
                        <a:rPr lang="en-GB" sz="900" b="0" i="0" u="none" strike="noStrike" err="1">
                          <a:solidFill>
                            <a:srgbClr val="FFFFFF"/>
                          </a:solidFill>
                          <a:effectLst/>
                          <a:latin typeface="Calibri"/>
                        </a:rPr>
                        <a:t>Morgannwy</a:t>
                      </a:r>
                      <a:r>
                        <a:rPr lang="en-GB" sz="900" b="0" i="0" u="none" strike="noStrike">
                          <a:solidFill>
                            <a:srgbClr val="FFFFFF"/>
                          </a:solidFill>
                          <a:effectLst/>
                          <a:latin typeface="Calibri"/>
                        </a:rPr>
                        <a:t>, Powys and Hywel Dda</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4B0D4"/>
                    </a:solidFill>
                  </a:tcPr>
                </a:tc>
                <a:tc hMerge="1">
                  <a:txBody>
                    <a:bodyPr/>
                    <a:lstStyle/>
                    <a:p>
                      <a:pPr marL="36000" algn="l" fontAlgn="t">
                        <a:spcBef>
                          <a:spcPts val="0"/>
                        </a:spcBef>
                      </a:pPr>
                      <a:r>
                        <a:rPr lang="en-GB" sz="900" b="0" i="0" u="none" strike="noStrike">
                          <a:solidFill>
                            <a:srgbClr val="44546A"/>
                          </a:solidFill>
                          <a:effectLst/>
                          <a:latin typeface="Calibri" panose="020F0502020204030204" pitchFamily="34" charset="0"/>
                        </a:rPr>
                        <a:t> </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34B0D4"/>
                    </a:solidFill>
                  </a:tcPr>
                </a:tc>
                <a:tc hMerge="1">
                  <a:txBody>
                    <a:bodyPr/>
                    <a:lstStyle/>
                    <a:p>
                      <a:endParaRPr lang="en-GB"/>
                    </a:p>
                  </a:txBody>
                  <a:tcPr/>
                </a:tc>
                <a:tc>
                  <a:txBody>
                    <a:bodyPr/>
                    <a:lstStyle/>
                    <a:p>
                      <a:pPr marL="36000" algn="l" fontAlgn="t">
                        <a:spcBef>
                          <a:spcPts val="0"/>
                        </a:spcBef>
                      </a:pPr>
                      <a:endParaRPr lang="en-GB" sz="900" b="0" i="0" u="none" strike="noStrike">
                        <a:solidFill>
                          <a:srgbClr val="FF0000"/>
                        </a:solidFill>
                        <a:effectLst/>
                        <a:latin typeface="Calibri" panose="020F0502020204030204" pitchFamily="34" charset="0"/>
                      </a:endParaRPr>
                    </a:p>
                  </a:txBody>
                  <a:tcPr marL="10800" marR="10800" marT="10800" marB="10800">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6DCE4"/>
                    </a:solidFill>
                  </a:tcPr>
                </a:tc>
                <a:tc>
                  <a:txBody>
                    <a:bodyPr/>
                    <a:lstStyle/>
                    <a:p>
                      <a:pPr marL="35560" algn="l" fontAlgn="t">
                        <a:spcBef>
                          <a:spcPts val="0"/>
                        </a:spcBef>
                      </a:pPr>
                      <a:r>
                        <a:rPr lang="en-GB" sz="900" b="0" i="0" u="none" strike="noStrike">
                          <a:solidFill>
                            <a:schemeClr val="tx1">
                              <a:lumMod val="75000"/>
                              <a:lumOff val="25000"/>
                            </a:schemeClr>
                          </a:solidFill>
                          <a:effectLst/>
                          <a:latin typeface="Calibri"/>
                        </a:rPr>
                        <a:t>RAG reason: ABUHB implementation delay due to legacy system issues</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35560" algn="l" fontAlgn="t">
                        <a:spcBef>
                          <a:spcPts val="0"/>
                        </a:spcBef>
                      </a:pPr>
                      <a:endParaRPr lang="en-GB" sz="900" b="0" i="0" u="none" strike="noStrike">
                        <a:solidFill>
                          <a:srgbClr val="000000"/>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82088702"/>
                  </a:ext>
                </a:extLst>
              </a:tr>
              <a:tr h="71535">
                <a:tc>
                  <a:txBody>
                    <a:bodyPr/>
                    <a:lstStyle/>
                    <a:p>
                      <a:pPr marL="36000" algn="ctr" fontAlgn="t">
                        <a:spcBef>
                          <a:spcPts val="0"/>
                        </a:spcBef>
                      </a:pPr>
                      <a:endParaRPr lang="en-GB" sz="100" b="0" i="1" u="none" strike="noStrike">
                        <a:solidFill>
                          <a:schemeClr val="tx1">
                            <a:lumMod val="75000"/>
                            <a:lumOff val="25000"/>
                          </a:schemeClr>
                        </a:solidFill>
                        <a:effectLst/>
                        <a:latin typeface="Calibri" panose="020F0502020204030204" pitchFamily="34" charset="0"/>
                      </a:endParaRPr>
                    </a:p>
                  </a:txBody>
                  <a:tcPr marL="10800" marR="10800" marT="10800" marB="10800"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fontAlgn="t">
                        <a:spcBef>
                          <a:spcPts val="0"/>
                        </a:spcBef>
                      </a:pPr>
                      <a:endParaRPr lang="en-GB" sz="100" b="0" i="0" u="none" strike="noStrike">
                        <a:solidFill>
                          <a:schemeClr val="tx1">
                            <a:lumMod val="75000"/>
                            <a:lumOff val="25000"/>
                          </a:schemeClr>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rtl="0" fontAlgn="t">
                        <a:spcBef>
                          <a:spcPts val="0"/>
                        </a:spcBef>
                      </a:pPr>
                      <a:endParaRPr lang="en-GB" sz="100" b="0" i="0" u="none" strike="noStrike">
                        <a:solidFill>
                          <a:srgbClr val="13A3C9"/>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rtl="0" fontAlgn="t">
                        <a:spcBef>
                          <a:spcPts val="0"/>
                        </a:spcBef>
                      </a:pPr>
                      <a:endParaRPr lang="en-GB" sz="100" b="0" i="0" u="none" strike="noStrike">
                        <a:solidFill>
                          <a:srgbClr val="13A3C9"/>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fontAlgn="t">
                        <a:spcBef>
                          <a:spcPts val="0"/>
                        </a:spcBef>
                      </a:pPr>
                      <a:endParaRPr lang="en-GB" sz="100" b="1"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fontAlgn="t">
                        <a:spcBef>
                          <a:spcPts val="0"/>
                        </a:spcBef>
                      </a:pPr>
                      <a:endParaRPr lang="en-GB" sz="100" b="1"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ctr" fontAlgn="t">
                        <a:spcBef>
                          <a:spcPts val="0"/>
                        </a:spcBef>
                      </a:pPr>
                      <a:endParaRPr lang="en-GB" sz="100" b="0" i="0" u="none" strike="noStrike">
                        <a:solidFill>
                          <a:schemeClr val="tx1">
                            <a:lumMod val="75000"/>
                            <a:lumOff val="25000"/>
                          </a:schemeClr>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3">
                  <a:txBody>
                    <a:bodyPr/>
                    <a:lstStyle/>
                    <a:p>
                      <a:pPr marL="36000" algn="l" fontAlgn="t">
                        <a:spcBef>
                          <a:spcPts val="0"/>
                        </a:spcBef>
                      </a:pPr>
                      <a:endParaRPr lang="en-GB" sz="100" b="0" i="0" u="none" strike="noStrike">
                        <a:solidFill>
                          <a:schemeClr val="tx1">
                            <a:lumMod val="75000"/>
                            <a:lumOff val="25000"/>
                          </a:schemeClr>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lnL w="12700" cmpd="sng">
                      <a:noFill/>
                      <a:prstDash val="solid"/>
                    </a:lnL>
                    <a:lnT w="12700" cmpd="sng">
                      <a:noFill/>
                      <a:prstDash val="solid"/>
                    </a:lnT>
                  </a:tcPr>
                </a:tc>
                <a:tc>
                  <a:txBody>
                    <a:bodyPr/>
                    <a:lstStyle/>
                    <a:p>
                      <a:pPr marL="36000" algn="l" fontAlgn="t">
                        <a:spcBef>
                          <a:spcPts val="0"/>
                        </a:spcBef>
                      </a:pPr>
                      <a:endParaRPr lang="en-GB" sz="100" b="0" i="0" u="none" strike="noStrike">
                        <a:solidFill>
                          <a:schemeClr val="tx1">
                            <a:lumMod val="75000"/>
                            <a:lumOff val="25000"/>
                          </a:schemeClr>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algn="l" fontAlgn="t">
                        <a:spcBef>
                          <a:spcPts val="0"/>
                        </a:spcBef>
                      </a:pPr>
                      <a:endParaRPr lang="en-GB" sz="100" b="0"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38442825"/>
                  </a:ext>
                </a:extLst>
              </a:tr>
              <a:tr h="0">
                <a:tc rowSpan="6">
                  <a:txBody>
                    <a:bodyPr/>
                    <a:lstStyle/>
                    <a:p>
                      <a:pPr marL="35560" algn="ctr" fontAlgn="t">
                        <a:spcBef>
                          <a:spcPts val="0"/>
                        </a:spcBef>
                      </a:pPr>
                      <a:r>
                        <a:rPr lang="en-GB" sz="900" b="0" i="1" u="none" strike="noStrike">
                          <a:solidFill>
                            <a:schemeClr val="tx1">
                              <a:lumMod val="75000"/>
                              <a:lumOff val="25000"/>
                            </a:schemeClr>
                          </a:solidFill>
                          <a:effectLst/>
                          <a:latin typeface="+mn-lt"/>
                        </a:rPr>
                        <a:t>Planned and</a:t>
                      </a:r>
                      <a:br>
                        <a:rPr lang="en-GB" sz="900" b="0" i="1" u="none" strike="noStrike">
                          <a:solidFill>
                            <a:srgbClr val="404040"/>
                          </a:solidFill>
                          <a:effectLst/>
                          <a:latin typeface="+mn-lt"/>
                        </a:rPr>
                      </a:br>
                      <a:r>
                        <a:rPr lang="en-GB" sz="900" b="0" i="1" u="none" strike="noStrike">
                          <a:solidFill>
                            <a:schemeClr val="tx1">
                              <a:lumMod val="75000"/>
                              <a:lumOff val="25000"/>
                            </a:schemeClr>
                          </a:solidFill>
                          <a:effectLst/>
                          <a:latin typeface="+mn-lt"/>
                        </a:rPr>
                        <a:t> Unscheduled Care</a:t>
                      </a:r>
                    </a:p>
                  </a:txBody>
                  <a:tcPr marL="10800" marR="10800" marT="10800" marB="10800"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7E6E6"/>
                    </a:solidFill>
                  </a:tcPr>
                </a:tc>
                <a:tc rowSpan="6">
                  <a:txBody>
                    <a:bodyPr/>
                    <a:lstStyle/>
                    <a:p>
                      <a:pPr marL="35560" algn="l" fontAlgn="t">
                        <a:spcBef>
                          <a:spcPts val="0"/>
                        </a:spcBef>
                      </a:pPr>
                      <a:r>
                        <a:rPr lang="en-GB" sz="900" b="1" i="0" u="none" strike="noStrike" dirty="0">
                          <a:solidFill>
                            <a:schemeClr val="tx1">
                              <a:lumMod val="75000"/>
                              <a:lumOff val="25000"/>
                            </a:schemeClr>
                          </a:solidFill>
                          <a:effectLst/>
                          <a:latin typeface="+mn-lt"/>
                        </a:rPr>
                        <a:t>Welsh Emergency Dept System</a:t>
                      </a:r>
                      <a:br>
                        <a:rPr lang="en-GB" sz="900" b="1" i="0" u="none" strike="noStrike" dirty="0">
                          <a:solidFill>
                            <a:srgbClr val="404040"/>
                          </a:solidFill>
                          <a:effectLst/>
                          <a:latin typeface="+mn-lt"/>
                        </a:rPr>
                      </a:br>
                      <a:r>
                        <a:rPr lang="en-GB" sz="900" b="0" i="0" u="none" strike="noStrike" dirty="0">
                          <a:solidFill>
                            <a:schemeClr val="tx1">
                              <a:lumMod val="75000"/>
                              <a:lumOff val="25000"/>
                            </a:schemeClr>
                          </a:solidFill>
                          <a:effectLst/>
                          <a:latin typeface="+mn-lt"/>
                        </a:rPr>
                        <a:t>Implementing a managed service with EMIS Health.  DHCW responsible for hosting, integration with other national systems and managing the national contract.</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7E6E6"/>
                    </a:solidFill>
                  </a:tcPr>
                </a:tc>
                <a:tc rowSpan="2">
                  <a:txBody>
                    <a:bodyPr/>
                    <a:lstStyle/>
                    <a:p>
                      <a:pPr marL="35560" algn="l" rtl="0" fontAlgn="t">
                        <a:spcBef>
                          <a:spcPts val="0"/>
                        </a:spcBef>
                      </a:pPr>
                      <a:r>
                        <a:rPr lang="en-GB" sz="900" b="1" i="0" u="none" strike="noStrike">
                          <a:solidFill>
                            <a:srgbClr val="34B0D4"/>
                          </a:solidFill>
                          <a:effectLst/>
                          <a:latin typeface="Calibri"/>
                        </a:rPr>
                        <a:t>Initiate</a:t>
                      </a:r>
                    </a:p>
                    <a:p>
                      <a:pPr marL="35560" algn="l" rtl="0" fontAlgn="t">
                        <a:spcBef>
                          <a:spcPts val="0"/>
                        </a:spcBef>
                      </a:pPr>
                      <a:endParaRPr lang="en-GB" sz="900" b="0" i="0" u="none" strike="noStrike">
                        <a:solidFill>
                          <a:srgbClr val="13A3C9"/>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solidFill>
                  </a:tcPr>
                </a:tc>
                <a:tc rowSpan="2">
                  <a:txBody>
                    <a:bodyPr/>
                    <a:lstStyle/>
                    <a:p>
                      <a:pPr marL="35560" algn="l" rtl="0" fontAlgn="t">
                        <a:spcBef>
                          <a:spcPts val="0"/>
                        </a:spcBef>
                      </a:pPr>
                      <a:r>
                        <a:rPr lang="en-GB" sz="900" b="1" i="0" u="none" strike="noStrike">
                          <a:solidFill>
                            <a:srgbClr val="34B0D4"/>
                          </a:solidFill>
                          <a:effectLst/>
                          <a:latin typeface="Calibri"/>
                        </a:rPr>
                        <a:t>Define</a:t>
                      </a:r>
                      <a:endParaRPr lang="en-GB" sz="900" b="0" i="0" u="none" strike="noStrike">
                        <a:solidFill>
                          <a:srgbClr val="13A3C9"/>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33F4F"/>
                    </a:solidFill>
                  </a:tcPr>
                </a:tc>
                <a:tc rowSpan="2">
                  <a:txBody>
                    <a:bodyPr/>
                    <a:lstStyle/>
                    <a:p>
                      <a:pPr marL="35560" algn="l" fontAlgn="t">
                        <a:spcBef>
                          <a:spcPts val="0"/>
                        </a:spcBef>
                      </a:pPr>
                      <a:r>
                        <a:rPr lang="en-GB" sz="900" b="1" i="0" u="none" strike="noStrike">
                          <a:solidFill>
                            <a:schemeClr val="bg1"/>
                          </a:solidFill>
                          <a:effectLst/>
                          <a:latin typeface="Calibri"/>
                        </a:rPr>
                        <a:t>Build</a:t>
                      </a:r>
                    </a:p>
                    <a:p>
                      <a:pPr marL="35560" algn="l" fontAlgn="t">
                        <a:spcBef>
                          <a:spcPts val="0"/>
                        </a:spcBef>
                      </a:pPr>
                      <a:endParaRPr lang="en-GB" sz="900" b="0" i="0" u="none" strike="noStrike">
                        <a:solidFill>
                          <a:schemeClr val="tx1">
                            <a:lumMod val="75000"/>
                            <a:lumOff val="25000"/>
                          </a:schemeClr>
                        </a:solidFill>
                        <a:effectLst/>
                        <a:latin typeface="Calibri"/>
                        <a:ea typeface="+mn-ea"/>
                        <a:cs typeface="+mn-cs"/>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497B0"/>
                    </a:solidFill>
                  </a:tcPr>
                </a:tc>
                <a:tc rowSpan="2">
                  <a:txBody>
                    <a:bodyPr/>
                    <a:lstStyle/>
                    <a:p>
                      <a:pPr marL="36000" algn="l" fontAlgn="t">
                        <a:spcBef>
                          <a:spcPts val="0"/>
                        </a:spcBef>
                      </a:pPr>
                      <a:endParaRPr lang="en-GB" sz="900" b="1" i="0" u="none" strike="noStrike">
                        <a:solidFill>
                          <a:srgbClr val="000000"/>
                        </a:solidFill>
                        <a:effectLst/>
                        <a:latin typeface="Calibri" panose="020F0502020204030204" pitchFamily="34" charset="0"/>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497B0"/>
                    </a:solidFill>
                  </a:tcPr>
                </a:tc>
                <a:tc>
                  <a:txBody>
                    <a:bodyPr/>
                    <a:lstStyle/>
                    <a:p>
                      <a:pPr marL="35560" algn="ctr" fontAlgn="t">
                        <a:spcBef>
                          <a:spcPts val="0"/>
                        </a:spcBef>
                      </a:pPr>
                      <a:r>
                        <a:rPr lang="en-GB" sz="900" b="0" i="0" u="none" strike="noStrike">
                          <a:solidFill>
                            <a:schemeClr val="tx1">
                              <a:lumMod val="75000"/>
                              <a:lumOff val="25000"/>
                            </a:schemeClr>
                          </a:solidFill>
                          <a:effectLst/>
                          <a:latin typeface="Calibri"/>
                        </a:rPr>
                        <a:t>External Build</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BEEF4"/>
                    </a:solidFill>
                  </a:tcPr>
                </a:tc>
                <a:tc rowSpan="5" gridSpan="3">
                  <a:txBody>
                    <a:bodyPr/>
                    <a:lstStyle/>
                    <a:p>
                      <a:pPr marL="35560" lvl="0"/>
                      <a:r>
                        <a:rPr lang="en-GB" sz="900" b="1" i="0" u="none" strike="noStrike">
                          <a:solidFill>
                            <a:schemeClr val="tx1">
                              <a:lumMod val="75000"/>
                              <a:lumOff val="25000"/>
                            </a:schemeClr>
                          </a:solidFill>
                          <a:effectLst/>
                          <a:latin typeface="+mn-lt"/>
                        </a:rPr>
                        <a:t>Roll Out</a:t>
                      </a:r>
                      <a:br>
                        <a:rPr lang="en-GB" sz="900" b="0" i="0" u="none" strike="noStrike">
                          <a:solidFill>
                            <a:srgbClr val="404040"/>
                          </a:solidFill>
                          <a:effectLst/>
                          <a:latin typeface="+mn-lt"/>
                        </a:rPr>
                      </a:br>
                      <a:r>
                        <a:rPr lang="en-GB" sz="900" b="0" i="0" u="none" strike="noStrike">
                          <a:solidFill>
                            <a:schemeClr val="tx1">
                              <a:lumMod val="75000"/>
                              <a:lumOff val="25000"/>
                            </a:schemeClr>
                          </a:solidFill>
                          <a:effectLst/>
                          <a:latin typeface="Calibri"/>
                          <a:ea typeface="+mn-ea"/>
                          <a:cs typeface="+mn-cs"/>
                        </a:rPr>
                        <a:t>Swansea Bay live at first site in Dec 2021. Morriston go live date to be agreed. Cwm Taf Morgannwg local implementation now paused due to resource and support issues. Roll out in other Health Boards subject to demonstration of success in SBU and WEDS Acceleration (DPIF) funding by Welsh Government.​</a:t>
                      </a:r>
                    </a:p>
                    <a:p>
                      <a:pPr marL="35560" algn="l" fontAlgn="t">
                        <a:spcBef>
                          <a:spcPts val="0"/>
                        </a:spcBef>
                      </a:pPr>
                      <a:r>
                        <a:rPr lang="en-GB" sz="900" b="1" i="0" u="none" strike="noStrike">
                          <a:solidFill>
                            <a:schemeClr val="accent6">
                              <a:lumMod val="50000"/>
                            </a:schemeClr>
                          </a:solidFill>
                          <a:effectLst/>
                          <a:latin typeface="+mn-lt"/>
                          <a:ea typeface="+mn-ea"/>
                          <a:cs typeface="+mn-cs"/>
                        </a:rPr>
                        <a:t>Next Major Milestone</a:t>
                      </a:r>
                      <a:r>
                        <a:rPr lang="en-GB" sz="900" b="0" i="0" u="none" strike="noStrike">
                          <a:solidFill>
                            <a:schemeClr val="accent6">
                              <a:lumMod val="50000"/>
                            </a:schemeClr>
                          </a:solidFill>
                          <a:effectLst/>
                          <a:latin typeface="+mn-lt"/>
                          <a:ea typeface="+mn-ea"/>
                          <a:cs typeface="+mn-cs"/>
                        </a:rPr>
                        <a:t>: Go-live CTM 2022/23</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6DCE4"/>
                    </a:solidFill>
                  </a:tcPr>
                </a:tc>
                <a:tc rowSpan="5" hMerge="1">
                  <a:txBody>
                    <a:bodyPr/>
                    <a:lstStyle/>
                    <a:p>
                      <a:pPr marL="35560" algn="l" fontAlgn="t">
                        <a:spcBef>
                          <a:spcPts val="0"/>
                        </a:spcBef>
                      </a:pPr>
                      <a:endParaRPr lang="en-GB" sz="900" b="0" i="0" u="none" strike="noStrike">
                        <a:solidFill>
                          <a:schemeClr val="accent6">
                            <a:lumMod val="50000"/>
                          </a:schemeClr>
                        </a:solidFill>
                        <a:effectLst/>
                        <a:latin typeface="Calibri"/>
                        <a:ea typeface="+mn-ea"/>
                        <a:cs typeface="+mn-cs"/>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rowSpan="5" hMerge="1">
                  <a:txBody>
                    <a:bodyPr/>
                    <a:lstStyle/>
                    <a:p>
                      <a:endParaRPr lang="en-GB"/>
                    </a:p>
                  </a:txBody>
                  <a:tcPr>
                    <a:lnL w="12700" cmpd="sng">
                      <a:noFill/>
                      <a:prstDash val="solid"/>
                    </a:lnL>
                  </a:tcPr>
                </a:tc>
                <a:tc rowSpan="5">
                  <a:txBody>
                    <a:bodyPr/>
                    <a:lstStyle/>
                    <a:p>
                      <a:pPr marL="35560" algn="l" fontAlgn="t">
                        <a:spcBef>
                          <a:spcPts val="0"/>
                        </a:spcBef>
                      </a:pPr>
                      <a:r>
                        <a:rPr lang="en-GB" sz="900" b="1" i="0" u="none" strike="noStrike">
                          <a:solidFill>
                            <a:srgbClr val="12A3C9"/>
                          </a:solidFill>
                          <a:effectLst/>
                          <a:latin typeface="+mn-lt"/>
                        </a:rPr>
                        <a:t>National WEDS Project Board</a:t>
                      </a:r>
                      <a:br>
                        <a:rPr lang="en-GB" sz="900" b="0" i="0" u="none" strike="noStrike">
                          <a:solidFill>
                            <a:srgbClr val="000000"/>
                          </a:solidFill>
                          <a:effectLst/>
                          <a:latin typeface="+mn-lt"/>
                        </a:rPr>
                      </a:br>
                      <a:r>
                        <a:rPr lang="en-GB" sz="900" b="0" i="0" u="none" strike="noStrike">
                          <a:solidFill>
                            <a:schemeClr val="tx1">
                              <a:lumMod val="75000"/>
                              <a:lumOff val="25000"/>
                            </a:schemeClr>
                          </a:solidFill>
                          <a:effectLst/>
                          <a:latin typeface="+mn-lt"/>
                        </a:rPr>
                        <a:t>SRO: Jo Mower</a:t>
                      </a:r>
                      <a:br>
                        <a:rPr lang="en-GB" sz="900" b="0" i="0" u="none" strike="noStrike">
                          <a:solidFill>
                            <a:srgbClr val="404040"/>
                          </a:solidFill>
                          <a:effectLst/>
                          <a:latin typeface="+mn-lt"/>
                        </a:rPr>
                      </a:br>
                      <a:r>
                        <a:rPr lang="en-GB" sz="900" b="0" i="0" u="none" strike="noStrike">
                          <a:solidFill>
                            <a:schemeClr val="tx1">
                              <a:lumMod val="75000"/>
                              <a:lumOff val="25000"/>
                            </a:schemeClr>
                          </a:solidFill>
                          <a:effectLst/>
                          <a:latin typeface="+mn-lt"/>
                        </a:rPr>
                        <a:t>DHCW Director: Michelle Sell</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35560" algn="l" fontAlgn="t">
                        <a:spcBef>
                          <a:spcPts val="0"/>
                        </a:spcBef>
                      </a:pPr>
                      <a:endParaRPr lang="en-GB" sz="900" b="0" i="0" u="none" strike="noStrike">
                        <a:solidFill>
                          <a:srgbClr val="000000"/>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0000"/>
                    </a:solidFill>
                  </a:tcPr>
                </a:tc>
                <a:extLst>
                  <a:ext uri="{0D108BD9-81ED-4DB2-BD59-A6C34878D82A}">
                    <a16:rowId xmlns:a16="http://schemas.microsoft.com/office/drawing/2014/main" val="3672238035"/>
                  </a:ext>
                </a:extLst>
              </a:tr>
              <a:tr h="0">
                <a:tc vMerge="1">
                  <a:txBody>
                    <a:bodyPr/>
                    <a:lstStyle/>
                    <a:p>
                      <a:endParaRPr lang="en-GB"/>
                    </a:p>
                  </a:txBody>
                  <a:tcPr/>
                </a:tc>
                <a:tc vMerge="1">
                  <a:txBody>
                    <a:bodyPr/>
                    <a:lstStyle/>
                    <a:p>
                      <a:endParaRPr lang="en-GB"/>
                    </a:p>
                  </a:txBody>
                  <a:tcPr/>
                </a:tc>
                <a:tc vMerge="1">
                  <a:txBody>
                    <a:bodyPr/>
                    <a:lstStyle/>
                    <a:p>
                      <a:pPr algn="l" rtl="0" fontAlgn="t"/>
                      <a:r>
                        <a:rPr lang="en-GB" sz="900" b="0" i="0" u="none" strike="noStrike">
                          <a:solidFill>
                            <a:srgbClr val="13A3C9"/>
                          </a:solidFill>
                          <a:effectLst/>
                          <a:latin typeface="Calibri" panose="020F0502020204030204" pitchFamily="34" charset="0"/>
                        </a:rPr>
                        <a:t> </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vMerge="1">
                  <a:txBody>
                    <a:bodyPr/>
                    <a:lstStyle/>
                    <a:p>
                      <a:endParaRPr lang="en-GB"/>
                    </a:p>
                  </a:txBody>
                  <a:tcPr/>
                </a:tc>
                <a:tc vMerge="1">
                  <a:txBody>
                    <a:bodyPr/>
                    <a:lstStyle/>
                    <a:p>
                      <a:pPr algn="l" fontAlgn="t"/>
                      <a:r>
                        <a:rPr lang="en-GB" sz="900" b="1" i="0" u="none" strike="noStrike">
                          <a:solidFill>
                            <a:srgbClr val="000000"/>
                          </a:solidFill>
                          <a:effectLst/>
                          <a:latin typeface="Calibri" panose="020F0502020204030204" pitchFamily="34" charset="0"/>
                        </a:rPr>
                        <a:t> </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vMerge="1">
                  <a:txBody>
                    <a:bodyPr/>
                    <a:lstStyle/>
                    <a:p>
                      <a:pPr algn="l" fontAlgn="t"/>
                      <a:r>
                        <a:rPr lang="en-GB" sz="900" b="1" i="0" u="none" strike="noStrike">
                          <a:solidFill>
                            <a:srgbClr val="000000"/>
                          </a:solidFill>
                          <a:effectLst/>
                          <a:latin typeface="Calibri" panose="020F0502020204030204" pitchFamily="34" charset="0"/>
                        </a:rPr>
                        <a:t> </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rowSpan="2">
                  <a:txBody>
                    <a:bodyPr/>
                    <a:lstStyle/>
                    <a:p>
                      <a:pPr marL="35560" algn="ctr" fontAlgn="t">
                        <a:spcBef>
                          <a:spcPts val="0"/>
                        </a:spcBef>
                      </a:pPr>
                      <a:endParaRPr lang="en-GB" sz="900" b="0" i="0" u="none" strike="noStrike">
                        <a:solidFill>
                          <a:schemeClr val="tx1">
                            <a:lumMod val="75000"/>
                            <a:lumOff val="25000"/>
                          </a:schemeClr>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BEEF4"/>
                    </a:solidFill>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rowSpan="2">
                  <a:txBody>
                    <a:bodyPr/>
                    <a:lstStyle/>
                    <a:p>
                      <a:pPr marL="35560" algn="l" fontAlgn="t">
                        <a:spcBef>
                          <a:spcPts val="0"/>
                        </a:spcBef>
                      </a:pPr>
                      <a:endParaRPr lang="en-GB" sz="900" b="0" i="0" u="none" strike="noStrike">
                        <a:solidFill>
                          <a:srgbClr val="000000"/>
                        </a:solidFill>
                        <a:effectLst/>
                        <a:latin typeface="Calibri"/>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0000"/>
                    </a:solidFill>
                  </a:tcPr>
                </a:tc>
                <a:extLst>
                  <a:ext uri="{0D108BD9-81ED-4DB2-BD59-A6C34878D82A}">
                    <a16:rowId xmlns:a16="http://schemas.microsoft.com/office/drawing/2014/main" val="398102823"/>
                  </a:ext>
                </a:extLst>
              </a:tr>
              <a:tr h="0">
                <a:tc vMerge="1">
                  <a:txBody>
                    <a:bodyPr/>
                    <a:lstStyle/>
                    <a:p>
                      <a:endParaRPr lang="en-GB"/>
                    </a:p>
                  </a:txBody>
                  <a:tcPr/>
                </a:tc>
                <a:tc vMerge="1">
                  <a:txBody>
                    <a:bodyPr/>
                    <a:lstStyle/>
                    <a:p>
                      <a:endParaRPr lang="en-GB"/>
                    </a:p>
                  </a:txBody>
                  <a:tcPr/>
                </a:tc>
                <a:tc rowSpan="2">
                  <a:txBody>
                    <a:bodyPr/>
                    <a:lstStyle/>
                    <a:p>
                      <a:pPr marL="35560" algn="l" rtl="0" fontAlgn="t">
                        <a:spcBef>
                          <a:spcPts val="0"/>
                        </a:spcBef>
                      </a:pPr>
                      <a:endParaRPr lang="en-GB" sz="900" b="0" i="0" u="none" strike="noStrike">
                        <a:solidFill>
                          <a:srgbClr val="13A3C9"/>
                        </a:solidFill>
                        <a:effectLst/>
                        <a:latin typeface="+mn-lt"/>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solidFill>
                  </a:tcPr>
                </a:tc>
                <a:tc rowSpan="2">
                  <a:txBody>
                    <a:bodyPr/>
                    <a:lstStyle/>
                    <a:p>
                      <a:pPr marL="35560" algn="l" rtl="0" fontAlgn="t">
                        <a:spcBef>
                          <a:spcPts val="0"/>
                        </a:spcBef>
                      </a:pPr>
                      <a:endParaRPr lang="en-GB" sz="900" b="0" i="0" u="none" strike="noStrike">
                        <a:solidFill>
                          <a:srgbClr val="13A3C9"/>
                        </a:solidFill>
                        <a:effectLst/>
                        <a:latin typeface="+mn-lt"/>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33F4F"/>
                    </a:solidFill>
                  </a:tcPr>
                </a:tc>
                <a:tc rowSpan="2">
                  <a:txBody>
                    <a:bodyPr/>
                    <a:lstStyle/>
                    <a:p>
                      <a:pPr marL="35560" algn="l" fontAlgn="t">
                        <a:spcBef>
                          <a:spcPts val="0"/>
                        </a:spcBef>
                      </a:pPr>
                      <a:endParaRPr lang="en-GB" sz="900" b="0" i="0" u="none" strike="noStrike">
                        <a:solidFill>
                          <a:schemeClr val="tx1">
                            <a:lumMod val="75000"/>
                            <a:lumOff val="25000"/>
                          </a:schemeClr>
                        </a:solidFill>
                        <a:effectLst/>
                        <a:latin typeface="+mn-lt"/>
                        <a:ea typeface="+mn-ea"/>
                        <a:cs typeface="+mn-cs"/>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497B0"/>
                    </a:solidFill>
                  </a:tcPr>
                </a:tc>
                <a:tc rowSpan="2">
                  <a:txBody>
                    <a:bodyPr/>
                    <a:lstStyle/>
                    <a:p>
                      <a:pPr marL="36000" algn="l" fontAlgn="t">
                        <a:spcBef>
                          <a:spcPts val="0"/>
                        </a:spcBef>
                      </a:pPr>
                      <a:endParaRPr lang="en-GB" sz="900" b="1" i="0" u="none" strike="noStrike">
                        <a:solidFill>
                          <a:srgbClr val="000000"/>
                        </a:solidFill>
                        <a:effectLst/>
                        <a:latin typeface="+mn-lt"/>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497B0"/>
                    </a:solidFill>
                  </a:tcPr>
                </a:tc>
                <a:tc vMerge="1">
                  <a:txBody>
                    <a:bodyPr/>
                    <a:lstStyle/>
                    <a:p>
                      <a:endParaRPr lang="en-GB"/>
                    </a:p>
                  </a:txBody>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086304476"/>
                  </a:ext>
                </a:extLst>
              </a:tr>
              <a:tr h="0">
                <a:tc vMerge="1">
                  <a:txBody>
                    <a:bodyPr/>
                    <a:lstStyle/>
                    <a:p>
                      <a:endParaRPr lang="en-GB"/>
                    </a:p>
                  </a:txBody>
                  <a:tcPr/>
                </a:tc>
                <a:tc vMerge="1">
                  <a:txBody>
                    <a:bodyPr/>
                    <a:lstStyle/>
                    <a:p>
                      <a:endParaRPr lang="en-GB"/>
                    </a:p>
                  </a:txBody>
                  <a:tcPr/>
                </a:tc>
                <a:tc vMerge="1">
                  <a:txBody>
                    <a:bodyPr/>
                    <a:lstStyle/>
                    <a:p>
                      <a:pPr algn="l" rtl="0" fontAlgn="t"/>
                      <a:r>
                        <a:rPr lang="en-GB" sz="900" b="0" i="0" u="none" strike="noStrike">
                          <a:solidFill>
                            <a:srgbClr val="13A3C9"/>
                          </a:solidFill>
                          <a:effectLst/>
                          <a:latin typeface="Calibri" panose="020F0502020204030204" pitchFamily="34" charset="0"/>
                        </a:rPr>
                        <a:t> </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vMerge="1">
                  <a:txBody>
                    <a:bodyPr/>
                    <a:lstStyle/>
                    <a:p>
                      <a:endParaRPr lang="en-GB"/>
                    </a:p>
                  </a:txBody>
                  <a:tcPr/>
                </a:tc>
                <a:tc vMerge="1">
                  <a:txBody>
                    <a:bodyPr/>
                    <a:lstStyle/>
                    <a:p>
                      <a:pPr algn="l" fontAlgn="t"/>
                      <a:r>
                        <a:rPr lang="en-GB" sz="900" b="1" i="0" u="none" strike="noStrike">
                          <a:solidFill>
                            <a:srgbClr val="000000"/>
                          </a:solidFill>
                          <a:effectLst/>
                          <a:latin typeface="Calibri" panose="020F0502020204030204" pitchFamily="34" charset="0"/>
                        </a:rPr>
                        <a:t> </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vMerge="1">
                  <a:txBody>
                    <a:bodyPr/>
                    <a:lstStyle/>
                    <a:p>
                      <a:pPr algn="l" fontAlgn="t"/>
                      <a:r>
                        <a:rPr lang="en-GB" sz="900" b="1" i="0" u="none" strike="noStrike">
                          <a:solidFill>
                            <a:srgbClr val="000000"/>
                          </a:solidFill>
                          <a:effectLst/>
                          <a:latin typeface="Calibri" panose="020F0502020204030204" pitchFamily="34" charset="0"/>
                        </a:rPr>
                        <a:t> </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rowSpan="2">
                  <a:txBody>
                    <a:bodyPr/>
                    <a:lstStyle/>
                    <a:p>
                      <a:pPr marL="35560" algn="ctr" fontAlgn="t">
                        <a:spcBef>
                          <a:spcPts val="0"/>
                        </a:spcBef>
                      </a:pPr>
                      <a:endParaRPr lang="en-GB" sz="900" b="0" i="0" u="none" strike="noStrike">
                        <a:solidFill>
                          <a:schemeClr val="tx1">
                            <a:lumMod val="75000"/>
                            <a:lumOff val="25000"/>
                          </a:schemeClr>
                        </a:solidFill>
                        <a:effectLst/>
                        <a:latin typeface="+mn-lt"/>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BEEF4"/>
                    </a:solidFill>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rowSpan="2">
                  <a:txBody>
                    <a:bodyPr/>
                    <a:lstStyle/>
                    <a:p>
                      <a:pPr marL="35560" algn="l" fontAlgn="t">
                        <a:spcBef>
                          <a:spcPts val="0"/>
                        </a:spcBef>
                      </a:pPr>
                      <a:endParaRPr lang="en-GB" sz="900" b="0" i="0" u="none" strike="noStrike">
                        <a:solidFill>
                          <a:srgbClr val="000000"/>
                        </a:solidFill>
                        <a:effectLst/>
                        <a:latin typeface="+mn-lt"/>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0000"/>
                    </a:solidFill>
                  </a:tcPr>
                </a:tc>
                <a:extLst>
                  <a:ext uri="{0D108BD9-81ED-4DB2-BD59-A6C34878D82A}">
                    <a16:rowId xmlns:a16="http://schemas.microsoft.com/office/drawing/2014/main" val="2487421684"/>
                  </a:ext>
                </a:extLst>
              </a:tr>
              <a:tr h="0">
                <a:tc vMerge="1">
                  <a:txBody>
                    <a:bodyPr/>
                    <a:lstStyle/>
                    <a:p>
                      <a:endParaRPr lang="en-GB"/>
                    </a:p>
                  </a:txBody>
                  <a:tcPr/>
                </a:tc>
                <a:tc vMerge="1">
                  <a:txBody>
                    <a:bodyPr/>
                    <a:lstStyle/>
                    <a:p>
                      <a:endParaRPr lang="en-GB"/>
                    </a:p>
                  </a:txBody>
                  <a:tcPr/>
                </a:tc>
                <a:tc gridSpan="4">
                  <a:txBody>
                    <a:bodyPr/>
                    <a:lstStyle/>
                    <a:p>
                      <a:pPr marL="35560" algn="r" fontAlgn="t">
                        <a:spcBef>
                          <a:spcPts val="0"/>
                        </a:spcBef>
                      </a:pPr>
                      <a:r>
                        <a:rPr lang="en-GB" sz="900" b="0" i="0" u="none" strike="noStrike">
                          <a:solidFill>
                            <a:schemeClr val="bg1"/>
                          </a:solidFill>
                          <a:effectLst/>
                          <a:latin typeface="+mn-lt"/>
                          <a:ea typeface="+mn-ea"/>
                          <a:cs typeface="+mn-cs"/>
                        </a:rPr>
                        <a:t>Cwm Taf Morgannwg</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4B0D4"/>
                    </a:solidFill>
                  </a:tcPr>
                </a:tc>
                <a:tc hMerge="1">
                  <a:txBody>
                    <a:bodyPr/>
                    <a:lstStyle/>
                    <a:p>
                      <a:endParaRPr lang="en-GB"/>
                    </a:p>
                  </a:txBody>
                  <a:tcPr>
                    <a:lnL w="12700" cmpd="sng">
                      <a:noFill/>
                      <a:prstDash val="solid"/>
                    </a:lnL>
                    <a:lnT w="12700" cmpd="sng">
                      <a:noFill/>
                      <a:prstDash val="solid"/>
                    </a:lnT>
                  </a:tcPr>
                </a:tc>
                <a:tc hMerge="1">
                  <a:txBody>
                    <a:bodyPr/>
                    <a:lstStyle/>
                    <a:p>
                      <a:pPr marL="35560" algn="r" fontAlgn="t">
                        <a:spcBef>
                          <a:spcPts val="0"/>
                        </a:spcBef>
                      </a:pPr>
                      <a:r>
                        <a:rPr lang="en-GB" sz="900" b="0" i="0" u="none" strike="noStrike">
                          <a:solidFill>
                            <a:schemeClr val="bg1"/>
                          </a:solidFill>
                          <a:effectLst/>
                          <a:latin typeface="Calibri"/>
                          <a:ea typeface="+mn-ea"/>
                          <a:cs typeface="+mn-cs"/>
                        </a:rPr>
                        <a:t>Cwm Taf Morgannwg</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34B0D4"/>
                    </a:solidFill>
                  </a:tcPr>
                </a:tc>
                <a:tc hMerge="1">
                  <a:txBody>
                    <a:bodyPr/>
                    <a:lstStyle/>
                    <a:p>
                      <a:pPr marL="36000" algn="l" fontAlgn="t">
                        <a:spcBef>
                          <a:spcPts val="0"/>
                        </a:spcBef>
                      </a:pPr>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vMerge="1">
                  <a:txBody>
                    <a:bodyPr/>
                    <a:lstStyle/>
                    <a:p>
                      <a:endParaRPr lang="en-GB"/>
                    </a:p>
                  </a:txBody>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009674649"/>
                  </a:ext>
                </a:extLst>
              </a:tr>
              <a:tr h="189575">
                <a:tc vMerge="1">
                  <a:txBody>
                    <a:bodyPr/>
                    <a:lstStyle/>
                    <a:p>
                      <a:pPr marL="36000" algn="ctr" fontAlgn="t">
                        <a:spcBef>
                          <a:spcPts val="0"/>
                        </a:spcBef>
                      </a:pPr>
                      <a:endParaRPr lang="en-GB" sz="900" b="0" i="1" u="none" strike="noStrike">
                        <a:solidFill>
                          <a:schemeClr val="tx1">
                            <a:lumMod val="75000"/>
                            <a:lumOff val="25000"/>
                          </a:schemeClr>
                        </a:solidFill>
                        <a:effectLst/>
                        <a:latin typeface="Calibri" panose="020F0502020204030204" pitchFamily="34" charset="0"/>
                      </a:endParaRPr>
                    </a:p>
                  </a:txBody>
                  <a:tcPr marL="10800" marR="10800" marT="10800" marB="10800" vert="vert270" anchor="ctr">
                    <a:lnL>
                      <a:noFill/>
                    </a:lnL>
                    <a:lnR>
                      <a:noFill/>
                    </a:lnR>
                    <a:lnT>
                      <a:noFill/>
                    </a:lnT>
                    <a:lnB>
                      <a:noFill/>
                    </a:lnB>
                    <a:lnTlToBr w="12700" cmpd="sng">
                      <a:noFill/>
                      <a:prstDash val="solid"/>
                    </a:lnTlToBr>
                    <a:lnBlToTr w="12700" cmpd="sng">
                      <a:noFill/>
                      <a:prstDash val="solid"/>
                    </a:lnBlToTr>
                    <a:solidFill>
                      <a:srgbClr val="E7E6E6"/>
                    </a:solidFill>
                  </a:tcPr>
                </a:tc>
                <a:tc vMerge="1">
                  <a:txBody>
                    <a:bodyPr/>
                    <a:lstStyle/>
                    <a:p>
                      <a:pPr marL="36000" algn="l" fontAlgn="t">
                        <a:spcBef>
                          <a:spcPts val="0"/>
                        </a:spcBef>
                      </a:pPr>
                      <a:endParaRPr lang="en-GB" sz="900" b="0" i="0" u="none" strike="noStrike">
                        <a:solidFill>
                          <a:schemeClr val="tx1">
                            <a:lumMod val="75000"/>
                            <a:lumOff val="25000"/>
                          </a:schemeClr>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E7E6E6"/>
                    </a:solidFill>
                  </a:tcPr>
                </a:tc>
                <a:tc gridSpan="3">
                  <a:txBody>
                    <a:bodyPr/>
                    <a:lstStyle/>
                    <a:p>
                      <a:pPr marL="35560" algn="r" rtl="0" fontAlgn="t">
                        <a:spcBef>
                          <a:spcPts val="0"/>
                        </a:spcBef>
                      </a:pPr>
                      <a:endParaRPr lang="en-GB" sz="900" b="0" i="0" u="none" strike="noStrike">
                        <a:solidFill>
                          <a:srgbClr val="FFFFFF"/>
                        </a:solidFill>
                        <a:effectLst/>
                        <a:latin typeface="+mn-lt"/>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4B0D4"/>
                    </a:solidFill>
                  </a:tcPr>
                </a:tc>
                <a:tc hMerge="1">
                  <a:txBody>
                    <a:bodyPr/>
                    <a:lstStyle/>
                    <a:p>
                      <a:endParaRPr lang="en-GB"/>
                    </a:p>
                  </a:txBody>
                  <a:tcPr>
                    <a:lnL w="12700" cmpd="sng">
                      <a:noFill/>
                      <a:prstDash val="solid"/>
                    </a:lnL>
                  </a:tcPr>
                </a:tc>
                <a:tc hMerge="1">
                  <a:txBody>
                    <a:bodyPr/>
                    <a:lstStyle/>
                    <a:p>
                      <a:endParaRPr lang="en-GB"/>
                    </a:p>
                  </a:txBody>
                  <a:tcPr>
                    <a:lnL w="12700" cmpd="sng">
                      <a:noFill/>
                      <a:prstDash val="solid"/>
                    </a:lnL>
                    <a:lnT w="12700" cmpd="sng">
                      <a:noFill/>
                      <a:prstDash val="solid"/>
                    </a:lnT>
                  </a:tcPr>
                </a:tc>
                <a:tc>
                  <a:txBody>
                    <a:bodyPr/>
                    <a:lstStyle/>
                    <a:p>
                      <a:pPr marL="35560" algn="l" fontAlgn="t">
                        <a:spcBef>
                          <a:spcPts val="0"/>
                        </a:spcBef>
                      </a:pPr>
                      <a:endParaRPr lang="en-GB" sz="900" b="1" i="0" u="none" strike="noStrike">
                        <a:solidFill>
                          <a:srgbClr val="000000"/>
                        </a:solidFill>
                        <a:effectLst/>
                        <a:latin typeface="+mn-lt"/>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4B0D4"/>
                    </a:solidFill>
                  </a:tcPr>
                </a:tc>
                <a:tc>
                  <a:txBody>
                    <a:bodyPr/>
                    <a:lstStyle/>
                    <a:p>
                      <a:pPr marL="35560" algn="l" fontAlgn="t">
                        <a:spcBef>
                          <a:spcPts val="0"/>
                        </a:spcBef>
                      </a:pPr>
                      <a:endParaRPr lang="en-GB" sz="900" b="0" i="0" u="none" strike="noStrike">
                        <a:solidFill>
                          <a:srgbClr val="000000"/>
                        </a:solidFill>
                        <a:effectLst/>
                        <a:latin typeface="+mn-lt"/>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4B0D4"/>
                    </a:solidFill>
                  </a:tcPr>
                </a:tc>
                <a:tc>
                  <a:txBody>
                    <a:bodyPr/>
                    <a:lstStyle/>
                    <a:p>
                      <a:pPr marL="35560" marR="0" lvl="0" indent="0" algn="r" defTabSz="914400" rtl="0" eaLnBrk="1" fontAlgn="t" latinLnBrk="0" hangingPunct="1">
                        <a:lnSpc>
                          <a:spcPct val="100000"/>
                        </a:lnSpc>
                        <a:spcBef>
                          <a:spcPts val="0"/>
                        </a:spcBef>
                        <a:spcAft>
                          <a:spcPts val="0"/>
                        </a:spcAft>
                        <a:buClrTx/>
                        <a:buSzTx/>
                        <a:buFontTx/>
                        <a:buNone/>
                        <a:tabLst/>
                        <a:defRPr/>
                      </a:pPr>
                      <a:r>
                        <a:rPr lang="en-GB" sz="900" b="0" i="0" u="none" strike="noStrike">
                          <a:solidFill>
                            <a:srgbClr val="FFFFFF"/>
                          </a:solidFill>
                          <a:effectLst/>
                          <a:latin typeface="+mn-lt"/>
                        </a:rPr>
                        <a:t>Swansea Bay</a:t>
                      </a: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34B0D4"/>
                    </a:solidFill>
                  </a:tcPr>
                </a:tc>
                <a:tc gridSpan="2">
                  <a:txBody>
                    <a:bodyPr/>
                    <a:lstStyle/>
                    <a:p>
                      <a:endParaRPr lang="en-GB" sz="900">
                        <a:latin typeface="+mn-lt"/>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6DCE4"/>
                    </a:solidFill>
                  </a:tcPr>
                </a:tc>
                <a:tc hMerge="1">
                  <a:txBody>
                    <a:bodyPr/>
                    <a:lstStyle/>
                    <a:p>
                      <a:endParaRPr lang="en-GB"/>
                    </a:p>
                  </a:txBody>
                  <a:tcPr/>
                </a:tc>
                <a:tc>
                  <a:txBody>
                    <a:bodyPr/>
                    <a:lstStyle/>
                    <a:p>
                      <a:pPr algn="l" fontAlgn="t"/>
                      <a:r>
                        <a:rPr lang="en-GB" sz="900" b="0" i="0" u="none" strike="noStrike" dirty="0">
                          <a:solidFill>
                            <a:schemeClr val="tx1">
                              <a:lumMod val="75000"/>
                              <a:lumOff val="25000"/>
                            </a:schemeClr>
                          </a:solidFill>
                          <a:effectLst/>
                          <a:latin typeface="+mn-lt"/>
                        </a:rPr>
                        <a:t>RAG reason: Service performance issues, resource challenges in HBs, DPIF uncertainty</a:t>
                      </a:r>
                      <a:endParaRPr lang="en-GB" sz="900" b="0" i="0" u="none" strike="noStrike" dirty="0">
                        <a:solidFill>
                          <a:srgbClr val="000000"/>
                        </a:solidFill>
                        <a:effectLst/>
                        <a:latin typeface="+mn-lt"/>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l" fontAlgn="t"/>
                      <a:endParaRPr lang="en-GB" sz="900" b="0" i="0" u="none" strike="noStrike" dirty="0">
                        <a:solidFill>
                          <a:srgbClr val="000000"/>
                        </a:solidFill>
                        <a:effectLst/>
                        <a:latin typeface="+mn-lt"/>
                      </a:endParaRPr>
                    </a:p>
                  </a:txBody>
                  <a:tcPr marL="10800" marR="10800" marT="10800" marB="108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0000"/>
                    </a:solidFill>
                  </a:tcPr>
                </a:tc>
                <a:extLst>
                  <a:ext uri="{0D108BD9-81ED-4DB2-BD59-A6C34878D82A}">
                    <a16:rowId xmlns:a16="http://schemas.microsoft.com/office/drawing/2014/main" val="1281393136"/>
                  </a:ext>
                </a:extLst>
              </a:tr>
            </a:tbl>
          </a:graphicData>
        </a:graphic>
      </p:graphicFrame>
      <p:pic>
        <p:nvPicPr>
          <p:cNvPr id="31" name="Graphic 12" descr="Arrow circle with solid fill">
            <a:extLst>
              <a:ext uri="{FF2B5EF4-FFF2-40B4-BE49-F238E27FC236}">
                <a16:creationId xmlns:a16="http://schemas.microsoft.com/office/drawing/2014/main" id="{0E2E8964-D09C-451C-9E60-8FDD19D5E49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2041681">
            <a:off x="4767452" y="1290535"/>
            <a:ext cx="620056" cy="615800"/>
          </a:xfrm>
          <a:prstGeom prst="rect">
            <a:avLst/>
          </a:prstGeom>
        </p:spPr>
      </p:pic>
      <p:pic>
        <p:nvPicPr>
          <p:cNvPr id="32" name="Picture 31">
            <a:extLst>
              <a:ext uri="{FF2B5EF4-FFF2-40B4-BE49-F238E27FC236}">
                <a16:creationId xmlns:a16="http://schemas.microsoft.com/office/drawing/2014/main" id="{423E5D84-CA23-42C2-A3BF-6DE0FD1ABE03}"/>
              </a:ext>
              <a:ext uri="{147F2762-F138-4A5C-976F-8EAC2B608ADB}">
                <a16:predDERef xmlns:a16="http://schemas.microsoft.com/office/drawing/2014/main" pred="{ADF83B0C-7C37-42CE-93FF-55684B125A75}"/>
              </a:ext>
            </a:extLst>
          </p:cNvPr>
          <p:cNvPicPr>
            <a:picLocks noChangeAspect="1"/>
          </p:cNvPicPr>
          <p:nvPr/>
        </p:nvPicPr>
        <p:blipFill>
          <a:blip r:embed="rId6"/>
          <a:stretch>
            <a:fillRect/>
          </a:stretch>
        </p:blipFill>
        <p:spPr>
          <a:xfrm>
            <a:off x="11510268" y="1221137"/>
            <a:ext cx="296375" cy="311667"/>
          </a:xfrm>
          <a:prstGeom prst="rect">
            <a:avLst/>
          </a:prstGeom>
        </p:spPr>
      </p:pic>
      <p:pic>
        <p:nvPicPr>
          <p:cNvPr id="33" name="Picture 32">
            <a:extLst>
              <a:ext uri="{FF2B5EF4-FFF2-40B4-BE49-F238E27FC236}">
                <a16:creationId xmlns:a16="http://schemas.microsoft.com/office/drawing/2014/main" id="{B2E86EF5-46EF-4DA5-BCF2-0054AD5532B1}"/>
              </a:ext>
            </a:extLst>
          </p:cNvPr>
          <p:cNvPicPr>
            <a:picLocks noChangeAspect="1"/>
          </p:cNvPicPr>
          <p:nvPr/>
        </p:nvPicPr>
        <p:blipFill>
          <a:blip r:embed="rId6"/>
          <a:stretch>
            <a:fillRect/>
          </a:stretch>
        </p:blipFill>
        <p:spPr>
          <a:xfrm>
            <a:off x="11460545" y="2569212"/>
            <a:ext cx="323814" cy="333318"/>
          </a:xfrm>
          <a:prstGeom prst="rect">
            <a:avLst/>
          </a:prstGeom>
        </p:spPr>
      </p:pic>
      <p:pic>
        <p:nvPicPr>
          <p:cNvPr id="34" name="Picture 33">
            <a:extLst>
              <a:ext uri="{FF2B5EF4-FFF2-40B4-BE49-F238E27FC236}">
                <a16:creationId xmlns:a16="http://schemas.microsoft.com/office/drawing/2014/main" id="{C91356E5-896D-429D-A8A7-CA4333D4914F}"/>
              </a:ext>
            </a:extLst>
          </p:cNvPr>
          <p:cNvPicPr>
            <a:picLocks noChangeAspect="1"/>
          </p:cNvPicPr>
          <p:nvPr/>
        </p:nvPicPr>
        <p:blipFill>
          <a:blip r:embed="rId7"/>
          <a:stretch>
            <a:fillRect/>
          </a:stretch>
        </p:blipFill>
        <p:spPr>
          <a:xfrm>
            <a:off x="11466705" y="2150994"/>
            <a:ext cx="317730" cy="333347"/>
          </a:xfrm>
          <a:prstGeom prst="rect">
            <a:avLst/>
          </a:prstGeom>
          <a:solidFill>
            <a:schemeClr val="accent4">
              <a:lumMod val="20000"/>
              <a:lumOff val="80000"/>
            </a:schemeClr>
          </a:solidFill>
        </p:spPr>
      </p:pic>
      <p:pic>
        <p:nvPicPr>
          <p:cNvPr id="35" name="Picture 34">
            <a:extLst>
              <a:ext uri="{FF2B5EF4-FFF2-40B4-BE49-F238E27FC236}">
                <a16:creationId xmlns:a16="http://schemas.microsoft.com/office/drawing/2014/main" id="{0665BE9C-A8BD-4CA2-809A-45ED128151A3}"/>
              </a:ext>
            </a:extLst>
          </p:cNvPr>
          <p:cNvPicPr>
            <a:picLocks noChangeAspect="1"/>
          </p:cNvPicPr>
          <p:nvPr/>
        </p:nvPicPr>
        <p:blipFill>
          <a:blip r:embed="rId8"/>
          <a:stretch>
            <a:fillRect/>
          </a:stretch>
        </p:blipFill>
        <p:spPr>
          <a:xfrm>
            <a:off x="11487137" y="3709439"/>
            <a:ext cx="305295" cy="296414"/>
          </a:xfrm>
          <a:prstGeom prst="rect">
            <a:avLst/>
          </a:prstGeom>
        </p:spPr>
      </p:pic>
      <p:pic>
        <p:nvPicPr>
          <p:cNvPr id="36" name="Picture 35">
            <a:extLst>
              <a:ext uri="{FF2B5EF4-FFF2-40B4-BE49-F238E27FC236}">
                <a16:creationId xmlns:a16="http://schemas.microsoft.com/office/drawing/2014/main" id="{E92AB2C3-B6E5-4902-B670-8F9ECA23665C}"/>
              </a:ext>
            </a:extLst>
          </p:cNvPr>
          <p:cNvPicPr>
            <a:picLocks noChangeAspect="1"/>
          </p:cNvPicPr>
          <p:nvPr/>
        </p:nvPicPr>
        <p:blipFill>
          <a:blip r:embed="rId7"/>
          <a:stretch>
            <a:fillRect/>
          </a:stretch>
        </p:blipFill>
        <p:spPr>
          <a:xfrm>
            <a:off x="11492909" y="3451974"/>
            <a:ext cx="271960" cy="283573"/>
          </a:xfrm>
          <a:prstGeom prst="rect">
            <a:avLst/>
          </a:prstGeom>
          <a:solidFill>
            <a:schemeClr val="accent4">
              <a:lumMod val="20000"/>
              <a:lumOff val="80000"/>
            </a:schemeClr>
          </a:solidFill>
        </p:spPr>
      </p:pic>
      <p:pic>
        <p:nvPicPr>
          <p:cNvPr id="39" name="Picture 38">
            <a:extLst>
              <a:ext uri="{FF2B5EF4-FFF2-40B4-BE49-F238E27FC236}">
                <a16:creationId xmlns:a16="http://schemas.microsoft.com/office/drawing/2014/main" id="{8A57A000-626E-43CE-A948-3FF991ED2B56}"/>
              </a:ext>
            </a:extLst>
          </p:cNvPr>
          <p:cNvPicPr>
            <a:picLocks noChangeAspect="1"/>
          </p:cNvPicPr>
          <p:nvPr/>
        </p:nvPicPr>
        <p:blipFill>
          <a:blip r:embed="rId7"/>
          <a:stretch>
            <a:fillRect/>
          </a:stretch>
        </p:blipFill>
        <p:spPr>
          <a:xfrm>
            <a:off x="11498993" y="4307388"/>
            <a:ext cx="318925" cy="332544"/>
          </a:xfrm>
          <a:prstGeom prst="rect">
            <a:avLst/>
          </a:prstGeom>
          <a:solidFill>
            <a:schemeClr val="accent4">
              <a:lumMod val="20000"/>
              <a:lumOff val="80000"/>
            </a:schemeClr>
          </a:solidFill>
        </p:spPr>
      </p:pic>
      <p:pic>
        <p:nvPicPr>
          <p:cNvPr id="47" name="Picture 46">
            <a:extLst>
              <a:ext uri="{FF2B5EF4-FFF2-40B4-BE49-F238E27FC236}">
                <a16:creationId xmlns:a16="http://schemas.microsoft.com/office/drawing/2014/main" id="{FBEDC6A2-6F8D-4893-A301-C95A11CDC066}"/>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11479447" y="4560367"/>
            <a:ext cx="358017" cy="340120"/>
          </a:xfrm>
          <a:prstGeom prst="rect">
            <a:avLst/>
          </a:prstGeom>
        </p:spPr>
      </p:pic>
      <p:pic>
        <p:nvPicPr>
          <p:cNvPr id="48" name="Picture 47">
            <a:extLst>
              <a:ext uri="{FF2B5EF4-FFF2-40B4-BE49-F238E27FC236}">
                <a16:creationId xmlns:a16="http://schemas.microsoft.com/office/drawing/2014/main" id="{6CF008B9-D649-41AB-AA92-8E2D0999728A}"/>
              </a:ext>
            </a:extLst>
          </p:cNvPr>
          <p:cNvPicPr>
            <a:picLocks noChangeAspect="1"/>
          </p:cNvPicPr>
          <p:nvPr/>
        </p:nvPicPr>
        <p:blipFill>
          <a:blip r:embed="rId7"/>
          <a:stretch>
            <a:fillRect/>
          </a:stretch>
        </p:blipFill>
        <p:spPr>
          <a:xfrm>
            <a:off x="11466705" y="5482304"/>
            <a:ext cx="342636" cy="338868"/>
          </a:xfrm>
          <a:prstGeom prst="rect">
            <a:avLst/>
          </a:prstGeom>
          <a:solidFill>
            <a:schemeClr val="accent4">
              <a:lumMod val="20000"/>
              <a:lumOff val="80000"/>
            </a:schemeClr>
          </a:solidFill>
        </p:spPr>
      </p:pic>
      <p:sp>
        <p:nvSpPr>
          <p:cNvPr id="49" name="Arrow: Left-Right 48">
            <a:extLst>
              <a:ext uri="{FF2B5EF4-FFF2-40B4-BE49-F238E27FC236}">
                <a16:creationId xmlns:a16="http://schemas.microsoft.com/office/drawing/2014/main" id="{2F317C31-CBD2-453D-B556-DAAB6C9F8464}"/>
              </a:ext>
            </a:extLst>
          </p:cNvPr>
          <p:cNvSpPr/>
          <p:nvPr/>
        </p:nvSpPr>
        <p:spPr>
          <a:xfrm>
            <a:off x="11515450" y="1586598"/>
            <a:ext cx="286010" cy="149094"/>
          </a:xfrm>
          <a:prstGeom prst="leftRightArrow">
            <a:avLst/>
          </a:prstGeom>
          <a:solidFill>
            <a:srgbClr val="1B294A"/>
          </a:solidFill>
          <a:ln>
            <a:solidFill>
              <a:srgbClr val="1B29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Arrow: Left-Right 49">
            <a:extLst>
              <a:ext uri="{FF2B5EF4-FFF2-40B4-BE49-F238E27FC236}">
                <a16:creationId xmlns:a16="http://schemas.microsoft.com/office/drawing/2014/main" id="{3A6FD571-933A-4928-A2EC-A3DA6B66638E}"/>
              </a:ext>
            </a:extLst>
          </p:cNvPr>
          <p:cNvSpPr/>
          <p:nvPr/>
        </p:nvSpPr>
        <p:spPr>
          <a:xfrm>
            <a:off x="11479447" y="2991143"/>
            <a:ext cx="286010" cy="149094"/>
          </a:xfrm>
          <a:prstGeom prst="leftRightArrow">
            <a:avLst/>
          </a:prstGeom>
          <a:solidFill>
            <a:srgbClr val="1B294A"/>
          </a:solidFill>
          <a:ln>
            <a:solidFill>
              <a:srgbClr val="1B29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Arrow: Left-Right 50">
            <a:extLst>
              <a:ext uri="{FF2B5EF4-FFF2-40B4-BE49-F238E27FC236}">
                <a16:creationId xmlns:a16="http://schemas.microsoft.com/office/drawing/2014/main" id="{02A517C1-020F-4FF5-8A93-CBC65680529C}"/>
              </a:ext>
            </a:extLst>
          </p:cNvPr>
          <p:cNvSpPr/>
          <p:nvPr/>
        </p:nvSpPr>
        <p:spPr>
          <a:xfrm>
            <a:off x="11485884" y="4023708"/>
            <a:ext cx="286010" cy="149094"/>
          </a:xfrm>
          <a:prstGeom prst="leftRightArrow">
            <a:avLst/>
          </a:prstGeom>
          <a:solidFill>
            <a:srgbClr val="1B294A"/>
          </a:solidFill>
          <a:ln>
            <a:solidFill>
              <a:srgbClr val="1B29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Arrow: Left-Right 51">
            <a:extLst>
              <a:ext uri="{FF2B5EF4-FFF2-40B4-BE49-F238E27FC236}">
                <a16:creationId xmlns:a16="http://schemas.microsoft.com/office/drawing/2014/main" id="{3DBBB9D8-2DA9-4369-AFD7-10B9BEC8E064}"/>
              </a:ext>
            </a:extLst>
          </p:cNvPr>
          <p:cNvSpPr/>
          <p:nvPr/>
        </p:nvSpPr>
        <p:spPr>
          <a:xfrm>
            <a:off x="11495018" y="5900401"/>
            <a:ext cx="286010" cy="149094"/>
          </a:xfrm>
          <a:prstGeom prst="leftRightArrow">
            <a:avLst/>
          </a:prstGeom>
          <a:solidFill>
            <a:srgbClr val="1B294A"/>
          </a:solidFill>
          <a:ln>
            <a:solidFill>
              <a:srgbClr val="1B29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Arrow: Left-Right 52">
            <a:extLst>
              <a:ext uri="{FF2B5EF4-FFF2-40B4-BE49-F238E27FC236}">
                <a16:creationId xmlns:a16="http://schemas.microsoft.com/office/drawing/2014/main" id="{6C558328-EDC0-44AA-ABAF-855190120FAC}"/>
              </a:ext>
            </a:extLst>
          </p:cNvPr>
          <p:cNvSpPr/>
          <p:nvPr/>
        </p:nvSpPr>
        <p:spPr>
          <a:xfrm>
            <a:off x="11515450" y="4891462"/>
            <a:ext cx="286010" cy="149094"/>
          </a:xfrm>
          <a:prstGeom prst="leftRightArrow">
            <a:avLst/>
          </a:prstGeom>
          <a:solidFill>
            <a:srgbClr val="1B294A"/>
          </a:solidFill>
          <a:ln>
            <a:solidFill>
              <a:srgbClr val="1B29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4" name="Straight Connector 53">
            <a:extLst>
              <a:ext uri="{FF2B5EF4-FFF2-40B4-BE49-F238E27FC236}">
                <a16:creationId xmlns:a16="http://schemas.microsoft.com/office/drawing/2014/main" id="{1B5FBD97-9B76-48CB-8EEB-727C90B6AB2E}"/>
              </a:ext>
            </a:extLst>
          </p:cNvPr>
          <p:cNvCxnSpPr/>
          <p:nvPr/>
        </p:nvCxnSpPr>
        <p:spPr>
          <a:xfrm>
            <a:off x="3757084" y="3259617"/>
            <a:ext cx="1236133" cy="0"/>
          </a:xfrm>
          <a:prstGeom prst="line">
            <a:avLst/>
          </a:prstGeom>
          <a:ln w="1460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E874B7D8-D3C3-4692-B4D2-B0242F387130}"/>
              </a:ext>
            </a:extLst>
          </p:cNvPr>
          <p:cNvCxnSpPr/>
          <p:nvPr/>
        </p:nvCxnSpPr>
        <p:spPr>
          <a:xfrm>
            <a:off x="3757084" y="4216973"/>
            <a:ext cx="1236133" cy="0"/>
          </a:xfrm>
          <a:prstGeom prst="line">
            <a:avLst/>
          </a:prstGeom>
          <a:ln w="14605">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1ADE8ED8-CCBF-4347-90D4-D87AB228E61B}"/>
              </a:ext>
            </a:extLst>
          </p:cNvPr>
          <p:cNvSpPr/>
          <p:nvPr/>
        </p:nvSpPr>
        <p:spPr>
          <a:xfrm>
            <a:off x="3742899" y="3149221"/>
            <a:ext cx="1241946" cy="88710"/>
          </a:xfrm>
          <a:prstGeom prst="rect">
            <a:avLst/>
          </a:prstGeom>
          <a:solidFill>
            <a:srgbClr val="34B0D4"/>
          </a:solidFill>
          <a:ln>
            <a:solidFill>
              <a:srgbClr val="34B0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a:extLst>
              <a:ext uri="{FF2B5EF4-FFF2-40B4-BE49-F238E27FC236}">
                <a16:creationId xmlns:a16="http://schemas.microsoft.com/office/drawing/2014/main" id="{00FE4909-DCFB-4FD3-83A0-250CA522A887}"/>
              </a:ext>
            </a:extLst>
          </p:cNvPr>
          <p:cNvSpPr/>
          <p:nvPr/>
        </p:nvSpPr>
        <p:spPr>
          <a:xfrm>
            <a:off x="3745174" y="4106839"/>
            <a:ext cx="1241946" cy="88710"/>
          </a:xfrm>
          <a:prstGeom prst="rect">
            <a:avLst/>
          </a:prstGeom>
          <a:solidFill>
            <a:srgbClr val="34B0D4"/>
          </a:solidFill>
          <a:ln>
            <a:solidFill>
              <a:srgbClr val="34B0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a:extLst>
              <a:ext uri="{FF2B5EF4-FFF2-40B4-BE49-F238E27FC236}">
                <a16:creationId xmlns:a16="http://schemas.microsoft.com/office/drawing/2014/main" id="{06F8511B-0E5F-461F-A8D9-C16A650C138D}"/>
              </a:ext>
            </a:extLst>
          </p:cNvPr>
          <p:cNvSpPr/>
          <p:nvPr/>
        </p:nvSpPr>
        <p:spPr>
          <a:xfrm>
            <a:off x="7988300" y="5099050"/>
            <a:ext cx="45719" cy="282575"/>
          </a:xfrm>
          <a:prstGeom prst="rect">
            <a:avLst/>
          </a:prstGeom>
          <a:solidFill>
            <a:srgbClr val="D6DCE4"/>
          </a:solidFill>
          <a:ln>
            <a:solidFill>
              <a:srgbClr val="D6DC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94925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5C1A965-994D-4ADD-8EFD-96C70F4D9219}"/>
              </a:ext>
            </a:extLst>
          </p:cNvPr>
          <p:cNvSpPr txBox="1"/>
          <p:nvPr/>
        </p:nvSpPr>
        <p:spPr>
          <a:xfrm>
            <a:off x="2650501" y="4873751"/>
            <a:ext cx="3137739" cy="230832"/>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t>Primary Care –Electronic Prescription Service</a:t>
            </a:r>
          </a:p>
        </p:txBody>
      </p:sp>
      <p:sp>
        <p:nvSpPr>
          <p:cNvPr id="5" name="TextBox 4">
            <a:extLst>
              <a:ext uri="{FF2B5EF4-FFF2-40B4-BE49-F238E27FC236}">
                <a16:creationId xmlns:a16="http://schemas.microsoft.com/office/drawing/2014/main" id="{FC43E658-7C41-4309-B7BD-5997DCED5FCC}"/>
              </a:ext>
            </a:extLst>
          </p:cNvPr>
          <p:cNvSpPr txBox="1"/>
          <p:nvPr/>
        </p:nvSpPr>
        <p:spPr>
          <a:xfrm>
            <a:off x="2650502" y="5106215"/>
            <a:ext cx="3171700" cy="230832"/>
          </a:xfrm>
          <a:prstGeom prst="rect">
            <a:avLst/>
          </a:prstGeom>
          <a:noFill/>
        </p:spPr>
        <p:txBody>
          <a:bodyPr wrap="square" lIns="91440" tIns="45720" rIns="91440" bIns="45720" rtlCol="0" anchor="t">
            <a:spAutoFit/>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t>Secondary Care E-prescribing and Medicines Administration </a:t>
            </a:r>
          </a:p>
        </p:txBody>
      </p:sp>
      <p:sp>
        <p:nvSpPr>
          <p:cNvPr id="6" name="TextBox 5">
            <a:extLst>
              <a:ext uri="{FF2B5EF4-FFF2-40B4-BE49-F238E27FC236}">
                <a16:creationId xmlns:a16="http://schemas.microsoft.com/office/drawing/2014/main" id="{4BA06078-B0B9-4A9E-9308-DE4EBCDCA92D}"/>
              </a:ext>
            </a:extLst>
          </p:cNvPr>
          <p:cNvSpPr txBox="1"/>
          <p:nvPr/>
        </p:nvSpPr>
        <p:spPr>
          <a:xfrm>
            <a:off x="2650502" y="5338679"/>
            <a:ext cx="1800520" cy="230832"/>
          </a:xfrm>
          <a:prstGeom prst="rect">
            <a:avLst/>
          </a:prstGeom>
          <a:noFill/>
        </p:spPr>
        <p:txBody>
          <a:bodyPr wrap="square" lIns="91440" tIns="45720" rIns="91440" bIns="45720" rtlCol="0" anchor="t">
            <a:spAutoFit/>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t>Patient Access to Medicines</a:t>
            </a:r>
          </a:p>
        </p:txBody>
      </p:sp>
      <p:sp>
        <p:nvSpPr>
          <p:cNvPr id="7" name="TextBox 6">
            <a:extLst>
              <a:ext uri="{FF2B5EF4-FFF2-40B4-BE49-F238E27FC236}">
                <a16:creationId xmlns:a16="http://schemas.microsoft.com/office/drawing/2014/main" id="{9FD6D504-2306-4E80-8BCA-4BF2FAF8F890}"/>
              </a:ext>
            </a:extLst>
          </p:cNvPr>
          <p:cNvSpPr txBox="1"/>
          <p:nvPr/>
        </p:nvSpPr>
        <p:spPr>
          <a:xfrm>
            <a:off x="2650502" y="5571143"/>
            <a:ext cx="1800520" cy="230832"/>
          </a:xfrm>
          <a:prstGeom prst="rect">
            <a:avLst/>
          </a:prstGeom>
          <a:noFill/>
        </p:spPr>
        <p:txBody>
          <a:bodyPr wrap="square" lIns="91440" tIns="45720" rIns="91440" bIns="45720" rtlCol="0" anchor="t">
            <a:spAutoFit/>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t>Shared Medicines Record</a:t>
            </a:r>
          </a:p>
        </p:txBody>
      </p:sp>
      <p:pic>
        <p:nvPicPr>
          <p:cNvPr id="9" name="Graphic 12" descr="Arrow circle with solid fill">
            <a:extLst>
              <a:ext uri="{FF2B5EF4-FFF2-40B4-BE49-F238E27FC236}">
                <a16:creationId xmlns:a16="http://schemas.microsoft.com/office/drawing/2014/main" id="{CA8D8588-544B-40B9-801F-5FA899F0F3F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2041681">
            <a:off x="4754645" y="1426061"/>
            <a:ext cx="620056" cy="615800"/>
          </a:xfrm>
          <a:prstGeom prst="rect">
            <a:avLst/>
          </a:prstGeom>
        </p:spPr>
      </p:pic>
      <p:grpSp>
        <p:nvGrpSpPr>
          <p:cNvPr id="15" name="Group 14">
            <a:extLst>
              <a:ext uri="{FF2B5EF4-FFF2-40B4-BE49-F238E27FC236}">
                <a16:creationId xmlns:a16="http://schemas.microsoft.com/office/drawing/2014/main" id="{2DF53FD7-5EE9-42B1-BB2A-B658FB48954F}"/>
              </a:ext>
            </a:extLst>
          </p:cNvPr>
          <p:cNvGrpSpPr>
            <a:grpSpLocks noChangeAspect="1"/>
          </p:cNvGrpSpPr>
          <p:nvPr/>
        </p:nvGrpSpPr>
        <p:grpSpPr>
          <a:xfrm>
            <a:off x="94909" y="258911"/>
            <a:ext cx="403843" cy="417082"/>
            <a:chOff x="398505" y="1572254"/>
            <a:chExt cx="432229" cy="446400"/>
          </a:xfrm>
        </p:grpSpPr>
        <p:sp>
          <p:nvSpPr>
            <p:cNvPr id="16" name="Oval 15">
              <a:extLst>
                <a:ext uri="{FF2B5EF4-FFF2-40B4-BE49-F238E27FC236}">
                  <a16:creationId xmlns:a16="http://schemas.microsoft.com/office/drawing/2014/main" id="{9C20592C-F527-4097-9D28-F034DC1C359E}"/>
                </a:ext>
              </a:extLst>
            </p:cNvPr>
            <p:cNvSpPr/>
            <p:nvPr/>
          </p:nvSpPr>
          <p:spPr>
            <a:xfrm>
              <a:off x="441548" y="1613647"/>
              <a:ext cx="382494" cy="3824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pic>
          <p:nvPicPr>
            <p:cNvPr id="17" name="Picture 16" descr="A picture containing text, gambling house, room&#10;&#10;Description automatically generated">
              <a:extLst>
                <a:ext uri="{FF2B5EF4-FFF2-40B4-BE49-F238E27FC236}">
                  <a16:creationId xmlns:a16="http://schemas.microsoft.com/office/drawing/2014/main" id="{1895B1D6-8232-4331-A9B9-9DB203B86E6E}"/>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98505" y="1572254"/>
              <a:ext cx="432229" cy="446400"/>
            </a:xfrm>
            <a:prstGeom prst="rect">
              <a:avLst/>
            </a:prstGeom>
          </p:spPr>
        </p:pic>
      </p:grpSp>
      <p:sp>
        <p:nvSpPr>
          <p:cNvPr id="29" name="Rectangle 28">
            <a:hlinkClick r:id="rId6" action="ppaction://hlinksldjump"/>
            <a:extLst>
              <a:ext uri="{FF2B5EF4-FFF2-40B4-BE49-F238E27FC236}">
                <a16:creationId xmlns:a16="http://schemas.microsoft.com/office/drawing/2014/main" id="{F3C50F0F-5235-4400-BCED-F48E1B75F85D}"/>
              </a:ext>
            </a:extLst>
          </p:cNvPr>
          <p:cNvSpPr/>
          <p:nvPr/>
        </p:nvSpPr>
        <p:spPr>
          <a:xfrm>
            <a:off x="93306" y="6322218"/>
            <a:ext cx="348242" cy="228601"/>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pic>
        <p:nvPicPr>
          <p:cNvPr id="32" name="Graphic 12" descr="Arrow circle with solid fill">
            <a:extLst>
              <a:ext uri="{FF2B5EF4-FFF2-40B4-BE49-F238E27FC236}">
                <a16:creationId xmlns:a16="http://schemas.microsoft.com/office/drawing/2014/main" id="{AC7C2223-BF83-48BB-AF88-F04C2015D86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2203186">
            <a:off x="4751282" y="3709576"/>
            <a:ext cx="620056" cy="615800"/>
          </a:xfrm>
          <a:prstGeom prst="rect">
            <a:avLst/>
          </a:prstGeom>
        </p:spPr>
      </p:pic>
      <p:sp>
        <p:nvSpPr>
          <p:cNvPr id="35" name="TextBox 34">
            <a:extLst>
              <a:ext uri="{FF2B5EF4-FFF2-40B4-BE49-F238E27FC236}">
                <a16:creationId xmlns:a16="http://schemas.microsoft.com/office/drawing/2014/main" id="{D513E388-2428-4E18-88EE-A39E72371E24}"/>
              </a:ext>
            </a:extLst>
          </p:cNvPr>
          <p:cNvSpPr txBox="1"/>
          <p:nvPr/>
        </p:nvSpPr>
        <p:spPr>
          <a:xfrm>
            <a:off x="868118" y="258911"/>
            <a:ext cx="7934662" cy="369332"/>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all" spc="300" normalizeH="0" baseline="0" noProof="0">
                <a:ln>
                  <a:noFill/>
                </a:ln>
                <a:solidFill>
                  <a:srgbClr val="1B294A"/>
                </a:solidFill>
                <a:effectLst/>
                <a:uLnTx/>
                <a:uFillTx/>
                <a:latin typeface="Calibri"/>
                <a:ea typeface="+mn-ea"/>
                <a:cs typeface="Calibri"/>
              </a:rPr>
              <a:t>Corporate Planning | </a:t>
            </a:r>
            <a:r>
              <a:rPr kumimoji="0" lang="en-GB" sz="1800" b="0" i="0" u="none" strike="noStrike" kern="1200" cap="none" spc="300" normalizeH="0" baseline="0" noProof="0">
                <a:ln>
                  <a:noFill/>
                </a:ln>
                <a:solidFill>
                  <a:srgbClr val="FFC000"/>
                </a:solidFill>
                <a:effectLst/>
                <a:uLnTx/>
                <a:uFillTx/>
                <a:latin typeface="Calibri"/>
                <a:ea typeface="+mn-ea"/>
                <a:cs typeface="Calibri"/>
              </a:rPr>
              <a:t>Project Portfolio Q1</a:t>
            </a:r>
            <a:r>
              <a:rPr kumimoji="0" lang="en-GB" sz="1000" b="0" i="0" u="none" strike="noStrike" kern="1200" cap="none" spc="300" normalizeH="0" baseline="0" noProof="0">
                <a:ln>
                  <a:noFill/>
                </a:ln>
                <a:solidFill>
                  <a:srgbClr val="FFC000"/>
                </a:solidFill>
                <a:effectLst/>
                <a:uLnTx/>
                <a:uFillTx/>
                <a:latin typeface="Calibri"/>
                <a:ea typeface="+mn-ea"/>
                <a:cs typeface="Calibri"/>
              </a:rPr>
              <a:t>(4/4)</a:t>
            </a:r>
            <a:endParaRPr kumimoji="0" lang="en-GB" sz="1000" b="0" i="0" u="none" strike="noStrike" kern="1200" cap="none" spc="0" normalizeH="0" baseline="0" noProof="0">
              <a:ln>
                <a:noFill/>
              </a:ln>
              <a:solidFill>
                <a:srgbClr val="FFC000"/>
              </a:solidFill>
              <a:effectLst/>
              <a:uLnTx/>
              <a:uFillTx/>
              <a:latin typeface="Calibri"/>
              <a:ea typeface="+mn-ea"/>
              <a:cs typeface="+mn-cs"/>
            </a:endParaRPr>
          </a:p>
        </p:txBody>
      </p:sp>
      <p:graphicFrame>
        <p:nvGraphicFramePr>
          <p:cNvPr id="37" name="Table 36">
            <a:extLst>
              <a:ext uri="{FF2B5EF4-FFF2-40B4-BE49-F238E27FC236}">
                <a16:creationId xmlns:a16="http://schemas.microsoft.com/office/drawing/2014/main" id="{8FA039C1-E400-49EF-9A4E-27D1BD67785C}"/>
              </a:ext>
            </a:extLst>
          </p:cNvPr>
          <p:cNvGraphicFramePr>
            <a:graphicFrameLocks noGrp="1"/>
          </p:cNvGraphicFramePr>
          <p:nvPr>
            <p:extLst>
              <p:ext uri="{D42A27DB-BD31-4B8C-83A1-F6EECF244321}">
                <p14:modId xmlns:p14="http://schemas.microsoft.com/office/powerpoint/2010/main" val="149356958"/>
              </p:ext>
            </p:extLst>
          </p:nvPr>
        </p:nvGraphicFramePr>
        <p:xfrm>
          <a:off x="475510" y="874184"/>
          <a:ext cx="11503131" cy="6287081"/>
        </p:xfrm>
        <a:graphic>
          <a:graphicData uri="http://schemas.openxmlformats.org/drawingml/2006/table">
            <a:tbl>
              <a:tblPr/>
              <a:tblGrid>
                <a:gridCol w="674351">
                  <a:extLst>
                    <a:ext uri="{9D8B030D-6E8A-4147-A177-3AD203B41FA5}">
                      <a16:colId xmlns:a16="http://schemas.microsoft.com/office/drawing/2014/main" val="785520445"/>
                    </a:ext>
                  </a:extLst>
                </a:gridCol>
                <a:gridCol w="1562555">
                  <a:extLst>
                    <a:ext uri="{9D8B030D-6E8A-4147-A177-3AD203B41FA5}">
                      <a16:colId xmlns:a16="http://schemas.microsoft.com/office/drawing/2014/main" val="3811038668"/>
                    </a:ext>
                  </a:extLst>
                </a:gridCol>
                <a:gridCol w="260056">
                  <a:extLst>
                    <a:ext uri="{9D8B030D-6E8A-4147-A177-3AD203B41FA5}">
                      <a16:colId xmlns:a16="http://schemas.microsoft.com/office/drawing/2014/main" val="1881684277"/>
                    </a:ext>
                  </a:extLst>
                </a:gridCol>
                <a:gridCol w="869294">
                  <a:extLst>
                    <a:ext uri="{9D8B030D-6E8A-4147-A177-3AD203B41FA5}">
                      <a16:colId xmlns:a16="http://schemas.microsoft.com/office/drawing/2014/main" val="3001928123"/>
                    </a:ext>
                  </a:extLst>
                </a:gridCol>
                <a:gridCol w="208280">
                  <a:extLst>
                    <a:ext uri="{9D8B030D-6E8A-4147-A177-3AD203B41FA5}">
                      <a16:colId xmlns:a16="http://schemas.microsoft.com/office/drawing/2014/main" val="2309573239"/>
                    </a:ext>
                  </a:extLst>
                </a:gridCol>
                <a:gridCol w="524561">
                  <a:extLst>
                    <a:ext uri="{9D8B030D-6E8A-4147-A177-3AD203B41FA5}">
                      <a16:colId xmlns:a16="http://schemas.microsoft.com/office/drawing/2014/main" val="176190894"/>
                    </a:ext>
                  </a:extLst>
                </a:gridCol>
                <a:gridCol w="213246">
                  <a:extLst>
                    <a:ext uri="{9D8B030D-6E8A-4147-A177-3AD203B41FA5}">
                      <a16:colId xmlns:a16="http://schemas.microsoft.com/office/drawing/2014/main" val="2635135582"/>
                    </a:ext>
                  </a:extLst>
                </a:gridCol>
                <a:gridCol w="104677">
                  <a:extLst>
                    <a:ext uri="{9D8B030D-6E8A-4147-A177-3AD203B41FA5}">
                      <a16:colId xmlns:a16="http://schemas.microsoft.com/office/drawing/2014/main" val="2652897977"/>
                    </a:ext>
                  </a:extLst>
                </a:gridCol>
                <a:gridCol w="140430">
                  <a:extLst>
                    <a:ext uri="{9D8B030D-6E8A-4147-A177-3AD203B41FA5}">
                      <a16:colId xmlns:a16="http://schemas.microsoft.com/office/drawing/2014/main" val="308413860"/>
                    </a:ext>
                  </a:extLst>
                </a:gridCol>
                <a:gridCol w="395284">
                  <a:extLst>
                    <a:ext uri="{9D8B030D-6E8A-4147-A177-3AD203B41FA5}">
                      <a16:colId xmlns:a16="http://schemas.microsoft.com/office/drawing/2014/main" val="3292840120"/>
                    </a:ext>
                  </a:extLst>
                </a:gridCol>
                <a:gridCol w="208044">
                  <a:extLst>
                    <a:ext uri="{9D8B030D-6E8A-4147-A177-3AD203B41FA5}">
                      <a16:colId xmlns:a16="http://schemas.microsoft.com/office/drawing/2014/main" val="4081468823"/>
                    </a:ext>
                  </a:extLst>
                </a:gridCol>
                <a:gridCol w="280860">
                  <a:extLst>
                    <a:ext uri="{9D8B030D-6E8A-4147-A177-3AD203B41FA5}">
                      <a16:colId xmlns:a16="http://schemas.microsoft.com/office/drawing/2014/main" val="1015397571"/>
                    </a:ext>
                  </a:extLst>
                </a:gridCol>
                <a:gridCol w="218447">
                  <a:extLst>
                    <a:ext uri="{9D8B030D-6E8A-4147-A177-3AD203B41FA5}">
                      <a16:colId xmlns:a16="http://schemas.microsoft.com/office/drawing/2014/main" val="464996762"/>
                    </a:ext>
                  </a:extLst>
                </a:gridCol>
                <a:gridCol w="603329">
                  <a:extLst>
                    <a:ext uri="{9D8B030D-6E8A-4147-A177-3AD203B41FA5}">
                      <a16:colId xmlns:a16="http://schemas.microsoft.com/office/drawing/2014/main" val="2263940227"/>
                    </a:ext>
                  </a:extLst>
                </a:gridCol>
                <a:gridCol w="763545">
                  <a:extLst>
                    <a:ext uri="{9D8B030D-6E8A-4147-A177-3AD203B41FA5}">
                      <a16:colId xmlns:a16="http://schemas.microsoft.com/office/drawing/2014/main" val="4173313570"/>
                    </a:ext>
                  </a:extLst>
                </a:gridCol>
                <a:gridCol w="350501">
                  <a:extLst>
                    <a:ext uri="{9D8B030D-6E8A-4147-A177-3AD203B41FA5}">
                      <a16:colId xmlns:a16="http://schemas.microsoft.com/office/drawing/2014/main" val="2949620006"/>
                    </a:ext>
                  </a:extLst>
                </a:gridCol>
                <a:gridCol w="350501">
                  <a:extLst>
                    <a:ext uri="{9D8B030D-6E8A-4147-A177-3AD203B41FA5}">
                      <a16:colId xmlns:a16="http://schemas.microsoft.com/office/drawing/2014/main" val="2044873895"/>
                    </a:ext>
                  </a:extLst>
                </a:gridCol>
                <a:gridCol w="350501">
                  <a:extLst>
                    <a:ext uri="{9D8B030D-6E8A-4147-A177-3AD203B41FA5}">
                      <a16:colId xmlns:a16="http://schemas.microsoft.com/office/drawing/2014/main" val="2119575417"/>
                    </a:ext>
                  </a:extLst>
                </a:gridCol>
                <a:gridCol w="350501">
                  <a:extLst>
                    <a:ext uri="{9D8B030D-6E8A-4147-A177-3AD203B41FA5}">
                      <a16:colId xmlns:a16="http://schemas.microsoft.com/office/drawing/2014/main" val="3392544874"/>
                    </a:ext>
                  </a:extLst>
                </a:gridCol>
                <a:gridCol w="218814">
                  <a:extLst>
                    <a:ext uri="{9D8B030D-6E8A-4147-A177-3AD203B41FA5}">
                      <a16:colId xmlns:a16="http://schemas.microsoft.com/office/drawing/2014/main" val="1957993643"/>
                    </a:ext>
                  </a:extLst>
                </a:gridCol>
                <a:gridCol w="131686">
                  <a:extLst>
                    <a:ext uri="{9D8B030D-6E8A-4147-A177-3AD203B41FA5}">
                      <a16:colId xmlns:a16="http://schemas.microsoft.com/office/drawing/2014/main" val="571741867"/>
                    </a:ext>
                  </a:extLst>
                </a:gridCol>
                <a:gridCol w="99950">
                  <a:extLst>
                    <a:ext uri="{9D8B030D-6E8A-4147-A177-3AD203B41FA5}">
                      <a16:colId xmlns:a16="http://schemas.microsoft.com/office/drawing/2014/main" val="2093157470"/>
                    </a:ext>
                  </a:extLst>
                </a:gridCol>
                <a:gridCol w="2258615">
                  <a:extLst>
                    <a:ext uri="{9D8B030D-6E8A-4147-A177-3AD203B41FA5}">
                      <a16:colId xmlns:a16="http://schemas.microsoft.com/office/drawing/2014/main" val="1972800933"/>
                    </a:ext>
                  </a:extLst>
                </a:gridCol>
                <a:gridCol w="365103">
                  <a:extLst>
                    <a:ext uri="{9D8B030D-6E8A-4147-A177-3AD203B41FA5}">
                      <a16:colId xmlns:a16="http://schemas.microsoft.com/office/drawing/2014/main" val="294484644"/>
                    </a:ext>
                  </a:extLst>
                </a:gridCol>
              </a:tblGrid>
              <a:tr h="305484">
                <a:tc>
                  <a:txBody>
                    <a:bodyPr/>
                    <a:lstStyle/>
                    <a:p>
                      <a:pPr marL="35560" algn="l" rtl="0" fontAlgn="t"/>
                      <a:r>
                        <a:rPr lang="en-GB" sz="900" b="1" i="0" u="none" strike="noStrike" cap="all" baseline="0">
                          <a:solidFill>
                            <a:srgbClr val="FFFFFF"/>
                          </a:solidFill>
                          <a:effectLst/>
                          <a:latin typeface="Calibri"/>
                        </a:rPr>
                        <a:t>Portfolio</a:t>
                      </a: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l" rtl="0" fontAlgn="t"/>
                      <a:r>
                        <a:rPr lang="en-GB" sz="900" b="1" i="0" u="none" strike="noStrike" cap="all" baseline="0">
                          <a:solidFill>
                            <a:srgbClr val="FFFFFF"/>
                          </a:solidFill>
                          <a:effectLst/>
                          <a:latin typeface="Calibri"/>
                        </a:rPr>
                        <a:t>Product</a:t>
                      </a: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gridSpan="2">
                  <a:txBody>
                    <a:bodyPr/>
                    <a:lstStyle/>
                    <a:p>
                      <a:pPr marL="35560" algn="l" rtl="0" fontAlgn="t"/>
                      <a:endParaRPr lang="en-GB" sz="900" b="1" i="0" u="none" strike="noStrike" cap="all" baseline="0">
                        <a:solidFill>
                          <a:srgbClr val="FFFFFF"/>
                        </a:solidFill>
                        <a:effectLst/>
                        <a:latin typeface="Calibri"/>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hMerge="1">
                  <a:txBody>
                    <a:bodyPr/>
                    <a:lstStyle/>
                    <a:p>
                      <a:pPr algn="l" rtl="0" fontAlgn="t"/>
                      <a:endParaRPr lang="en-GB" sz="900" b="1" i="0" u="none" strike="noStrike">
                        <a:solidFill>
                          <a:srgbClr val="FFFFFF"/>
                        </a:solidFill>
                        <a:effectLst/>
                        <a:latin typeface="Calibri" panose="020F0502020204030204" pitchFamily="34" charset="0"/>
                      </a:endParaRPr>
                    </a:p>
                  </a:txBody>
                  <a:tcPr marL="0" marR="0" marT="0" marB="0">
                    <a:lnL>
                      <a:noFill/>
                    </a:lnL>
                    <a:lnR>
                      <a:noFill/>
                    </a:lnR>
                    <a:lnT>
                      <a:noFill/>
                    </a:lnT>
                    <a:lnB>
                      <a:noFill/>
                    </a:lnB>
                    <a:solidFill>
                      <a:srgbClr val="44546A"/>
                    </a:solidFill>
                  </a:tcPr>
                </a:tc>
                <a:tc gridSpan="10">
                  <a:txBody>
                    <a:bodyPr/>
                    <a:lstStyle/>
                    <a:p>
                      <a:pPr marL="35560" algn="ctr" rtl="0" fontAlgn="t"/>
                      <a:endParaRPr lang="en-GB" sz="900" b="1" i="0" u="none" strike="noStrike" cap="all" baseline="0">
                        <a:solidFill>
                          <a:srgbClr val="FFFFFF"/>
                        </a:solidFill>
                        <a:effectLst/>
                        <a:latin typeface="Calibri"/>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hMerge="1">
                  <a:txBody>
                    <a:bodyPr/>
                    <a:lstStyle/>
                    <a:p>
                      <a:endParaRPr lang="en-GB"/>
                    </a:p>
                  </a:txBody>
                  <a:tcPr/>
                </a:tc>
                <a:tc hMerge="1">
                  <a:txBody>
                    <a:bodyPr/>
                    <a:lstStyle/>
                    <a:p>
                      <a:endParaRPr lang="en-GB"/>
                    </a:p>
                  </a:txBody>
                  <a:tcPr>
                    <a:lnL w="12700" cmpd="sng">
                      <a:noFill/>
                      <a:prstDash val="solid"/>
                    </a:ln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lnL w="12700" cmpd="sng">
                      <a:noFill/>
                      <a:prstDash val="solid"/>
                    </a:lnL>
                  </a:tcPr>
                </a:tc>
                <a:tc hMerge="1">
                  <a:txBody>
                    <a:bodyPr/>
                    <a:lstStyle/>
                    <a:p>
                      <a:endParaRPr lang="en-GB"/>
                    </a:p>
                  </a:txBody>
                  <a:tcPr/>
                </a:tc>
                <a:tc>
                  <a:txBody>
                    <a:bodyPr/>
                    <a:lstStyle/>
                    <a:p>
                      <a:pPr marL="35560" algn="ctr" rtl="0" fontAlgn="t"/>
                      <a:endParaRPr lang="en-GB" sz="900" b="1" i="0" u="none" strike="noStrike" cap="all" baseline="0">
                        <a:solidFill>
                          <a:srgbClr val="FFFFFF"/>
                        </a:solidFill>
                        <a:effectLst/>
                        <a:latin typeface="Calibri"/>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ctr" rtl="0" fontAlgn="t"/>
                      <a:endParaRPr lang="en-GB" sz="900" b="1" i="0" u="none" strike="noStrike" cap="all" baseline="0">
                        <a:solidFill>
                          <a:srgbClr val="FFFFFF"/>
                        </a:solidFill>
                        <a:effectLst/>
                        <a:latin typeface="Calibri"/>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ctr" rtl="0" fontAlgn="t"/>
                      <a:endParaRPr lang="en-GB" sz="900" b="1" i="0" u="none" strike="noStrike" cap="all" baseline="0">
                        <a:solidFill>
                          <a:srgbClr val="FFFFFF"/>
                        </a:solidFill>
                        <a:effectLst/>
                        <a:latin typeface="Calibri"/>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ctr" rtl="0" fontAlgn="t"/>
                      <a:endParaRPr lang="en-GB" sz="900" b="1" i="0" u="none" strike="noStrike" cap="all" baseline="0">
                        <a:solidFill>
                          <a:srgbClr val="FFFFFF"/>
                        </a:solidFill>
                        <a:effectLst/>
                        <a:latin typeface="Calibri"/>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ctr" rtl="0" fontAlgn="t"/>
                      <a:endParaRPr lang="en-GB" sz="900" b="1" i="0" u="none" strike="noStrike" cap="all" baseline="0">
                        <a:solidFill>
                          <a:srgbClr val="FFFFFF"/>
                        </a:solidFill>
                        <a:effectLst/>
                        <a:latin typeface="Calibri"/>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ctr" rtl="0" fontAlgn="t"/>
                      <a:endParaRPr lang="en-GB" sz="900" b="1" i="0" u="none" strike="noStrike" cap="all" baseline="0">
                        <a:solidFill>
                          <a:srgbClr val="FFFFFF"/>
                        </a:solidFill>
                        <a:effectLst/>
                        <a:latin typeface="Calibri"/>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gridSpan="2">
                  <a:txBody>
                    <a:bodyPr/>
                    <a:lstStyle/>
                    <a:p>
                      <a:pPr marL="35560" algn="ctr" rtl="0" fontAlgn="t"/>
                      <a:endParaRPr lang="en-GB" sz="900" b="1" i="0" u="none" strike="noStrike" cap="all" baseline="0">
                        <a:solidFill>
                          <a:srgbClr val="FFFFFF"/>
                        </a:solidFill>
                        <a:effectLst/>
                        <a:latin typeface="Calibri"/>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hMerge="1">
                  <a:txBody>
                    <a:bodyPr/>
                    <a:lstStyle/>
                    <a:p>
                      <a:pPr algn="ctr" rtl="0" fontAlgn="t"/>
                      <a:r>
                        <a:rPr lang="en-GB" sz="900" b="1" i="0" u="none" strike="noStrike" cap="all" baseline="0">
                          <a:solidFill>
                            <a:srgbClr val="FFFFFF"/>
                          </a:solidFill>
                          <a:effectLst/>
                          <a:latin typeface="Calibri" panose="020F0502020204030204" pitchFamily="34" charset="0"/>
                        </a:rPr>
                        <a:t> </a:t>
                      </a: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44546A"/>
                    </a:solidFill>
                  </a:tcPr>
                </a:tc>
                <a:tc>
                  <a:txBody>
                    <a:bodyPr/>
                    <a:lstStyle/>
                    <a:p>
                      <a:pPr marL="35560" algn="l" rtl="0" fontAlgn="t"/>
                      <a:r>
                        <a:rPr lang="en-GB" sz="900" b="1" i="0" u="none" strike="noStrike" cap="all" baseline="0">
                          <a:solidFill>
                            <a:srgbClr val="FFFFFF"/>
                          </a:solidFill>
                          <a:effectLst/>
                          <a:latin typeface="Calibri"/>
                        </a:rPr>
                        <a:t>Governance</a:t>
                      </a: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tc>
                  <a:txBody>
                    <a:bodyPr/>
                    <a:lstStyle/>
                    <a:p>
                      <a:pPr marL="35560" algn="l" rtl="0" fontAlgn="t"/>
                      <a:r>
                        <a:rPr lang="en-GB" sz="900" b="1" i="0" u="none" strike="noStrike" cap="all" baseline="0">
                          <a:solidFill>
                            <a:srgbClr val="FFFFFF"/>
                          </a:solidFill>
                          <a:effectLst/>
                          <a:latin typeface="Calibri"/>
                        </a:rPr>
                        <a:t>RAG</a:t>
                      </a: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1B294A"/>
                    </a:solidFill>
                  </a:tcPr>
                </a:tc>
                <a:extLst>
                  <a:ext uri="{0D108BD9-81ED-4DB2-BD59-A6C34878D82A}">
                    <a16:rowId xmlns:a16="http://schemas.microsoft.com/office/drawing/2014/main" val="4084497916"/>
                  </a:ext>
                </a:extLst>
              </a:tr>
              <a:tr h="168398">
                <a:tc rowSpan="4">
                  <a:txBody>
                    <a:bodyPr/>
                    <a:lstStyle/>
                    <a:p>
                      <a:pPr marL="35560" algn="ctr" fontAlgn="t"/>
                      <a:r>
                        <a:rPr lang="en-GB" sz="900" b="0" i="1" u="none" strike="noStrike">
                          <a:solidFill>
                            <a:schemeClr val="tx1">
                              <a:lumMod val="75000"/>
                              <a:lumOff val="25000"/>
                            </a:schemeClr>
                          </a:solidFill>
                          <a:effectLst/>
                          <a:latin typeface="Calibri"/>
                        </a:rPr>
                        <a:t>Planned and Unscheduled Care</a:t>
                      </a:r>
                    </a:p>
                  </a:txBody>
                  <a:tcPr marL="10800" marR="10800" marT="10800" marB="10800" vert="vert270" anchor="ctr">
                    <a:lnL>
                      <a:noFill/>
                    </a:lnL>
                    <a:lnR>
                      <a:noFill/>
                    </a:lnR>
                    <a:lnT>
                      <a:noFill/>
                    </a:lnT>
                    <a:lnB>
                      <a:noFill/>
                    </a:lnB>
                    <a:lnTlToBr w="12700" cmpd="sng">
                      <a:noFill/>
                      <a:prstDash val="solid"/>
                    </a:lnTlToBr>
                    <a:lnBlToTr w="12700" cmpd="sng">
                      <a:noFill/>
                      <a:prstDash val="solid"/>
                    </a:lnBlToTr>
                    <a:solidFill>
                      <a:srgbClr val="E7E6E6"/>
                    </a:solidFill>
                  </a:tcPr>
                </a:tc>
                <a:tc rowSpan="4">
                  <a:txBody>
                    <a:bodyPr/>
                    <a:lstStyle/>
                    <a:p>
                      <a:pPr marL="35560" algn="l" fontAlgn="t"/>
                      <a:r>
                        <a:rPr lang="en-GB" sz="900" b="1" i="0" u="none" strike="noStrike" dirty="0">
                          <a:solidFill>
                            <a:schemeClr val="tx1">
                              <a:lumMod val="75000"/>
                              <a:lumOff val="25000"/>
                            </a:schemeClr>
                          </a:solidFill>
                          <a:effectLst/>
                          <a:latin typeface="Calibri"/>
                        </a:rPr>
                        <a:t>Welsh Intensive Care Information System</a:t>
                      </a:r>
                      <a:br>
                        <a:rPr lang="en-GB" sz="900" b="1" i="0" u="none" strike="noStrike" dirty="0">
                          <a:solidFill>
                            <a:srgbClr val="404040"/>
                          </a:solidFill>
                          <a:effectLst/>
                          <a:latin typeface="Calibri"/>
                        </a:rPr>
                      </a:br>
                      <a:r>
                        <a:rPr lang="en-GB" sz="900" b="0" i="0" u="none" strike="noStrike" dirty="0">
                          <a:solidFill>
                            <a:schemeClr val="tx1">
                              <a:lumMod val="75000"/>
                              <a:lumOff val="25000"/>
                            </a:schemeClr>
                          </a:solidFill>
                          <a:effectLst/>
                          <a:latin typeface="Calibri"/>
                        </a:rPr>
                        <a:t>Implementation of fully managed digital solution for Adult Intensive Care Units</a:t>
                      </a:r>
                      <a:endParaRPr lang="en-GB" sz="900" b="1" i="0" u="none" strike="noStrike" dirty="0">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E7E6E6"/>
                    </a:solidFill>
                  </a:tcPr>
                </a:tc>
                <a:tc gridSpan="2">
                  <a:txBody>
                    <a:bodyPr/>
                    <a:lstStyle/>
                    <a:p>
                      <a:pPr marL="35560" algn="l" rtl="0" fontAlgn="t"/>
                      <a:r>
                        <a:rPr lang="en-GB" sz="900" b="1" i="0" u="none" strike="noStrike">
                          <a:solidFill>
                            <a:srgbClr val="34B0D4"/>
                          </a:solidFill>
                          <a:effectLst/>
                          <a:latin typeface="Calibri"/>
                          <a:ea typeface="+mn-ea"/>
                          <a:cs typeface="+mn-cs"/>
                        </a:rPr>
                        <a:t>Initiate</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hMerge="1">
                  <a:txBody>
                    <a:bodyPr/>
                    <a:lstStyle/>
                    <a:p>
                      <a:endParaRPr lang="en-GB"/>
                    </a:p>
                  </a:txBody>
                  <a:tcPr/>
                </a:tc>
                <a:tc gridSpan="3">
                  <a:txBody>
                    <a:bodyPr/>
                    <a:lstStyle/>
                    <a:p>
                      <a:pPr algn="l" rtl="0" fontAlgn="t"/>
                      <a:r>
                        <a:rPr lang="en-GB" sz="900" b="1" i="0" u="none" strike="noStrike">
                          <a:solidFill>
                            <a:srgbClr val="13A3C9"/>
                          </a:solidFill>
                          <a:effectLst/>
                          <a:latin typeface="Calibri"/>
                        </a:rPr>
                        <a:t>Define</a:t>
                      </a: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endParaRPr lang="en-GB"/>
                    </a:p>
                  </a:txBody>
                  <a:tcPr/>
                </a:tc>
                <a:tc hMerge="1">
                  <a:txBody>
                    <a:bodyPr/>
                    <a:lstStyle/>
                    <a:p>
                      <a:endParaRPr lang="en-GB"/>
                    </a:p>
                  </a:txBody>
                  <a:tcPr>
                    <a:lnL w="12700" cmpd="sng">
                      <a:noFill/>
                      <a:prstDash val="solid"/>
                    </a:lnL>
                  </a:tcPr>
                </a:tc>
                <a:tc>
                  <a:txBody>
                    <a:bodyPr/>
                    <a:lstStyle/>
                    <a:p>
                      <a:pPr marL="36000" algn="l" fontAlgn="t"/>
                      <a:endParaRPr lang="en-GB" sz="900" b="1" i="0" u="none" strike="noStrike">
                        <a:solidFill>
                          <a:srgbClr val="FF0000"/>
                        </a:solidFill>
                        <a:effectLst/>
                        <a:latin typeface="Calibri" panose="020F0502020204030204" pitchFamily="34" charset="0"/>
                      </a:endParaRPr>
                    </a:p>
                  </a:txBody>
                  <a:tcPr marL="10800" marR="10800" marT="10800" marB="10800">
                    <a:lnL w="12700" cmpd="sng">
                      <a:noFill/>
                      <a:prstDash val="solid"/>
                    </a:lnL>
                    <a:lnR>
                      <a:noFill/>
                    </a:lnR>
                    <a:lnT w="12700" cmpd="sng">
                      <a:noFill/>
                      <a:prstDash val="solid"/>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r>
                        <a:rPr lang="en-GB" sz="900" b="1" i="0" u="none" strike="noStrike">
                          <a:solidFill>
                            <a:schemeClr val="bg1"/>
                          </a:solidFill>
                          <a:effectLst/>
                          <a:latin typeface="Calibri"/>
                          <a:ea typeface="+mn-ea"/>
                          <a:cs typeface="+mn-cs"/>
                        </a:rPr>
                        <a:t>Build</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ctr" fontAlgn="t"/>
                      <a:r>
                        <a:rPr lang="en-GB" sz="900" b="0" i="0" u="none" strike="noStrike">
                          <a:solidFill>
                            <a:schemeClr val="tx1">
                              <a:lumMod val="75000"/>
                              <a:lumOff val="25000"/>
                            </a:schemeClr>
                          </a:solidFill>
                          <a:effectLst/>
                          <a:latin typeface="Calibri"/>
                        </a:rPr>
                        <a:t>External</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DBEEF4"/>
                    </a:solidFill>
                  </a:tcPr>
                </a:tc>
                <a:tc rowSpan="3" gridSpan="8">
                  <a:txBody>
                    <a:bodyPr/>
                    <a:lstStyle/>
                    <a:p>
                      <a:pPr fontAlgn="base"/>
                      <a:r>
                        <a:rPr lang="en-GB" sz="900" b="1" i="0" u="none" strike="noStrike">
                          <a:solidFill>
                            <a:schemeClr val="tx1">
                              <a:lumMod val="75000"/>
                              <a:lumOff val="25000"/>
                            </a:schemeClr>
                          </a:solidFill>
                          <a:effectLst/>
                          <a:latin typeface="Calibri"/>
                        </a:rPr>
                        <a:t>Roll Out</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ea typeface="+mn-ea"/>
                          <a:cs typeface="+mn-cs"/>
                        </a:rPr>
                        <a:t>Aneurin Bevan will be the first to implement in Jan 2023 and then a roll out to all HBs. Reprofiled costs agreed with DPIF (10% reduction). VAT recovery status being investigated by Ernest Young.</a:t>
                      </a:r>
                    </a:p>
                  </a:txBody>
                  <a:tcPr marL="10800" marR="10800" marT="10800" marB="10800">
                    <a:lnL>
                      <a:noFill/>
                    </a:lnL>
                    <a:lnR w="12700" cmpd="sng">
                      <a:noFill/>
                      <a:prstDash val="solid"/>
                    </a:lnR>
                    <a:lnT>
                      <a:noFill/>
                    </a:lnT>
                    <a:lnB>
                      <a:noFill/>
                    </a:lnB>
                    <a:lnTlToBr w="12700" cmpd="sng">
                      <a:noFill/>
                      <a:prstDash val="solid"/>
                    </a:lnTlToBr>
                    <a:lnBlToTr w="12700" cmpd="sng">
                      <a:noFill/>
                      <a:prstDash val="solid"/>
                    </a:lnBlToTr>
                    <a:solidFill>
                      <a:srgbClr val="D6DCE4"/>
                    </a:solidFill>
                  </a:tcPr>
                </a:tc>
                <a:tc rowSpan="3" hMerge="1">
                  <a:txBody>
                    <a:bodyPr/>
                    <a:lstStyle/>
                    <a:p>
                      <a:endParaRPr lang="en-GB"/>
                    </a:p>
                  </a:txBody>
                  <a:tcPr/>
                </a:tc>
                <a:tc rowSpan="3" hMerge="1">
                  <a:txBody>
                    <a:bodyPr/>
                    <a:lstStyle/>
                    <a:p>
                      <a:endParaRPr lang="en-GB"/>
                    </a:p>
                  </a:txBody>
                  <a:tcPr/>
                </a:tc>
                <a:tc rowSpan="3" hMerge="1">
                  <a:txBody>
                    <a:bodyPr/>
                    <a:lstStyle/>
                    <a:p>
                      <a:endParaRPr lang="en-GB"/>
                    </a:p>
                  </a:txBody>
                  <a:tcPr/>
                </a:tc>
                <a:tc rowSpan="3" hMerge="1">
                  <a:txBody>
                    <a:bodyPr/>
                    <a:lstStyle/>
                    <a:p>
                      <a:endParaRPr lang="en-GB"/>
                    </a:p>
                  </a:txBody>
                  <a:tcPr/>
                </a:tc>
                <a:tc rowSpan="3" hMerge="1">
                  <a:txBody>
                    <a:bodyPr/>
                    <a:lstStyle/>
                    <a:p>
                      <a:endParaRPr lang="en-GB"/>
                    </a:p>
                  </a:txBody>
                  <a:tcPr/>
                </a:tc>
                <a:tc rowSpan="3" hMerge="1">
                  <a:txBody>
                    <a:bodyPr/>
                    <a:lstStyle/>
                    <a:p>
                      <a:endParaRPr lang="en-GB"/>
                    </a:p>
                  </a:txBody>
                  <a:tcPr/>
                </a:tc>
                <a:tc rowSpan="3" hMerge="1">
                  <a:txBody>
                    <a:bodyPr/>
                    <a:lstStyle/>
                    <a:p>
                      <a:endParaRPr lang="en-GB"/>
                    </a:p>
                  </a:txBody>
                  <a:tcPr/>
                </a:tc>
                <a:tc rowSpan="3">
                  <a:txBody>
                    <a:bodyPr/>
                    <a:lstStyle/>
                    <a:p>
                      <a:pPr marL="35560" algn="l" fontAlgn="t"/>
                      <a:r>
                        <a:rPr lang="en-GB" sz="900" b="1" i="0" u="none" strike="noStrike">
                          <a:solidFill>
                            <a:srgbClr val="34B0D4"/>
                          </a:solidFill>
                          <a:effectLst/>
                          <a:latin typeface="Calibri"/>
                          <a:ea typeface="+mn-ea"/>
                          <a:cs typeface="+mn-cs"/>
                        </a:rPr>
                        <a:t>Welsh Intensive Care Information System Programme Board</a:t>
                      </a:r>
                      <a:br>
                        <a:rPr lang="en-GB" sz="900" b="0" i="0" u="none" strike="noStrike">
                          <a:solidFill>
                            <a:srgbClr val="000000"/>
                          </a:solidFill>
                          <a:effectLst/>
                          <a:latin typeface="Calibri"/>
                        </a:rPr>
                      </a:br>
                      <a:r>
                        <a:rPr lang="en-GB" sz="900" b="0" i="0" u="none" strike="noStrike">
                          <a:solidFill>
                            <a:schemeClr val="tx1">
                              <a:lumMod val="75000"/>
                              <a:lumOff val="25000"/>
                            </a:schemeClr>
                          </a:solidFill>
                          <a:effectLst/>
                          <a:latin typeface="Calibri"/>
                        </a:rPr>
                        <a:t>SRO: Mark Dickinson</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DHCW Director: Michelle Sell</a:t>
                      </a:r>
                      <a:br>
                        <a:rPr lang="en-GB" sz="900" b="0" i="0" u="none" strike="noStrike">
                          <a:solidFill>
                            <a:srgbClr val="404040"/>
                          </a:solidFill>
                          <a:effectLst/>
                          <a:latin typeface="Calibri"/>
                        </a:rPr>
                      </a:br>
                      <a:endParaRPr lang="en-GB" sz="900" b="0" i="0" u="none" strike="noStrike">
                        <a:solidFill>
                          <a:srgbClr val="40404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rowSpan="4">
                  <a:txBody>
                    <a:bodyPr/>
                    <a:lstStyle/>
                    <a:p>
                      <a:pPr marL="35560" algn="l" fontAlgn="ctr"/>
                      <a:endParaRPr lang="en-GB" sz="900" b="0" i="0" u="none" strike="noStrike">
                        <a:solidFill>
                          <a:srgbClr val="000000"/>
                        </a:solidFill>
                        <a:effectLst/>
                        <a:latin typeface="Calibri"/>
                      </a:endParaRPr>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246870410"/>
                  </a:ext>
                </a:extLst>
              </a:tr>
              <a:tr h="168398">
                <a:tc vMerge="1">
                  <a:txBody>
                    <a:bodyPr/>
                    <a:lstStyle/>
                    <a:p>
                      <a:endParaRPr lang="en-GB"/>
                    </a:p>
                  </a:txBody>
                  <a:tcPr/>
                </a:tc>
                <a:tc vMerge="1">
                  <a:txBody>
                    <a:bodyPr/>
                    <a:lstStyle/>
                    <a:p>
                      <a:endParaRPr lang="en-GB"/>
                    </a:p>
                  </a:txBody>
                  <a:tcPr/>
                </a:tc>
                <a:tc gridSpan="2">
                  <a:txBody>
                    <a:bodyPr/>
                    <a:lstStyle/>
                    <a:p>
                      <a:pPr marL="35560" algn="l" rtl="0" fontAlgn="t"/>
                      <a:endParaRPr lang="en-GB" sz="900" b="0" i="0" u="none" strike="noStrike">
                        <a:solidFill>
                          <a:srgbClr val="13A3C9"/>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hMerge="1">
                  <a:txBody>
                    <a:bodyPr/>
                    <a:lstStyle/>
                    <a:p>
                      <a:pPr algn="l" rtl="0" fontAlgn="t"/>
                      <a:endParaRPr lang="en-GB" sz="900" b="0" i="0" u="none" strike="noStrike">
                        <a:solidFill>
                          <a:srgbClr val="13A3C9"/>
                        </a:solidFill>
                        <a:effectLst/>
                        <a:latin typeface="Calibri" panose="020F0502020204030204" pitchFamily="34" charset="0"/>
                      </a:endParaRPr>
                    </a:p>
                  </a:txBody>
                  <a:tcPr marL="0" marR="0" marT="0" marB="0">
                    <a:lnL>
                      <a:noFill/>
                    </a:lnL>
                    <a:lnR>
                      <a:noFill/>
                    </a:lnR>
                    <a:lnT>
                      <a:noFill/>
                    </a:lnT>
                    <a:lnB>
                      <a:noFill/>
                    </a:lnB>
                    <a:solidFill>
                      <a:srgbClr val="000000"/>
                    </a:solidFill>
                  </a:tcPr>
                </a:tc>
                <a:tc>
                  <a:txBody>
                    <a:bodyPr/>
                    <a:lstStyle/>
                    <a:p>
                      <a:pPr algn="l" rtl="0" fontAlgn="t"/>
                      <a:endParaRPr lang="en-GB" sz="900" b="1"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gridSpan="2">
                  <a:txBody>
                    <a:bodyPr/>
                    <a:lstStyle/>
                    <a:p>
                      <a:pPr algn="l" rtl="0" fontAlgn="t"/>
                      <a:endParaRPr lang="en-GB" sz="900" b="1" i="0" u="none" strike="noStrike">
                        <a:solidFill>
                          <a:srgbClr val="13A3C9"/>
                        </a:solidFill>
                        <a:effectLst/>
                        <a:latin typeface="Calibri" panose="020F0502020204030204" pitchFamily="34" charset="0"/>
                      </a:endParaRPr>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solidFill>
                      <a:srgbClr val="333F4F"/>
                    </a:solidFill>
                  </a:tcPr>
                </a:tc>
                <a:tc hMerge="1">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ctr" fontAlgn="t"/>
                      <a:r>
                        <a:rPr lang="en-GB" sz="900" b="0" i="0" u="none" strike="noStrike">
                          <a:solidFill>
                            <a:schemeClr val="tx1">
                              <a:lumMod val="75000"/>
                              <a:lumOff val="25000"/>
                            </a:schemeClr>
                          </a:solidFill>
                          <a:effectLst/>
                          <a:latin typeface="Calibri"/>
                        </a:rPr>
                        <a:t>Build </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DBEEF4"/>
                    </a:solidFill>
                  </a:tcPr>
                </a:tc>
                <a:tc gridSpan="8"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vMerge="1">
                  <a:txBody>
                    <a:bodyPr/>
                    <a:lstStyle/>
                    <a:p>
                      <a:endParaRPr lang="en-US"/>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838403314"/>
                  </a:ext>
                </a:extLst>
              </a:tr>
              <a:tr h="589934">
                <a:tc vMerge="1">
                  <a:txBody>
                    <a:bodyPr/>
                    <a:lstStyle/>
                    <a:p>
                      <a:pPr algn="l" fontAlgn="t"/>
                      <a:r>
                        <a:rPr lang="en-GB" sz="900" b="0" i="1" u="none" strike="noStrike">
                          <a:solidFill>
                            <a:srgbClr val="44546A"/>
                          </a:solidFill>
                          <a:effectLst/>
                          <a:latin typeface="Calibri" panose="020F0502020204030204" pitchFamily="34" charset="0"/>
                        </a:rPr>
                        <a:t> </a:t>
                      </a:r>
                    </a:p>
                  </a:txBody>
                  <a:tcPr marL="0" marR="0" marT="0" marB="0" vert="vert270">
                    <a:lnL>
                      <a:noFill/>
                    </a:lnL>
                    <a:lnR>
                      <a:noFill/>
                    </a:lnR>
                    <a:lnT>
                      <a:noFill/>
                    </a:lnT>
                    <a:lnB>
                      <a:noFill/>
                    </a:lnB>
                    <a:solidFill>
                      <a:srgbClr val="E7E6E6"/>
                    </a:solidFill>
                  </a:tcPr>
                </a:tc>
                <a:tc vMerge="1">
                  <a:txBody>
                    <a:bodyPr/>
                    <a:lstStyle/>
                    <a:p>
                      <a:endParaRPr lang="en-GB"/>
                    </a:p>
                  </a:txBody>
                  <a:tcPr/>
                </a:tc>
                <a:tc gridSpan="2">
                  <a:txBody>
                    <a:bodyPr/>
                    <a:lstStyle/>
                    <a:p>
                      <a:pPr marL="35560" algn="l" rtl="0" fontAlgn="t"/>
                      <a:endParaRPr lang="en-GB" sz="900" b="0" i="0" u="none" strike="noStrike">
                        <a:solidFill>
                          <a:srgbClr val="13A3C9"/>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hMerge="1">
                  <a:txBody>
                    <a:bodyPr/>
                    <a:lstStyle/>
                    <a:p>
                      <a:pPr algn="l" rtl="0" fontAlgn="t"/>
                      <a:endParaRPr lang="en-GB" sz="900" b="0" i="0" u="none" strike="noStrike">
                        <a:solidFill>
                          <a:srgbClr val="13A3C9"/>
                        </a:solidFill>
                        <a:effectLst/>
                        <a:latin typeface="Calibri" panose="020F0502020204030204" pitchFamily="34" charset="0"/>
                      </a:endParaRPr>
                    </a:p>
                  </a:txBody>
                  <a:tcPr marL="0" marR="0" marT="0" marB="0">
                    <a:lnL>
                      <a:noFill/>
                    </a:lnL>
                    <a:lnR>
                      <a:noFill/>
                    </a:lnR>
                    <a:lnT>
                      <a:noFill/>
                    </a:lnT>
                    <a:lnB>
                      <a:noFill/>
                    </a:lnB>
                    <a:solidFill>
                      <a:srgbClr val="000000"/>
                    </a:solidFill>
                  </a:tcPr>
                </a:tc>
                <a:tc>
                  <a:txBody>
                    <a:bodyPr/>
                    <a:lstStyle/>
                    <a:p>
                      <a:pPr algn="l" rtl="0" fontAlgn="t"/>
                      <a:endParaRPr lang="en-GB" sz="900" b="1"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gridSpan="2">
                  <a:txBody>
                    <a:bodyPr/>
                    <a:lstStyle/>
                    <a:p>
                      <a:pPr algn="l" rtl="0" fontAlgn="t"/>
                      <a:endParaRPr lang="en-GB" sz="900" b="1" i="0" u="none" strike="noStrike">
                        <a:solidFill>
                          <a:srgbClr val="13A3C9"/>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ctr" fontAlgn="t"/>
                      <a:endParaRPr lang="en-GB" sz="9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BEEF4"/>
                    </a:solidFill>
                  </a:tcPr>
                </a:tc>
                <a:tc gridSpan="8"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vMerge="1">
                  <a:txBody>
                    <a:bodyPr/>
                    <a:lstStyle/>
                    <a:p>
                      <a:endParaRPr lang="en-US"/>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681096697"/>
                  </a:ext>
                </a:extLst>
              </a:tr>
              <a:tr h="368709">
                <a:tc vMerge="1">
                  <a:txBody>
                    <a:bodyPr/>
                    <a:lstStyle/>
                    <a:p>
                      <a:pPr marL="36000" algn="ctr" fontAlgn="t"/>
                      <a:endParaRPr lang="en-GB" sz="900" b="0" i="1" u="none" strike="noStrike">
                        <a:solidFill>
                          <a:schemeClr val="tx1">
                            <a:lumMod val="75000"/>
                            <a:lumOff val="25000"/>
                          </a:schemeClr>
                        </a:solidFill>
                        <a:effectLst/>
                        <a:latin typeface="Calibri" panose="020F0502020204030204" pitchFamily="34" charset="0"/>
                      </a:endParaRPr>
                    </a:p>
                  </a:txBody>
                  <a:tcPr marL="10800" marR="10800" marT="10800" marB="10800" vert="vert270" anchor="ctr">
                    <a:lnL>
                      <a:noFill/>
                    </a:lnL>
                    <a:lnR>
                      <a:noFill/>
                    </a:lnR>
                    <a:lnT>
                      <a:noFill/>
                    </a:lnT>
                    <a:lnB>
                      <a:noFill/>
                    </a:lnB>
                    <a:lnTlToBr w="12700" cmpd="sng">
                      <a:noFill/>
                      <a:prstDash val="solid"/>
                    </a:lnTlToBr>
                    <a:lnBlToTr w="12700" cmpd="sng">
                      <a:noFill/>
                      <a:prstDash val="solid"/>
                    </a:lnBlToTr>
                    <a:solidFill>
                      <a:srgbClr val="E7E6E6"/>
                    </a:solidFill>
                  </a:tcPr>
                </a:tc>
                <a:tc vMerge="1">
                  <a:txBody>
                    <a:bodyPr/>
                    <a:lstStyle/>
                    <a:p>
                      <a:pPr marL="36000" algn="l" fontAlgn="t"/>
                      <a:endParaRPr lang="en-GB" sz="900" b="1" i="0" u="none" strike="noStrike">
                        <a:solidFill>
                          <a:schemeClr val="tx1">
                            <a:lumMod val="75000"/>
                            <a:lumOff val="25000"/>
                          </a:schemeClr>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E7E6E6"/>
                    </a:solidFill>
                  </a:tcPr>
                </a:tc>
                <a:tc gridSpan="2">
                  <a:txBody>
                    <a:bodyPr/>
                    <a:lstStyle/>
                    <a:p>
                      <a:pPr marL="0" algn="l" defTabSz="914400" rtl="0" eaLnBrk="1" fontAlgn="t" latinLnBrk="0" hangingPunct="1"/>
                      <a:endParaRPr lang="en-GB" sz="1800" kern="1200">
                        <a:solidFill>
                          <a:schemeClr val="tx1"/>
                        </a:solidFill>
                        <a:latin typeface="+mn-lt"/>
                        <a:ea typeface="+mn-ea"/>
                        <a:cs typeface="+mn-cs"/>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4B0D4"/>
                    </a:solidFill>
                  </a:tcPr>
                </a:tc>
                <a:tc hMerge="1">
                  <a:txBody>
                    <a:bodyPr/>
                    <a:lstStyle/>
                    <a:p>
                      <a:endParaRPr lang="en-GB"/>
                    </a:p>
                  </a:txBody>
                  <a:tcPr/>
                </a:tc>
                <a:tc>
                  <a:txBody>
                    <a:bodyPr/>
                    <a:lstStyle/>
                    <a:p>
                      <a:pPr marL="0" algn="l" defTabSz="914400" rtl="0" eaLnBrk="1" latinLnBrk="0" hangingPunct="1"/>
                      <a:endParaRPr lang="en-GB" sz="1800" kern="1200">
                        <a:solidFill>
                          <a:schemeClr val="tx1"/>
                        </a:solidFill>
                        <a:latin typeface="+mn-lt"/>
                        <a:ea typeface="+mn-ea"/>
                        <a:cs typeface="+mn-cs"/>
                      </a:endParaRPr>
                    </a:p>
                  </a:txBody>
                  <a:tcPr>
                    <a:lnL w="12700" cmpd="sng">
                      <a:noFill/>
                      <a:prstDash val="solid"/>
                    </a:lnL>
                    <a:lnR w="12700" cmpd="sng">
                      <a:noFill/>
                      <a:prstDash val="solid"/>
                    </a:lnR>
                    <a:lnT>
                      <a:noFill/>
                    </a:lnT>
                    <a:lnB w="12700" cmpd="sng">
                      <a:noFill/>
                      <a:prstDash val="solid"/>
                    </a:lnB>
                    <a:lnTlToBr w="12700" cmpd="sng">
                      <a:noFill/>
                      <a:prstDash val="solid"/>
                    </a:lnTlToBr>
                    <a:lnBlToTr w="12700" cmpd="sng">
                      <a:noFill/>
                      <a:prstDash val="solid"/>
                    </a:lnBlToTr>
                    <a:solidFill>
                      <a:srgbClr val="34B0D4"/>
                    </a:solidFill>
                  </a:tcPr>
                </a:tc>
                <a:tc gridSpan="2">
                  <a:txBody>
                    <a:bodyPr/>
                    <a:lstStyle/>
                    <a:p>
                      <a:pPr marL="0" algn="l" defTabSz="914400" rtl="0" eaLnBrk="1" latinLnBrk="0" hangingPunct="1"/>
                      <a:endParaRPr lang="en-GB" sz="1800" kern="1200">
                        <a:solidFill>
                          <a:schemeClr val="tx1"/>
                        </a:solidFill>
                        <a:latin typeface="+mn-lt"/>
                        <a:ea typeface="+mn-ea"/>
                        <a:cs typeface="+mn-cs"/>
                      </a:endParaRPr>
                    </a:p>
                  </a:txBody>
                  <a:tcPr marL="10800" marR="10800" marT="10800" marB="10800">
                    <a:lnL w="12700" cmpd="sng">
                      <a:noFill/>
                      <a:prstDash val="solid"/>
                    </a:lnL>
                    <a:lnR>
                      <a:noFill/>
                    </a:lnR>
                    <a:lnT>
                      <a:noFill/>
                    </a:lnT>
                    <a:lnB>
                      <a:noFill/>
                    </a:lnB>
                    <a:lnTlToBr w="12700" cmpd="sng">
                      <a:noFill/>
                      <a:prstDash val="solid"/>
                    </a:lnTlToBr>
                    <a:lnBlToTr w="12700" cmpd="sng">
                      <a:noFill/>
                      <a:prstDash val="solid"/>
                    </a:lnBlToTr>
                    <a:solidFill>
                      <a:srgbClr val="34B0D4"/>
                    </a:solidFill>
                  </a:tcPr>
                </a:tc>
                <a:tc hMerge="1">
                  <a:txBody>
                    <a:bodyPr/>
                    <a:lstStyle/>
                    <a:p>
                      <a:pPr marL="35560" algn="l" fontAlgn="t"/>
                      <a:endParaRPr lang="en-GB" sz="900" b="1" i="0" u="none" strike="noStrike">
                        <a:solidFill>
                          <a:srgbClr val="FF0000"/>
                        </a:solidFill>
                        <a:effectLst/>
                        <a:latin typeface="Calibri"/>
                      </a:endParaRPr>
                    </a:p>
                  </a:txBody>
                  <a:tcPr marL="10800" marR="10800" marT="10800" marB="10800">
                    <a:lnL w="12700" cmpd="sng">
                      <a:noFill/>
                      <a:prstDash val="solid"/>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BEEF4"/>
                    </a:solidFill>
                  </a:tcPr>
                </a:tc>
                <a:tc gridSpan="8">
                  <a:txBody>
                    <a:bodyPr/>
                    <a:lstStyle/>
                    <a:p>
                      <a:pPr lvl="0">
                        <a:buNone/>
                      </a:pPr>
                      <a:r>
                        <a:rPr lang="en-GB" sz="900" b="1" i="0" u="none" strike="noStrike" noProof="0">
                          <a:solidFill>
                            <a:schemeClr val="accent6">
                              <a:lumMod val="50000"/>
                            </a:schemeClr>
                          </a:solidFill>
                          <a:effectLst/>
                          <a:latin typeface="Calibri"/>
                        </a:rPr>
                        <a:t>Next Major Milestone: </a:t>
                      </a:r>
                      <a:endParaRPr lang="en-GB" sz="900" b="0" i="0" u="none" strike="noStrike" noProof="0">
                        <a:solidFill>
                          <a:schemeClr val="accent6">
                            <a:lumMod val="50000"/>
                          </a:schemeClr>
                        </a:solidFill>
                        <a:effectLst/>
                        <a:latin typeface="Calibri"/>
                      </a:endParaRPr>
                    </a:p>
                    <a:p>
                      <a:pPr lvl="0">
                        <a:buNone/>
                      </a:pPr>
                      <a:r>
                        <a:rPr lang="en-GB" sz="900" b="0" i="0" u="none" strike="noStrike" noProof="0">
                          <a:solidFill>
                            <a:schemeClr val="accent6">
                              <a:lumMod val="50000"/>
                            </a:schemeClr>
                          </a:solidFill>
                          <a:effectLst/>
                          <a:latin typeface="Calibri"/>
                        </a:rPr>
                        <a:t>Complete User Acceptance Testing Dec '22</a:t>
                      </a:r>
                    </a:p>
                  </a:txBody>
                  <a:tcPr marL="10800" marR="10800" marT="10800" marB="10800">
                    <a:lnL w="0">
                      <a:noFill/>
                    </a:lnL>
                    <a:lnR w="0">
                      <a:noFill/>
                    </a:lnR>
                    <a:lnT w="0">
                      <a:noFill/>
                    </a:lnT>
                    <a:lnB w="0">
                      <a:noFill/>
                    </a:lnB>
                    <a:lnTlToBr w="12700" cmpd="sng">
                      <a:noFill/>
                      <a:prstDash val="solid"/>
                    </a:lnTlToBr>
                    <a:lnBlToTr w="12700" cmpd="sng">
                      <a:noFill/>
                      <a:prstDash val="solid"/>
                    </a:lnBlToTr>
                    <a:solidFill>
                      <a:srgbClr val="D6DCE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marL="35560" algn="l" fontAlgn="t"/>
                      <a:r>
                        <a:rPr lang="en-GB" sz="900" b="0" i="0" u="none" strike="noStrike">
                          <a:solidFill>
                            <a:schemeClr val="tx1">
                              <a:lumMod val="75000"/>
                              <a:lumOff val="25000"/>
                            </a:schemeClr>
                          </a:solidFill>
                          <a:effectLst/>
                          <a:latin typeface="Calibri"/>
                        </a:rPr>
                        <a:t>RAG reason: Dependency on National Subscription Service (diagnostic result visibility)</a:t>
                      </a:r>
                      <a:endParaRPr lang="en-GB" sz="900" b="0" i="0" u="none" strike="noStrike">
                        <a:solidFill>
                          <a:srgbClr val="000000"/>
                        </a:solidFill>
                        <a:effectLst/>
                        <a:latin typeface="Calibri"/>
                        <a:ea typeface="+mn-ea"/>
                        <a:cs typeface="+mn-cs"/>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2F2F2"/>
                    </a:solidFill>
                  </a:tcPr>
                </a:tc>
                <a:tc vMerge="1">
                  <a:txBody>
                    <a:bodyPr/>
                    <a:lstStyle/>
                    <a:p>
                      <a:endParaRPr lang="en-US"/>
                    </a:p>
                  </a:txBody>
                  <a:tcPr marL="10800" marR="10800" marT="10800" marB="10800" anchor="ctr">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963916215"/>
                  </a:ext>
                </a:extLst>
              </a:tr>
              <a:tr h="254854">
                <a:tc>
                  <a:txBody>
                    <a:bodyPr/>
                    <a:lstStyle/>
                    <a:p>
                      <a:pPr marL="35560" algn="ctr" fontAlgn="t"/>
                      <a:endParaRPr lang="en-GB" sz="100" b="0" i="1" u="none" strike="noStrike">
                        <a:solidFill>
                          <a:schemeClr val="tx1">
                            <a:lumMod val="75000"/>
                            <a:lumOff val="25000"/>
                          </a:schemeClr>
                        </a:solidFill>
                        <a:effectLst/>
                        <a:latin typeface="Calibri"/>
                      </a:endParaRPr>
                    </a:p>
                  </a:txBody>
                  <a:tcPr marL="10800" marR="10800" marT="10800" marB="10800" vert="vert27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1"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gridSpan="2">
                  <a:txBody>
                    <a:bodyPr/>
                    <a:lstStyle/>
                    <a:p>
                      <a:pPr marL="35560" algn="l" fontAlgn="t"/>
                      <a:endParaRPr lang="en-GB" sz="1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hMerge="1">
                  <a:txBody>
                    <a:bodyPr/>
                    <a:lstStyle/>
                    <a:p>
                      <a:pPr algn="l" fontAlgn="t"/>
                      <a:endParaRPr lang="en-GB" sz="900" b="0" i="0" u="none" strike="noStrike">
                        <a:solidFill>
                          <a:srgbClr val="000000"/>
                        </a:solidFill>
                        <a:effectLst/>
                        <a:latin typeface="Calibri" panose="020F0502020204030204" pitchFamily="34" charset="0"/>
                      </a:endParaRPr>
                    </a:p>
                  </a:txBody>
                  <a:tcPr marL="0" marR="0" marT="0" marB="0">
                    <a:lnL>
                      <a:noFill/>
                    </a:lnL>
                    <a:lnR>
                      <a:noFill/>
                    </a:lnR>
                    <a:lnT>
                      <a:noFill/>
                    </a:lnT>
                    <a:lnB>
                      <a:noFill/>
                    </a:lnB>
                    <a:solidFill>
                      <a:srgbClr val="FFFFFF"/>
                    </a:solidFill>
                  </a:tcPr>
                </a:tc>
                <a:tc>
                  <a:txBody>
                    <a:bodyPr/>
                    <a:lstStyle/>
                    <a:p>
                      <a:pPr algn="l" fontAlgn="t"/>
                      <a:endParaRPr lang="en-GB" sz="900" b="0" i="0" u="none" strike="noStrike">
                        <a:solidFill>
                          <a:srgbClr val="FFFFFF"/>
                        </a:solidFill>
                        <a:effectLst/>
                        <a:latin typeface="Calibri"/>
                      </a:endParaRPr>
                    </a:p>
                  </a:txBody>
                  <a:tcPr marL="0" marR="0" marT="0" marB="0">
                    <a:lnL>
                      <a:noFill/>
                    </a:lnL>
                    <a:lnR>
                      <a:noFill/>
                    </a:lnR>
                    <a:lnT w="12700" cmpd="sng">
                      <a:noFill/>
                      <a:prstDash val="solid"/>
                    </a:lnT>
                    <a:lnB>
                      <a:noFill/>
                    </a:lnB>
                    <a:lnTlToBr w="12700" cmpd="sng">
                      <a:noFill/>
                      <a:prstDash val="solid"/>
                    </a:lnTlToBr>
                    <a:lnBlToTr w="12700" cmpd="sng">
                      <a:noFill/>
                      <a:prstDash val="solid"/>
                    </a:lnBlToTr>
                    <a:solidFill>
                      <a:srgbClr val="FFFFFF"/>
                    </a:solidFill>
                  </a:tcPr>
                </a:tc>
                <a:tc gridSpan="2">
                  <a:txBody>
                    <a:bodyPr/>
                    <a:lstStyle/>
                    <a:p>
                      <a:pPr algn="l" fontAlgn="t"/>
                      <a:endParaRPr lang="en-GB" sz="9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hMerge="1">
                  <a:txBody>
                    <a:bodyPr/>
                    <a:lstStyle/>
                    <a:p>
                      <a:pPr marL="35560" algn="l" fontAlgn="t"/>
                      <a:endParaRPr lang="en-GB" sz="1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gridSpan="2">
                  <a:txBody>
                    <a:bodyPr/>
                    <a:lstStyle/>
                    <a:p>
                      <a:pPr marL="35560" algn="l" fontAlgn="t"/>
                      <a:endParaRPr lang="en-GB" sz="1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hMerge="1">
                  <a:txBody>
                    <a:bodyPr/>
                    <a:lstStyle/>
                    <a:p>
                      <a:pPr algn="l" fontAlgn="t"/>
                      <a:endParaRPr lang="en-GB" sz="1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6000" algn="l" fontAlgn="t"/>
                      <a:endParaRPr lang="en-GB" sz="100" b="0"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428193767"/>
                  </a:ext>
                </a:extLst>
              </a:tr>
              <a:tr h="168398">
                <a:tc rowSpan="4">
                  <a:txBody>
                    <a:bodyPr/>
                    <a:lstStyle/>
                    <a:p>
                      <a:pPr marL="35560" algn="ctr" fontAlgn="t"/>
                      <a:r>
                        <a:rPr lang="en-GB" sz="900" b="0" i="1" u="none" strike="noStrike">
                          <a:solidFill>
                            <a:schemeClr val="tx1">
                              <a:lumMod val="75000"/>
                              <a:lumOff val="25000"/>
                            </a:schemeClr>
                          </a:solidFill>
                          <a:effectLst/>
                          <a:latin typeface="Calibri"/>
                        </a:rPr>
                        <a:t>Diagnostics</a:t>
                      </a:r>
                    </a:p>
                  </a:txBody>
                  <a:tcPr marL="10800" marR="10800" marT="10800" marB="10800" vert="vert270" anchor="ctr">
                    <a:lnL>
                      <a:noFill/>
                    </a:lnL>
                    <a:lnR>
                      <a:noFill/>
                    </a:lnR>
                    <a:lnT>
                      <a:noFill/>
                    </a:lnT>
                    <a:lnB>
                      <a:noFill/>
                    </a:lnB>
                    <a:lnTlToBr w="12700" cmpd="sng">
                      <a:noFill/>
                      <a:prstDash val="solid"/>
                    </a:lnTlToBr>
                    <a:lnBlToTr w="12700" cmpd="sng">
                      <a:noFill/>
                      <a:prstDash val="solid"/>
                    </a:lnBlToTr>
                    <a:solidFill>
                      <a:srgbClr val="E7E6E6"/>
                    </a:solidFill>
                  </a:tcPr>
                </a:tc>
                <a:tc rowSpan="4">
                  <a:txBody>
                    <a:bodyPr/>
                    <a:lstStyle/>
                    <a:p>
                      <a:pPr marL="35560" algn="l" fontAlgn="t"/>
                      <a:r>
                        <a:rPr lang="en-GB" sz="900" b="1" i="0" u="none" strike="noStrike" dirty="0">
                          <a:solidFill>
                            <a:schemeClr val="tx1">
                              <a:lumMod val="75000"/>
                              <a:lumOff val="25000"/>
                            </a:schemeClr>
                          </a:solidFill>
                          <a:effectLst/>
                          <a:latin typeface="Calibri"/>
                        </a:rPr>
                        <a:t>Radiology Informatics Solution</a:t>
                      </a:r>
                      <a:br>
                        <a:rPr lang="en-GB" sz="900" b="1" i="0" u="none" strike="noStrike" dirty="0">
                          <a:solidFill>
                            <a:srgbClr val="404040"/>
                          </a:solidFill>
                          <a:effectLst/>
                          <a:latin typeface="Calibri"/>
                        </a:rPr>
                      </a:br>
                      <a:r>
                        <a:rPr lang="en-GB" sz="900" b="0" i="0" u="none" strike="noStrike" dirty="0">
                          <a:solidFill>
                            <a:schemeClr val="tx1">
                              <a:lumMod val="75000"/>
                              <a:lumOff val="25000"/>
                            </a:schemeClr>
                          </a:solidFill>
                          <a:effectLst/>
                          <a:latin typeface="Calibri"/>
                        </a:rPr>
                        <a:t>Procurement of an end-to-end diagnostic radiology system to meet the clinical requirements of a modern imaging service</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E7E6E6"/>
                    </a:solidFill>
                  </a:tcPr>
                </a:tc>
                <a:tc gridSpan="2">
                  <a:txBody>
                    <a:bodyPr/>
                    <a:lstStyle/>
                    <a:p>
                      <a:pPr marL="35560" algn="l" rtl="0" fontAlgn="t"/>
                      <a:r>
                        <a:rPr lang="en-GB" sz="900" b="1" i="0" u="none" strike="noStrike">
                          <a:solidFill>
                            <a:srgbClr val="34B0D4"/>
                          </a:solidFill>
                          <a:effectLst/>
                          <a:latin typeface="Calibri"/>
                          <a:ea typeface="+mn-ea"/>
                          <a:cs typeface="+mn-cs"/>
                        </a:rPr>
                        <a:t>Initiate</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hMerge="1">
                  <a:txBody>
                    <a:bodyPr/>
                    <a:lstStyle/>
                    <a:p>
                      <a:endParaRPr lang="en-GB"/>
                    </a:p>
                  </a:txBody>
                  <a:tcPr/>
                </a:tc>
                <a:tc gridSpan="3">
                  <a:txBody>
                    <a:bodyPr/>
                    <a:lstStyle/>
                    <a:p>
                      <a:pPr algn="l" rtl="0" fontAlgn="t"/>
                      <a:r>
                        <a:rPr lang="en-GB" sz="900" b="1" i="0" u="none" strike="noStrike">
                          <a:solidFill>
                            <a:srgbClr val="13A3C9"/>
                          </a:solidFill>
                          <a:effectLst/>
                          <a:latin typeface="Calibri"/>
                        </a:rPr>
                        <a:t>Define</a:t>
                      </a: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endParaRPr lang="en-GB"/>
                    </a:p>
                  </a:txBody>
                  <a:tcPr/>
                </a:tc>
                <a:tc hMerge="1">
                  <a:txBody>
                    <a:bodyPr/>
                    <a:lstStyle/>
                    <a:p>
                      <a:endParaRPr lang="en-GB"/>
                    </a:p>
                  </a:txBody>
                  <a:tcPr>
                    <a:lnL w="12700" cmpd="sng">
                      <a:noFill/>
                      <a:prstDash val="solid"/>
                    </a:lnL>
                    <a:lnT w="12700" cmpd="sng">
                      <a:noFill/>
                      <a:prstDash val="solid"/>
                    </a:lnT>
                  </a:tcPr>
                </a:tc>
                <a:tc>
                  <a:txBody>
                    <a:bodyPr/>
                    <a:lstStyle/>
                    <a:p>
                      <a:pPr marL="35560" algn="l" fontAlgn="t"/>
                      <a:endParaRPr lang="en-GB" sz="900" b="1" i="0" u="none" strike="noStrike">
                        <a:solidFill>
                          <a:srgbClr val="FF0000"/>
                        </a:solidFill>
                        <a:effectLst/>
                        <a:latin typeface="Calibri"/>
                      </a:endParaRPr>
                    </a:p>
                  </a:txBody>
                  <a:tcPr marL="10800" marR="10800" marT="10800" marB="10800">
                    <a:lnL w="12700" cmpd="sng">
                      <a:noFill/>
                      <a:prstDash val="solid"/>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r>
                        <a:rPr lang="en-GB" sz="900" b="1" i="0" u="none" strike="noStrike">
                          <a:solidFill>
                            <a:schemeClr val="bg1"/>
                          </a:solidFill>
                          <a:effectLst/>
                          <a:latin typeface="Calibri"/>
                          <a:ea typeface="+mn-ea"/>
                          <a:cs typeface="+mn-cs"/>
                        </a:rPr>
                        <a:t>Build</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ctr" fontAlgn="t"/>
                      <a:r>
                        <a:rPr lang="en-GB" sz="900" b="0" i="0" u="none" strike="noStrike">
                          <a:solidFill>
                            <a:schemeClr val="tx1">
                              <a:lumMod val="75000"/>
                              <a:lumOff val="25000"/>
                            </a:schemeClr>
                          </a:solidFill>
                          <a:effectLst/>
                          <a:latin typeface="Calibri"/>
                        </a:rPr>
                        <a:t>External</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DBEEF4"/>
                    </a:solidFill>
                  </a:tcPr>
                </a:tc>
                <a:tc rowSpan="2" gridSpan="8">
                  <a:txBody>
                    <a:bodyPr/>
                    <a:lstStyle/>
                    <a:p>
                      <a:pPr marL="35560" algn="l" fontAlgn="t"/>
                      <a:r>
                        <a:rPr lang="en-GB" sz="900" b="1" i="0" u="none" strike="noStrike">
                          <a:solidFill>
                            <a:schemeClr val="tx1">
                              <a:lumMod val="75000"/>
                              <a:lumOff val="25000"/>
                            </a:schemeClr>
                          </a:solidFill>
                          <a:effectLst/>
                          <a:latin typeface="Calibri"/>
                        </a:rPr>
                        <a:t>Roll Out</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Outline Business Case approved, procurement started.</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3">
                  <a:txBody>
                    <a:bodyPr/>
                    <a:lstStyle/>
                    <a:p>
                      <a:pPr marL="35560" algn="l" fontAlgn="t"/>
                      <a:r>
                        <a:rPr lang="en-GB" sz="900" b="1" i="0" u="none" strike="noStrike">
                          <a:solidFill>
                            <a:srgbClr val="34B0D4"/>
                          </a:solidFill>
                          <a:effectLst/>
                          <a:latin typeface="Calibri"/>
                          <a:ea typeface="+mn-ea"/>
                          <a:cs typeface="+mn-cs"/>
                        </a:rPr>
                        <a:t>Radiology Informatics Solution Programme Board</a:t>
                      </a:r>
                      <a:br>
                        <a:rPr lang="en-GB" sz="900" b="0" i="0" u="none" strike="noStrike">
                          <a:solidFill>
                            <a:srgbClr val="000000"/>
                          </a:solidFill>
                          <a:effectLst/>
                          <a:latin typeface="Calibri"/>
                        </a:rPr>
                      </a:br>
                      <a:r>
                        <a:rPr lang="en-GB" sz="900" b="0" i="0" u="none" strike="noStrike">
                          <a:solidFill>
                            <a:srgbClr val="000000"/>
                          </a:solidFill>
                          <a:effectLst/>
                          <a:latin typeface="Calibri"/>
                        </a:rPr>
                        <a:t>SRO: Matt John</a:t>
                      </a:r>
                      <a:br>
                        <a:rPr lang="en-GB" sz="900" b="0" i="0" u="none" strike="noStrike">
                          <a:solidFill>
                            <a:srgbClr val="000000"/>
                          </a:solidFill>
                          <a:effectLst/>
                          <a:latin typeface="Calibri"/>
                        </a:rPr>
                      </a:br>
                      <a:r>
                        <a:rPr lang="en-GB" sz="900" b="0" i="0" u="none" strike="noStrike">
                          <a:solidFill>
                            <a:srgbClr val="000000"/>
                          </a:solidFill>
                          <a:effectLst/>
                          <a:latin typeface="Calibri"/>
                        </a:rPr>
                        <a:t>DHCW Director: Michelle Sell</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9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4094405331"/>
                  </a:ext>
                </a:extLst>
              </a:tr>
              <a:tr h="168398">
                <a:tc vMerge="1">
                  <a:txBody>
                    <a:bodyPr/>
                    <a:lstStyle/>
                    <a:p>
                      <a:endParaRPr lang="en-GB"/>
                    </a:p>
                  </a:txBody>
                  <a:tcPr/>
                </a:tc>
                <a:tc vMerge="1">
                  <a:txBody>
                    <a:bodyPr/>
                    <a:lstStyle/>
                    <a:p>
                      <a:endParaRPr lang="en-GB"/>
                    </a:p>
                  </a:txBody>
                  <a:tcPr/>
                </a:tc>
                <a:tc gridSpan="2">
                  <a:txBody>
                    <a:bodyPr/>
                    <a:lstStyle/>
                    <a:p>
                      <a:pPr marL="35560" algn="l" rtl="0" fontAlgn="t"/>
                      <a:endParaRPr lang="en-GB" sz="900" b="0" i="0" u="none" strike="noStrike">
                        <a:solidFill>
                          <a:srgbClr val="13A3C9"/>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hMerge="1">
                  <a:txBody>
                    <a:bodyPr/>
                    <a:lstStyle/>
                    <a:p>
                      <a:pPr algn="l" rtl="0" fontAlgn="t"/>
                      <a:endParaRPr lang="en-GB" sz="900" b="0" i="0" u="none" strike="noStrike">
                        <a:solidFill>
                          <a:srgbClr val="13A3C9"/>
                        </a:solidFill>
                        <a:effectLst/>
                        <a:latin typeface="Calibri" panose="020F0502020204030204" pitchFamily="34" charset="0"/>
                      </a:endParaRPr>
                    </a:p>
                  </a:txBody>
                  <a:tcPr marL="0" marR="0" marT="0" marB="0">
                    <a:lnL>
                      <a:noFill/>
                    </a:lnL>
                    <a:lnR>
                      <a:noFill/>
                    </a:lnR>
                    <a:lnT>
                      <a:noFill/>
                    </a:lnT>
                    <a:lnB>
                      <a:noFill/>
                    </a:lnB>
                    <a:solidFill>
                      <a:srgbClr val="000000"/>
                    </a:solidFill>
                  </a:tcPr>
                </a:tc>
                <a:tc gridSpan="2">
                  <a:txBody>
                    <a:bodyPr/>
                    <a:lstStyle/>
                    <a:p>
                      <a:pPr algn="l" rtl="0" fontAlgn="t"/>
                      <a:endParaRPr lang="en-GB" sz="900" b="1"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pPr algn="l" rtl="0" fontAlgn="t"/>
                      <a:endParaRPr lang="en-GB" sz="900" b="1" i="0" u="none" strike="noStrike">
                        <a:solidFill>
                          <a:srgbClr val="13A3C9"/>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ctr" fontAlgn="t"/>
                      <a:r>
                        <a:rPr lang="en-GB" sz="900" b="0" i="0" u="none" strike="noStrike">
                          <a:solidFill>
                            <a:schemeClr val="tx1">
                              <a:lumMod val="75000"/>
                              <a:lumOff val="25000"/>
                            </a:schemeClr>
                          </a:solidFill>
                          <a:effectLst/>
                          <a:latin typeface="Calibri"/>
                        </a:rPr>
                        <a:t> Build</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DBEEF4"/>
                    </a:solidFill>
                  </a:tcPr>
                </a:tc>
                <a:tc gridSpan="8"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marL="35560" algn="l" fontAlgn="t"/>
                      <a:endParaRPr lang="en-GB" sz="9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613141044"/>
                  </a:ext>
                </a:extLst>
              </a:tr>
              <a:tr h="268062">
                <a:tc vMerge="1">
                  <a:txBody>
                    <a:bodyPr/>
                    <a:lstStyle/>
                    <a:p>
                      <a:pPr algn="l" fontAlgn="t"/>
                      <a:r>
                        <a:rPr lang="en-GB" sz="900" b="0" i="1" u="none" strike="noStrike">
                          <a:solidFill>
                            <a:srgbClr val="44546A"/>
                          </a:solidFill>
                          <a:effectLst/>
                          <a:latin typeface="Calibri" panose="020F0502020204030204" pitchFamily="34" charset="0"/>
                        </a:rPr>
                        <a:t> </a:t>
                      </a:r>
                    </a:p>
                  </a:txBody>
                  <a:tcPr marL="0" marR="0" marT="0" marB="0" vert="vert270">
                    <a:lnL>
                      <a:noFill/>
                    </a:lnL>
                    <a:lnR>
                      <a:noFill/>
                    </a:lnR>
                    <a:lnT>
                      <a:noFill/>
                    </a:lnT>
                    <a:lnB>
                      <a:noFill/>
                    </a:lnB>
                    <a:solidFill>
                      <a:srgbClr val="E7E6E6"/>
                    </a:solidFill>
                  </a:tcPr>
                </a:tc>
                <a:tc vMerge="1">
                  <a:txBody>
                    <a:bodyPr/>
                    <a:lstStyle/>
                    <a:p>
                      <a:endParaRPr lang="en-GB"/>
                    </a:p>
                  </a:txBody>
                  <a:tcPr/>
                </a:tc>
                <a:tc gridSpan="2">
                  <a:txBody>
                    <a:bodyPr/>
                    <a:lstStyle/>
                    <a:p>
                      <a:pPr marL="35560" algn="l" rtl="0" fontAlgn="t"/>
                      <a:endParaRPr lang="en-GB" sz="900" b="0" i="0" u="none" strike="noStrike">
                        <a:solidFill>
                          <a:srgbClr val="13A3C9"/>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hMerge="1">
                  <a:txBody>
                    <a:bodyPr/>
                    <a:lstStyle/>
                    <a:p>
                      <a:pPr algn="l" rtl="0" fontAlgn="t"/>
                      <a:endParaRPr lang="en-GB" sz="900" b="0" i="0" u="none" strike="noStrike">
                        <a:solidFill>
                          <a:srgbClr val="13A3C9"/>
                        </a:solidFill>
                        <a:effectLst/>
                        <a:latin typeface="Calibri" panose="020F0502020204030204" pitchFamily="34" charset="0"/>
                      </a:endParaRPr>
                    </a:p>
                  </a:txBody>
                  <a:tcPr marL="0" marR="0" marT="0" marB="0">
                    <a:lnL>
                      <a:noFill/>
                    </a:lnL>
                    <a:lnR>
                      <a:noFill/>
                    </a:lnR>
                    <a:lnT>
                      <a:noFill/>
                    </a:lnT>
                    <a:lnB>
                      <a:noFill/>
                    </a:lnB>
                    <a:solidFill>
                      <a:srgbClr val="000000"/>
                    </a:solidFill>
                  </a:tcPr>
                </a:tc>
                <a:tc gridSpan="2">
                  <a:txBody>
                    <a:bodyPr/>
                    <a:lstStyle/>
                    <a:p>
                      <a:pPr algn="l" rtl="0" fontAlgn="t"/>
                      <a:endParaRPr lang="en-GB" sz="900" b="1"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pPr algn="l" rtl="0" fontAlgn="t"/>
                      <a:endParaRPr lang="en-GB" sz="900" b="1" i="0" u="none" strike="noStrike">
                        <a:solidFill>
                          <a:srgbClr val="13A3C9"/>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ctr" fontAlgn="t"/>
                      <a:endParaRPr lang="en-GB" sz="9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BEEF4"/>
                    </a:solidFill>
                  </a:tcPr>
                </a:tc>
                <a:tc gridSpan="2">
                  <a:txBody>
                    <a:bodyPr/>
                    <a:lstStyle/>
                    <a:p>
                      <a:pPr marL="35560" algn="l" fontAlgn="t">
                        <a:spcBef>
                          <a:spcPts val="0"/>
                        </a:spcBef>
                      </a:pPr>
                      <a:r>
                        <a:rPr lang="en-GB" sz="900" b="1" i="0" u="none" strike="noStrike">
                          <a:solidFill>
                            <a:schemeClr val="accent6">
                              <a:lumMod val="50000"/>
                            </a:schemeClr>
                          </a:solidFill>
                          <a:effectLst/>
                          <a:latin typeface="Calibri"/>
                          <a:ea typeface="+mn-ea"/>
                          <a:cs typeface="+mn-cs"/>
                        </a:rPr>
                        <a:t>Next Major Milestone</a:t>
                      </a:r>
                    </a:p>
                  </a:txBody>
                  <a:tcPr marL="10800" marR="10800" marT="10800" marB="10800" anchor="b">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pPr marL="35560" algn="l" fontAlgn="t"/>
                      <a:endParaRPr lang="en-GB" sz="9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1" i="0" u="none" strike="noStrike">
                        <a:solidFill>
                          <a:schemeClr val="accent2">
                            <a:lumMod val="50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gridSpan="2">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pPr algn="l" fontAlgn="t"/>
                      <a:endParaRPr lang="en-GB" sz="9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vMerge="1">
                  <a:txBody>
                    <a:bodyPr/>
                    <a:lstStyle/>
                    <a:p>
                      <a:endParaRPr lang="en-GB"/>
                    </a:p>
                  </a:txBody>
                  <a:tcPr/>
                </a:tc>
                <a:tc>
                  <a:txBody>
                    <a:bodyPr/>
                    <a:lstStyle/>
                    <a:p>
                      <a:pPr marL="35560" algn="l" fontAlgn="t"/>
                      <a:endParaRPr lang="en-GB" sz="9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945931218"/>
                  </a:ext>
                </a:extLst>
              </a:tr>
              <a:tr h="168398">
                <a:tc vMerge="1">
                  <a:txBody>
                    <a:bodyPr/>
                    <a:lstStyle/>
                    <a:p>
                      <a:pPr algn="l" fontAlgn="t"/>
                      <a:r>
                        <a:rPr lang="en-GB" sz="900" b="0" i="1" u="none" strike="noStrike">
                          <a:solidFill>
                            <a:srgbClr val="44546A"/>
                          </a:solidFill>
                          <a:effectLst/>
                          <a:latin typeface="Calibri" panose="020F0502020204030204" pitchFamily="34" charset="0"/>
                        </a:rPr>
                        <a:t> </a:t>
                      </a:r>
                    </a:p>
                  </a:txBody>
                  <a:tcPr marL="0" marR="0" marT="0" marB="0" vert="vert270">
                    <a:lnL>
                      <a:noFill/>
                    </a:lnL>
                    <a:lnR>
                      <a:noFill/>
                    </a:lnR>
                    <a:lnT>
                      <a:noFill/>
                    </a:lnT>
                    <a:lnB>
                      <a:noFill/>
                    </a:lnB>
                    <a:solidFill>
                      <a:srgbClr val="E7E6E6"/>
                    </a:solidFill>
                  </a:tcPr>
                </a:tc>
                <a:tc vMerge="1">
                  <a:txBody>
                    <a:bodyPr/>
                    <a:lstStyle/>
                    <a:p>
                      <a:pPr algn="l" fontAlgn="t"/>
                      <a:r>
                        <a:rPr lang="en-GB" sz="900" b="1" i="0" u="none" strike="noStrike">
                          <a:solidFill>
                            <a:srgbClr val="44546A"/>
                          </a:solidFill>
                          <a:effectLst/>
                          <a:latin typeface="Calibri" panose="020F0502020204030204" pitchFamily="34" charset="0"/>
                        </a:rPr>
                        <a:t> </a:t>
                      </a:r>
                    </a:p>
                  </a:txBody>
                  <a:tcPr marL="0" marR="0" marT="0" marB="0">
                    <a:lnL>
                      <a:noFill/>
                    </a:lnL>
                    <a:lnR>
                      <a:noFill/>
                    </a:lnR>
                    <a:lnT>
                      <a:noFill/>
                    </a:lnT>
                    <a:lnB>
                      <a:noFill/>
                    </a:lnB>
                    <a:solidFill>
                      <a:srgbClr val="E7E6E6"/>
                    </a:solidFill>
                  </a:tcPr>
                </a:tc>
                <a:tc gridSpan="2">
                  <a:txBody>
                    <a:bodyPr/>
                    <a:lstStyle/>
                    <a:p>
                      <a:pPr marL="35560" algn="l" rtl="0" fontAlgn="t"/>
                      <a:endParaRPr lang="en-GB" sz="900" b="0" i="0" u="none" strike="noStrike">
                        <a:solidFill>
                          <a:srgbClr val="13A3C9"/>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4B0D4"/>
                    </a:solidFill>
                  </a:tcPr>
                </a:tc>
                <a:tc hMerge="1">
                  <a:txBody>
                    <a:bodyPr/>
                    <a:lstStyle/>
                    <a:p>
                      <a:pPr algn="l" rtl="0" fontAlgn="t"/>
                      <a:endParaRPr lang="en-GB" sz="900" b="0" i="0" u="none" strike="noStrike">
                        <a:solidFill>
                          <a:srgbClr val="13A3C9"/>
                        </a:solidFill>
                        <a:effectLst/>
                        <a:latin typeface="Calibri" panose="020F0502020204030204" pitchFamily="34" charset="0"/>
                      </a:endParaRPr>
                    </a:p>
                  </a:txBody>
                  <a:tcPr marL="0" marR="0" marT="0" marB="0">
                    <a:lnL>
                      <a:noFill/>
                    </a:lnL>
                    <a:lnR>
                      <a:noFill/>
                    </a:lnR>
                    <a:lnT>
                      <a:noFill/>
                    </a:lnT>
                    <a:lnB>
                      <a:noFill/>
                    </a:lnB>
                    <a:solidFill>
                      <a:srgbClr val="12A3C9"/>
                    </a:solidFill>
                  </a:tcPr>
                </a:tc>
                <a:tc gridSpan="2">
                  <a:txBody>
                    <a:bodyPr/>
                    <a:lstStyle/>
                    <a:p>
                      <a:pPr algn="l" rtl="0" fontAlgn="t"/>
                      <a:endParaRPr lang="en-GB" sz="900" b="1"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hMerge="1">
                  <a:txBody>
                    <a:bodyPr/>
                    <a:lstStyle/>
                    <a:p>
                      <a:pPr algn="l" rtl="0" fontAlgn="t"/>
                      <a:endParaRPr lang="en-GB" sz="900" b="1" i="0" u="none" strike="noStrike">
                        <a:solidFill>
                          <a:srgbClr val="13A3C9"/>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BEEF4"/>
                    </a:solidFill>
                  </a:tcPr>
                </a:tc>
                <a:tc gridSpan="8">
                  <a:txBody>
                    <a:bodyPr/>
                    <a:lstStyle/>
                    <a:p>
                      <a:pPr marL="35560" algn="l" fontAlgn="t">
                        <a:spcBef>
                          <a:spcPts val="0"/>
                        </a:spcBef>
                      </a:pPr>
                      <a:r>
                        <a:rPr lang="en-GB" sz="900" b="0" i="0" u="none" strike="noStrike">
                          <a:solidFill>
                            <a:schemeClr val="accent6">
                              <a:lumMod val="50000"/>
                            </a:schemeClr>
                          </a:solidFill>
                          <a:effectLst/>
                          <a:latin typeface="Calibri"/>
                          <a:ea typeface="+mn-ea"/>
                          <a:cs typeface="+mn-cs"/>
                        </a:rPr>
                        <a:t>Complete Procurement Jan 2023</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marL="35560" algn="l" fontAlgn="t"/>
                      <a:r>
                        <a:rPr lang="en-GB" sz="900" b="0" i="0" u="none" strike="noStrike" dirty="0">
                          <a:solidFill>
                            <a:srgbClr val="000000"/>
                          </a:solidFill>
                          <a:effectLst/>
                          <a:latin typeface="Calibri"/>
                        </a:rPr>
                        <a:t>RAG reason: Delay in Business Case approval means project behind schedule to complete before legacy contract end date</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marL="35560" algn="l" fontAlgn="t"/>
                      <a:endParaRPr lang="en-GB" sz="9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355463765"/>
                  </a:ext>
                </a:extLst>
              </a:tr>
              <a:tr h="152742">
                <a:tc>
                  <a:txBody>
                    <a:bodyPr/>
                    <a:lstStyle/>
                    <a:p>
                      <a:pPr marL="36000" algn="ctr" fontAlgn="t"/>
                      <a:endParaRPr lang="en-GB" sz="100" b="0" i="1" u="none" strike="noStrike">
                        <a:solidFill>
                          <a:schemeClr val="tx1">
                            <a:lumMod val="75000"/>
                            <a:lumOff val="25000"/>
                          </a:schemeClr>
                        </a:solidFill>
                        <a:effectLst/>
                        <a:latin typeface="Calibri" panose="020F0502020204030204" pitchFamily="34" charset="0"/>
                      </a:endParaRPr>
                    </a:p>
                  </a:txBody>
                  <a:tcPr marL="10800" marR="10800" marT="10800" marB="10800" vert="vert270" anchor="ctr">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1" i="0" u="none" strike="noStrike">
                        <a:solidFill>
                          <a:schemeClr val="tx1">
                            <a:lumMod val="75000"/>
                            <a:lumOff val="25000"/>
                          </a:schemeClr>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gridSpan="2">
                  <a:txBody>
                    <a:bodyPr/>
                    <a:lstStyle/>
                    <a:p>
                      <a:pPr marL="36000" algn="l" fontAlgn="t"/>
                      <a:endParaRPr lang="en-GB" sz="100" b="0"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hMerge="1">
                  <a:txBody>
                    <a:bodyPr/>
                    <a:lstStyle/>
                    <a:p>
                      <a:pPr algn="l" fontAlgn="t"/>
                      <a:endParaRPr lang="en-GB" sz="900" b="0" i="0" u="none" strike="noStrike">
                        <a:solidFill>
                          <a:srgbClr val="000000"/>
                        </a:solidFill>
                        <a:effectLst/>
                        <a:latin typeface="Calibri" panose="020F0502020204030204" pitchFamily="34" charset="0"/>
                      </a:endParaRPr>
                    </a:p>
                  </a:txBody>
                  <a:tcPr marL="0" marR="0" marT="0" marB="0">
                    <a:lnL>
                      <a:noFill/>
                    </a:lnL>
                    <a:lnR>
                      <a:noFill/>
                    </a:lnR>
                    <a:lnT>
                      <a:noFill/>
                    </a:lnT>
                    <a:lnB>
                      <a:noFill/>
                    </a:lnB>
                  </a:tcPr>
                </a:tc>
                <a:tc gridSpan="2">
                  <a:txBody>
                    <a:bodyPr/>
                    <a:lstStyle/>
                    <a:p>
                      <a:pPr algn="l" fontAlgn="t"/>
                      <a:endParaRPr lang="en-GB" sz="900" b="0" i="0" u="none" strike="noStrike">
                        <a:solidFill>
                          <a:srgbClr val="FFFFFF"/>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hMerge="1">
                  <a:txBody>
                    <a:bodyPr/>
                    <a:lstStyle/>
                    <a:p>
                      <a:pPr algn="l" fontAlgn="t"/>
                      <a:endParaRPr lang="en-GB" sz="900" b="0" i="0" u="none" strike="noStrike">
                        <a:solidFill>
                          <a:srgbClr val="FFFFFF"/>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chemeClr val="tx1">
                            <a:lumMod val="75000"/>
                            <a:lumOff val="25000"/>
                          </a:schemeClr>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chemeClr val="tx1">
                            <a:lumMod val="75000"/>
                            <a:lumOff val="25000"/>
                          </a:schemeClr>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chemeClr val="tx1">
                            <a:lumMod val="75000"/>
                            <a:lumOff val="25000"/>
                          </a:schemeClr>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chemeClr val="tx1">
                            <a:lumMod val="75000"/>
                            <a:lumOff val="25000"/>
                          </a:schemeClr>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gridSpan="2">
                  <a:txBody>
                    <a:bodyPr/>
                    <a:lstStyle/>
                    <a:p>
                      <a:pPr marL="36000" algn="l" fontAlgn="t"/>
                      <a:endParaRPr lang="en-GB" sz="1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hMerge="1">
                  <a:txBody>
                    <a:bodyPr/>
                    <a:lstStyle/>
                    <a:p>
                      <a:pPr algn="l" fontAlgn="t"/>
                      <a:endParaRPr lang="en-GB" sz="1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867056809"/>
                  </a:ext>
                </a:extLst>
              </a:tr>
              <a:tr h="168398">
                <a:tc rowSpan="4">
                  <a:txBody>
                    <a:bodyPr/>
                    <a:lstStyle/>
                    <a:p>
                      <a:pPr marL="35560" algn="ctr" fontAlgn="t"/>
                      <a:r>
                        <a:rPr lang="en-GB" sz="900" b="0" i="1" u="none" strike="noStrike">
                          <a:solidFill>
                            <a:schemeClr val="tx1">
                              <a:lumMod val="75000"/>
                              <a:lumOff val="25000"/>
                            </a:schemeClr>
                          </a:solidFill>
                          <a:effectLst/>
                          <a:latin typeface="Calibri"/>
                        </a:rPr>
                        <a:t>Diagnostics</a:t>
                      </a:r>
                    </a:p>
                    <a:p>
                      <a:pPr marL="35560" algn="ctr" fontAlgn="t"/>
                      <a:endParaRPr lang="en-GB" sz="900" b="0" i="1" u="none" strike="noStrike">
                        <a:solidFill>
                          <a:schemeClr val="tx1">
                            <a:lumMod val="75000"/>
                            <a:lumOff val="25000"/>
                          </a:schemeClr>
                        </a:solidFill>
                        <a:effectLst/>
                        <a:latin typeface="Calibri"/>
                      </a:endParaRPr>
                    </a:p>
                  </a:txBody>
                  <a:tcPr marL="10800" marR="10800" marT="10800" marB="10800" vert="vert270" anchor="ctr">
                    <a:lnL>
                      <a:noFill/>
                    </a:lnL>
                    <a:lnR>
                      <a:noFill/>
                    </a:lnR>
                    <a:lnT>
                      <a:noFill/>
                    </a:lnT>
                    <a:lnB>
                      <a:noFill/>
                    </a:lnB>
                    <a:lnTlToBr w="12700" cmpd="sng">
                      <a:noFill/>
                      <a:prstDash val="solid"/>
                    </a:lnTlToBr>
                    <a:lnBlToTr w="12700" cmpd="sng">
                      <a:noFill/>
                      <a:prstDash val="solid"/>
                    </a:lnBlToTr>
                    <a:solidFill>
                      <a:srgbClr val="E7E6E6"/>
                    </a:solidFill>
                  </a:tcPr>
                </a:tc>
                <a:tc rowSpan="4">
                  <a:txBody>
                    <a:bodyPr/>
                    <a:lstStyle/>
                    <a:p>
                      <a:pPr marL="35560" algn="l" fontAlgn="t"/>
                      <a:r>
                        <a:rPr lang="en-GB" sz="900" b="1" i="0" u="none" strike="noStrike" dirty="0">
                          <a:solidFill>
                            <a:schemeClr val="tx1">
                              <a:lumMod val="75000"/>
                              <a:lumOff val="25000"/>
                            </a:schemeClr>
                          </a:solidFill>
                          <a:effectLst/>
                          <a:latin typeface="Calibri"/>
                        </a:rPr>
                        <a:t>Welsh Imaging Archive Service</a:t>
                      </a:r>
                      <a:br>
                        <a:rPr lang="en-GB" sz="900" b="1" i="0" u="none" strike="noStrike" dirty="0">
                          <a:solidFill>
                            <a:srgbClr val="404040"/>
                          </a:solidFill>
                          <a:effectLst/>
                          <a:latin typeface="Calibri"/>
                        </a:rPr>
                      </a:br>
                      <a:r>
                        <a:rPr lang="en-GB" sz="900" b="0" i="0" u="none" strike="noStrike" dirty="0">
                          <a:solidFill>
                            <a:schemeClr val="tx1">
                              <a:lumMod val="75000"/>
                              <a:lumOff val="25000"/>
                            </a:schemeClr>
                          </a:solidFill>
                          <a:effectLst/>
                          <a:latin typeface="Calibri"/>
                        </a:rPr>
                        <a:t>Medical image sharing across Wales</a:t>
                      </a:r>
                      <a:endParaRPr lang="en-GB" sz="900" b="1" i="0" u="none" strike="noStrike" dirty="0">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E7E6E6"/>
                    </a:solidFill>
                  </a:tcPr>
                </a:tc>
                <a:tc gridSpan="2">
                  <a:txBody>
                    <a:bodyPr/>
                    <a:lstStyle/>
                    <a:p>
                      <a:pPr marL="35560" algn="l" rtl="0" fontAlgn="t"/>
                      <a:r>
                        <a:rPr lang="en-GB" sz="900" b="1" i="0" u="none" strike="noStrike">
                          <a:solidFill>
                            <a:srgbClr val="34B0D4"/>
                          </a:solidFill>
                          <a:effectLst/>
                          <a:latin typeface="Calibri"/>
                          <a:ea typeface="+mn-ea"/>
                          <a:cs typeface="+mn-cs"/>
                        </a:rPr>
                        <a:t>Initiate</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hMerge="1">
                  <a:txBody>
                    <a:bodyPr/>
                    <a:lstStyle/>
                    <a:p>
                      <a:endParaRPr lang="en-GB"/>
                    </a:p>
                  </a:txBody>
                  <a:tcPr/>
                </a:tc>
                <a:tc gridSpan="3">
                  <a:txBody>
                    <a:bodyPr/>
                    <a:lstStyle/>
                    <a:p>
                      <a:pPr algn="l" rtl="0" fontAlgn="t"/>
                      <a:r>
                        <a:rPr lang="en-GB" sz="900" b="1" i="0" u="none" strike="noStrike">
                          <a:solidFill>
                            <a:srgbClr val="13A3C9"/>
                          </a:solidFill>
                          <a:effectLst/>
                          <a:latin typeface="Calibri"/>
                        </a:rPr>
                        <a:t>Define</a:t>
                      </a: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endParaRPr lang="en-GB"/>
                    </a:p>
                  </a:txBody>
                  <a:tcPr/>
                </a:tc>
                <a:tc hMerge="1">
                  <a:txBody>
                    <a:bodyPr/>
                    <a:lstStyle/>
                    <a:p>
                      <a:endParaRPr lang="en-GB"/>
                    </a:p>
                  </a:txBody>
                  <a:tcPr>
                    <a:lnL w="12700" cmpd="sng">
                      <a:noFill/>
                      <a:prstDash val="solid"/>
                    </a:lnL>
                    <a:lnT w="12700" cmpd="sng">
                      <a:noFill/>
                      <a:prstDash val="solid"/>
                    </a:lnT>
                  </a:tcPr>
                </a:tc>
                <a:tc>
                  <a:txBody>
                    <a:bodyPr/>
                    <a:lstStyle/>
                    <a:p>
                      <a:pPr marL="35560" algn="l" fontAlgn="t"/>
                      <a:endParaRPr lang="en-GB" sz="900" b="1" i="0" u="none" strike="noStrike">
                        <a:solidFill>
                          <a:srgbClr val="FF0000"/>
                        </a:solidFill>
                        <a:effectLst/>
                        <a:latin typeface="Calibri"/>
                      </a:endParaRPr>
                    </a:p>
                  </a:txBody>
                  <a:tcPr marL="10800" marR="10800" marT="10800" marB="10800">
                    <a:lnL w="12700" cmpd="sng">
                      <a:noFill/>
                      <a:prstDash val="solid"/>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r>
                        <a:rPr lang="en-GB" sz="900" b="1" i="0" u="none" strike="noStrike">
                          <a:solidFill>
                            <a:schemeClr val="bg1"/>
                          </a:solidFill>
                          <a:effectLst/>
                          <a:latin typeface="Calibri"/>
                          <a:ea typeface="+mn-ea"/>
                          <a:cs typeface="+mn-cs"/>
                        </a:rPr>
                        <a:t>Build</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ctr" fontAlgn="t"/>
                      <a:r>
                        <a:rPr lang="en-GB" sz="900" b="0" i="0" u="none" strike="noStrike">
                          <a:solidFill>
                            <a:schemeClr val="tx1">
                              <a:lumMod val="75000"/>
                              <a:lumOff val="25000"/>
                            </a:schemeClr>
                          </a:solidFill>
                          <a:effectLst/>
                          <a:latin typeface="Calibri"/>
                        </a:rPr>
                        <a:t>External</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DBEEF4"/>
                    </a:solidFill>
                  </a:tcPr>
                </a:tc>
                <a:tc rowSpan="2" gridSpan="8">
                  <a:txBody>
                    <a:bodyPr/>
                    <a:lstStyle/>
                    <a:p>
                      <a:pPr marL="35560" algn="l" fontAlgn="t"/>
                      <a:r>
                        <a:rPr lang="en-GB" sz="900" b="1" i="0" u="none" strike="noStrike">
                          <a:solidFill>
                            <a:schemeClr val="tx1">
                              <a:lumMod val="75000"/>
                              <a:lumOff val="25000"/>
                            </a:schemeClr>
                          </a:solidFill>
                          <a:effectLst/>
                          <a:latin typeface="Calibri"/>
                        </a:rPr>
                        <a:t>Roll Out</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Pilots planned with Swansea Bay and Velindre. No dates confirmed. Architecture approach under review.</a:t>
                      </a:r>
                      <a:endParaRPr lang="en-GB" sz="900" b="0" i="0" u="none" strike="noStrike">
                        <a:solidFill>
                          <a:schemeClr val="tx1">
                            <a:lumMod val="75000"/>
                            <a:lumOff val="25000"/>
                          </a:schemeClr>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3">
                  <a:txBody>
                    <a:bodyPr/>
                    <a:lstStyle/>
                    <a:p>
                      <a:pPr marL="35560" algn="l" fontAlgn="t"/>
                      <a:r>
                        <a:rPr lang="en-GB" sz="900" b="1" i="0" u="none" strike="noStrike">
                          <a:solidFill>
                            <a:srgbClr val="34B0D4"/>
                          </a:solidFill>
                          <a:effectLst/>
                          <a:latin typeface="Calibri"/>
                          <a:ea typeface="+mn-ea"/>
                          <a:cs typeface="+mn-cs"/>
                        </a:rPr>
                        <a:t>Welsh Imaging Archive Service Project</a:t>
                      </a:r>
                    </a:p>
                    <a:p>
                      <a:pPr marL="35560" algn="l" fontAlgn="t"/>
                      <a:r>
                        <a:rPr lang="en-GB" sz="900" b="1" i="0" u="none" strike="noStrike">
                          <a:solidFill>
                            <a:srgbClr val="34B0D4"/>
                          </a:solidFill>
                          <a:effectLst/>
                          <a:latin typeface="Calibri"/>
                          <a:ea typeface="+mn-ea"/>
                          <a:cs typeface="+mn-cs"/>
                        </a:rPr>
                        <a:t>Board</a:t>
                      </a:r>
                      <a:br>
                        <a:rPr lang="en-GB" sz="900" b="1" i="0" u="none" strike="noStrike">
                          <a:solidFill>
                            <a:srgbClr val="12A3C9"/>
                          </a:solidFill>
                          <a:effectLst/>
                          <a:latin typeface="Calibri"/>
                        </a:rPr>
                      </a:br>
                      <a:r>
                        <a:rPr lang="en-GB" sz="900" b="0" i="0" u="none" strike="noStrike">
                          <a:solidFill>
                            <a:schemeClr val="tx1">
                              <a:lumMod val="75000"/>
                              <a:lumOff val="25000"/>
                            </a:schemeClr>
                          </a:solidFill>
                          <a:effectLst/>
                          <a:latin typeface="Calibri"/>
                        </a:rPr>
                        <a:t>SRO: None</a:t>
                      </a:r>
                      <a:br>
                        <a:rPr lang="en-GB" sz="900" b="0" i="0" u="none" strike="noStrike">
                          <a:solidFill>
                            <a:srgbClr val="404040"/>
                          </a:solidFill>
                          <a:effectLst/>
                          <a:latin typeface="Calibri"/>
                        </a:rPr>
                      </a:br>
                      <a:r>
                        <a:rPr lang="en-GB" sz="900" b="0" i="0" u="none" strike="noStrike">
                          <a:solidFill>
                            <a:schemeClr val="tx1">
                              <a:lumMod val="75000"/>
                              <a:lumOff val="25000"/>
                            </a:schemeClr>
                          </a:solidFill>
                          <a:effectLst/>
                          <a:latin typeface="Calibri"/>
                        </a:rPr>
                        <a:t>DHCW Director: Rhidian Hurle</a:t>
                      </a:r>
                    </a:p>
                    <a:p>
                      <a:pPr marL="36000" algn="l" fontAlgn="t"/>
                      <a:endParaRPr lang="en-GB" sz="900" b="0" i="0" u="none" strike="noStrike">
                        <a:solidFill>
                          <a:schemeClr val="tx1">
                            <a:lumMod val="75000"/>
                            <a:lumOff val="25000"/>
                          </a:schemeClr>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9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827228244"/>
                  </a:ext>
                </a:extLst>
              </a:tr>
              <a:tr h="290973">
                <a:tc vMerge="1">
                  <a:txBody>
                    <a:bodyPr/>
                    <a:lstStyle/>
                    <a:p>
                      <a:pPr algn="l" fontAlgn="t"/>
                      <a:r>
                        <a:rPr lang="en-GB" sz="900" b="0" i="1" u="none" strike="noStrike">
                          <a:solidFill>
                            <a:srgbClr val="44546A"/>
                          </a:solidFill>
                          <a:effectLst/>
                          <a:latin typeface="Calibri" panose="020F0502020204030204" pitchFamily="34" charset="0"/>
                        </a:rPr>
                        <a:t> </a:t>
                      </a:r>
                    </a:p>
                  </a:txBody>
                  <a:tcPr marL="0" marR="0" marT="0" marB="0" vert="vert270">
                    <a:lnL>
                      <a:noFill/>
                    </a:lnL>
                    <a:lnR>
                      <a:noFill/>
                    </a:lnR>
                    <a:lnT>
                      <a:noFill/>
                    </a:lnT>
                    <a:lnB>
                      <a:noFill/>
                    </a:lnB>
                    <a:solidFill>
                      <a:srgbClr val="E7E6E6"/>
                    </a:solidFill>
                  </a:tcPr>
                </a:tc>
                <a:tc vMerge="1">
                  <a:txBody>
                    <a:bodyPr/>
                    <a:lstStyle/>
                    <a:p>
                      <a:endParaRPr lang="en-GB"/>
                    </a:p>
                  </a:txBody>
                  <a:tcPr/>
                </a:tc>
                <a:tc gridSpan="2">
                  <a:txBody>
                    <a:bodyPr/>
                    <a:lstStyle/>
                    <a:p>
                      <a:pPr marL="35560" algn="l" rtl="0" fontAlgn="t"/>
                      <a:endParaRPr lang="en-GB" sz="900" b="0" i="0" u="none" strike="noStrike">
                        <a:solidFill>
                          <a:srgbClr val="13A3C9"/>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hMerge="1">
                  <a:txBody>
                    <a:bodyPr/>
                    <a:lstStyle/>
                    <a:p>
                      <a:pPr algn="l" rtl="0" fontAlgn="t"/>
                      <a:endParaRPr lang="en-GB" sz="900" b="0" i="0" u="none" strike="noStrike">
                        <a:solidFill>
                          <a:srgbClr val="13A3C9"/>
                        </a:solidFill>
                        <a:effectLst/>
                        <a:latin typeface="Calibri" panose="020F0502020204030204" pitchFamily="34" charset="0"/>
                      </a:endParaRPr>
                    </a:p>
                  </a:txBody>
                  <a:tcPr marL="0" marR="0" marT="0" marB="0">
                    <a:lnL>
                      <a:noFill/>
                    </a:lnL>
                    <a:lnR>
                      <a:noFill/>
                    </a:lnR>
                    <a:lnT>
                      <a:noFill/>
                    </a:lnT>
                    <a:lnB>
                      <a:noFill/>
                    </a:lnB>
                    <a:solidFill>
                      <a:srgbClr val="000000"/>
                    </a:solidFill>
                  </a:tcPr>
                </a:tc>
                <a:tc gridSpan="2">
                  <a:txBody>
                    <a:bodyPr/>
                    <a:lstStyle/>
                    <a:p>
                      <a:pPr algn="l" rtl="0" fontAlgn="t"/>
                      <a:endParaRPr lang="en-GB" sz="900" b="1"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pPr algn="l" rtl="0" fontAlgn="t"/>
                      <a:endParaRPr lang="en-GB" sz="900" b="1" i="0" u="none" strike="noStrike">
                        <a:solidFill>
                          <a:srgbClr val="13A3C9"/>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ctr" fontAlgn="t"/>
                      <a:r>
                        <a:rPr lang="en-GB" sz="900" b="0" i="0" u="none" strike="noStrike">
                          <a:solidFill>
                            <a:schemeClr val="tx1">
                              <a:lumMod val="75000"/>
                              <a:lumOff val="25000"/>
                            </a:schemeClr>
                          </a:solidFill>
                          <a:effectLst/>
                          <a:latin typeface="Calibri"/>
                        </a:rPr>
                        <a:t> Build</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DBEEF4"/>
                    </a:solidFill>
                  </a:tcPr>
                </a:tc>
                <a:tc gridSpan="8"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marL="35560" algn="l" fontAlgn="t"/>
                      <a:endParaRPr lang="en-GB" sz="9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847786773"/>
                  </a:ext>
                </a:extLst>
              </a:tr>
              <a:tr h="0">
                <a:tc vMerge="1">
                  <a:txBody>
                    <a:bodyPr/>
                    <a:lstStyle/>
                    <a:p>
                      <a:pPr algn="l" fontAlgn="t"/>
                      <a:r>
                        <a:rPr lang="en-GB" sz="900" b="0" i="1" u="none" strike="noStrike">
                          <a:solidFill>
                            <a:srgbClr val="44546A"/>
                          </a:solidFill>
                          <a:effectLst/>
                          <a:latin typeface="Calibri" panose="020F0502020204030204" pitchFamily="34" charset="0"/>
                        </a:rPr>
                        <a:t> </a:t>
                      </a:r>
                    </a:p>
                  </a:txBody>
                  <a:tcPr marL="0" marR="0" marT="0" marB="0" vert="vert270">
                    <a:lnL>
                      <a:noFill/>
                    </a:lnL>
                    <a:lnR>
                      <a:noFill/>
                    </a:lnR>
                    <a:lnT>
                      <a:noFill/>
                    </a:lnT>
                    <a:lnB>
                      <a:noFill/>
                    </a:lnB>
                    <a:solidFill>
                      <a:srgbClr val="E7E6E6"/>
                    </a:solidFill>
                  </a:tcPr>
                </a:tc>
                <a:tc vMerge="1">
                  <a:txBody>
                    <a:bodyPr/>
                    <a:lstStyle/>
                    <a:p>
                      <a:endParaRPr lang="en-GB"/>
                    </a:p>
                  </a:txBody>
                  <a:tcPr/>
                </a:tc>
                <a:tc gridSpan="2">
                  <a:txBody>
                    <a:bodyPr/>
                    <a:lstStyle/>
                    <a:p>
                      <a:pPr marL="35560" algn="l" rtl="0" fontAlgn="t"/>
                      <a:endParaRPr lang="en-GB" sz="900" b="0" i="0" u="none" strike="noStrike">
                        <a:solidFill>
                          <a:srgbClr val="13A3C9"/>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hMerge="1">
                  <a:txBody>
                    <a:bodyPr/>
                    <a:lstStyle/>
                    <a:p>
                      <a:pPr algn="l" rtl="0" fontAlgn="t"/>
                      <a:endParaRPr lang="en-GB" sz="900" b="0" i="0" u="none" strike="noStrike">
                        <a:solidFill>
                          <a:srgbClr val="13A3C9"/>
                        </a:solidFill>
                        <a:effectLst/>
                        <a:latin typeface="Calibri" panose="020F0502020204030204" pitchFamily="34" charset="0"/>
                      </a:endParaRPr>
                    </a:p>
                  </a:txBody>
                  <a:tcPr marL="0" marR="0" marT="0" marB="0">
                    <a:lnL>
                      <a:noFill/>
                    </a:lnL>
                    <a:lnR>
                      <a:noFill/>
                    </a:lnR>
                    <a:lnT>
                      <a:noFill/>
                    </a:lnT>
                    <a:lnB>
                      <a:noFill/>
                    </a:lnB>
                    <a:solidFill>
                      <a:srgbClr val="000000"/>
                    </a:solidFill>
                  </a:tcPr>
                </a:tc>
                <a:tc gridSpan="2">
                  <a:txBody>
                    <a:bodyPr/>
                    <a:lstStyle/>
                    <a:p>
                      <a:pPr algn="l" rtl="0" fontAlgn="t"/>
                      <a:endParaRPr lang="en-GB" sz="900" b="1"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pPr algn="l" rtl="0" fontAlgn="t"/>
                      <a:endParaRPr lang="en-GB" sz="900" b="1" i="0" u="none" strike="noStrike">
                        <a:solidFill>
                          <a:srgbClr val="13A3C9"/>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ctr" fontAlgn="t"/>
                      <a:endParaRPr lang="en-GB" sz="9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BEEF4"/>
                    </a:solidFill>
                  </a:tcPr>
                </a:tc>
                <a:tc gridSpan="8">
                  <a:txBody>
                    <a:bodyPr/>
                    <a:lstStyle/>
                    <a:p>
                      <a:pPr marL="35560" algn="l" fontAlgn="t">
                        <a:spcBef>
                          <a:spcPts val="0"/>
                        </a:spcBef>
                      </a:pPr>
                      <a:endParaRPr lang="en-GB" sz="900" b="1" i="0" u="none" strike="noStrike">
                        <a:solidFill>
                          <a:schemeClr val="accent6">
                            <a:lumMod val="50000"/>
                          </a:schemeClr>
                        </a:solidFill>
                        <a:effectLst/>
                        <a:latin typeface="Calibri"/>
                        <a:ea typeface="+mn-ea"/>
                        <a:cs typeface="+mn-cs"/>
                      </a:endParaRPr>
                    </a:p>
                    <a:p>
                      <a:pPr marL="35560" algn="l" fontAlgn="t">
                        <a:spcBef>
                          <a:spcPts val="0"/>
                        </a:spcBef>
                      </a:pPr>
                      <a:r>
                        <a:rPr lang="en-GB" sz="900" b="1" i="0" u="none" strike="noStrike">
                          <a:solidFill>
                            <a:schemeClr val="accent6">
                              <a:lumMod val="50000"/>
                            </a:schemeClr>
                          </a:solidFill>
                          <a:effectLst/>
                          <a:latin typeface="Calibri"/>
                          <a:ea typeface="+mn-ea"/>
                          <a:cs typeface="+mn-cs"/>
                        </a:rPr>
                        <a:t>Next Major Milestone</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pPr marL="35560" algn="l" fontAlgn="t">
                        <a:spcBef>
                          <a:spcPts val="0"/>
                        </a:spcBef>
                      </a:pPr>
                      <a:endParaRPr lang="en-GB" sz="900" b="0" i="0" u="none" strike="noStrike">
                        <a:solidFill>
                          <a:schemeClr val="accent6">
                            <a:lumMod val="50000"/>
                          </a:schemeClr>
                        </a:solidFill>
                        <a:effectLst/>
                        <a:latin typeface="Calibri"/>
                        <a:ea typeface="+mn-ea"/>
                        <a:cs typeface="+mn-cs"/>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pPr marL="35560" algn="l" fontAlgn="t">
                        <a:spcBef>
                          <a:spcPts val="0"/>
                        </a:spcBef>
                      </a:pPr>
                      <a:endParaRPr lang="en-GB" sz="900" b="0" i="0" u="none" strike="noStrike">
                        <a:solidFill>
                          <a:schemeClr val="accent6">
                            <a:lumMod val="50000"/>
                          </a:schemeClr>
                        </a:solidFill>
                        <a:effectLst/>
                        <a:latin typeface="Calibri"/>
                        <a:ea typeface="+mn-ea"/>
                        <a:cs typeface="+mn-cs"/>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pPr algn="l" fontAlgn="t"/>
                      <a:endParaRPr lang="en-GB" sz="9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vMerge="1">
                  <a:txBody>
                    <a:bodyPr/>
                    <a:lstStyle/>
                    <a:p>
                      <a:endParaRPr lang="en-GB"/>
                    </a:p>
                  </a:txBody>
                  <a:tcPr/>
                </a:tc>
                <a:tc>
                  <a:txBody>
                    <a:bodyPr/>
                    <a:lstStyle/>
                    <a:p>
                      <a:pPr marL="35560" algn="l" fontAlgn="t"/>
                      <a:endParaRPr lang="en-GB" sz="9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878030939"/>
                  </a:ext>
                </a:extLst>
              </a:tr>
              <a:tr h="168398">
                <a:tc vMerge="1">
                  <a:txBody>
                    <a:bodyPr/>
                    <a:lstStyle/>
                    <a:p>
                      <a:pPr algn="l" fontAlgn="t"/>
                      <a:r>
                        <a:rPr lang="en-GB" sz="900" b="0" i="1" u="none" strike="noStrike">
                          <a:solidFill>
                            <a:srgbClr val="44546A"/>
                          </a:solidFill>
                          <a:effectLst/>
                          <a:latin typeface="Calibri" panose="020F0502020204030204" pitchFamily="34" charset="0"/>
                        </a:rPr>
                        <a:t> </a:t>
                      </a:r>
                    </a:p>
                  </a:txBody>
                  <a:tcPr marL="0" marR="0" marT="0" marB="0" vert="vert270">
                    <a:lnL>
                      <a:noFill/>
                    </a:lnL>
                    <a:lnR>
                      <a:noFill/>
                    </a:lnR>
                    <a:lnT>
                      <a:noFill/>
                    </a:lnT>
                    <a:lnB>
                      <a:noFill/>
                    </a:lnB>
                    <a:solidFill>
                      <a:srgbClr val="E7E6E6"/>
                    </a:solidFill>
                  </a:tcPr>
                </a:tc>
                <a:tc vMerge="1">
                  <a:txBody>
                    <a:bodyPr/>
                    <a:lstStyle/>
                    <a:p>
                      <a:endParaRPr lang="en-GB"/>
                    </a:p>
                  </a:txBody>
                  <a:tcPr/>
                </a:tc>
                <a:tc gridSpan="2">
                  <a:txBody>
                    <a:bodyPr/>
                    <a:lstStyle/>
                    <a:p>
                      <a:pPr marL="35560" algn="l" rtl="0" fontAlgn="t"/>
                      <a:endParaRPr lang="en-GB" sz="900" b="0" i="0" u="none" strike="noStrike">
                        <a:solidFill>
                          <a:srgbClr val="13A3C9"/>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4B0D4"/>
                    </a:solidFill>
                  </a:tcPr>
                </a:tc>
                <a:tc hMerge="1">
                  <a:txBody>
                    <a:bodyPr/>
                    <a:lstStyle/>
                    <a:p>
                      <a:pPr algn="l" rtl="0" fontAlgn="t"/>
                      <a:endParaRPr lang="en-GB" sz="900" b="0" i="0" u="none" strike="noStrike">
                        <a:solidFill>
                          <a:srgbClr val="13A3C9"/>
                        </a:solidFill>
                        <a:effectLst/>
                        <a:latin typeface="Calibri" panose="020F0502020204030204" pitchFamily="34" charset="0"/>
                      </a:endParaRPr>
                    </a:p>
                  </a:txBody>
                  <a:tcPr marL="0" marR="0" marT="0" marB="0">
                    <a:lnL>
                      <a:noFill/>
                    </a:lnL>
                    <a:lnR>
                      <a:noFill/>
                    </a:lnR>
                    <a:lnT>
                      <a:noFill/>
                    </a:lnT>
                    <a:lnB>
                      <a:noFill/>
                    </a:lnB>
                    <a:solidFill>
                      <a:srgbClr val="12A3C9"/>
                    </a:solidFill>
                  </a:tcPr>
                </a:tc>
                <a:tc gridSpan="2">
                  <a:txBody>
                    <a:bodyPr/>
                    <a:lstStyle/>
                    <a:p>
                      <a:pPr algn="l" rtl="0" fontAlgn="t"/>
                      <a:endParaRPr lang="en-GB" sz="900" b="1"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4B0D4"/>
                    </a:solidFill>
                  </a:tcPr>
                </a:tc>
                <a:tc hMerge="1">
                  <a:txBody>
                    <a:bodyPr/>
                    <a:lstStyle/>
                    <a:p>
                      <a:pPr algn="l" rtl="0" fontAlgn="t"/>
                      <a:endParaRPr lang="en-GB" sz="900" b="1" i="0" u="none" strike="noStrike">
                        <a:solidFill>
                          <a:srgbClr val="13A3C9"/>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12A3C9"/>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BEEF4"/>
                    </a:solidFill>
                  </a:tcPr>
                </a:tc>
                <a:tc gridSpan="8">
                  <a:txBody>
                    <a:bodyPr/>
                    <a:lstStyle/>
                    <a:p>
                      <a:pPr marL="35560" algn="l" fontAlgn="t">
                        <a:spcBef>
                          <a:spcPts val="0"/>
                        </a:spcBef>
                      </a:pPr>
                      <a:r>
                        <a:rPr lang="en-GB" sz="900" b="0" i="0" u="none" strike="noStrike">
                          <a:solidFill>
                            <a:schemeClr val="accent6">
                              <a:lumMod val="50000"/>
                            </a:schemeClr>
                          </a:solidFill>
                          <a:effectLst/>
                          <a:latin typeface="Calibri"/>
                          <a:ea typeface="+mn-ea"/>
                          <a:cs typeface="+mn-cs"/>
                        </a:rPr>
                        <a:t>Build complete Q3 2022/23</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marL="35560" algn="l" fontAlgn="t"/>
                      <a:r>
                        <a:rPr lang="en-GB" sz="900" b="0" i="0" u="none" strike="noStrike">
                          <a:solidFill>
                            <a:schemeClr val="tx1">
                              <a:lumMod val="75000"/>
                              <a:lumOff val="25000"/>
                            </a:schemeClr>
                          </a:solidFill>
                          <a:effectLst/>
                          <a:latin typeface="Calibri"/>
                        </a:rPr>
                        <a:t>RAG reason: milestone at risk.</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marL="35560" algn="l" fontAlgn="t"/>
                      <a:endParaRPr lang="en-GB" sz="9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325632825"/>
                  </a:ext>
                </a:extLst>
              </a:tr>
              <a:tr h="152742">
                <a:tc>
                  <a:txBody>
                    <a:bodyPr/>
                    <a:lstStyle/>
                    <a:p>
                      <a:pPr marL="35560" algn="ctr" fontAlgn="t"/>
                      <a:endParaRPr lang="en-GB" sz="100" b="0" i="1" u="none" strike="noStrike">
                        <a:solidFill>
                          <a:schemeClr val="tx1">
                            <a:lumMod val="75000"/>
                            <a:lumOff val="25000"/>
                          </a:schemeClr>
                        </a:solidFill>
                        <a:effectLst/>
                        <a:latin typeface="Calibri"/>
                      </a:endParaRPr>
                    </a:p>
                  </a:txBody>
                  <a:tcPr marL="10800" marR="10800" marT="10800" marB="10800" vert="vert27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1"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gridSpan="2">
                  <a:txBody>
                    <a:bodyPr/>
                    <a:lstStyle/>
                    <a:p>
                      <a:pPr marL="35560" algn="l" fontAlgn="t"/>
                      <a:endParaRPr lang="en-GB" sz="1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hMerge="1">
                  <a:txBody>
                    <a:bodyPr/>
                    <a:lstStyle/>
                    <a:p>
                      <a:pPr algn="l" fontAlgn="t"/>
                      <a:endParaRPr lang="en-GB" sz="900" b="0" i="0" u="none" strike="noStrike">
                        <a:solidFill>
                          <a:srgbClr val="000000"/>
                        </a:solidFill>
                        <a:effectLst/>
                        <a:latin typeface="Calibri" panose="020F0502020204030204" pitchFamily="34" charset="0"/>
                      </a:endParaRPr>
                    </a:p>
                  </a:txBody>
                  <a:tcPr marL="0" marR="0" marT="0" marB="0">
                    <a:lnL>
                      <a:noFill/>
                    </a:lnL>
                    <a:lnR>
                      <a:noFill/>
                    </a:lnR>
                    <a:lnT>
                      <a:noFill/>
                    </a:lnT>
                    <a:lnB>
                      <a:noFill/>
                    </a:lnB>
                    <a:solidFill>
                      <a:srgbClr val="FFFFFF"/>
                    </a:solidFill>
                  </a:tcPr>
                </a:tc>
                <a:tc gridSpan="2">
                  <a:txBody>
                    <a:bodyPr/>
                    <a:lstStyle/>
                    <a:p>
                      <a:pPr algn="l" fontAlgn="t"/>
                      <a:endParaRPr lang="en-GB" sz="900" b="0" i="0" u="none" strike="noStrike">
                        <a:solidFill>
                          <a:srgbClr val="FFFFFF"/>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hMerge="1">
                  <a:txBody>
                    <a:bodyPr/>
                    <a:lstStyle/>
                    <a:p>
                      <a:pPr algn="l" fontAlgn="t"/>
                      <a:endParaRPr lang="en-GB" sz="900" b="0" i="0" u="none" strike="noStrike">
                        <a:solidFill>
                          <a:srgbClr val="FFFFFF"/>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gridSpan="2">
                  <a:txBody>
                    <a:bodyPr/>
                    <a:lstStyle/>
                    <a:p>
                      <a:pPr marL="35560" algn="l" fontAlgn="t"/>
                      <a:endParaRPr lang="en-GB" sz="1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hMerge="1">
                  <a:txBody>
                    <a:bodyPr/>
                    <a:lstStyle/>
                    <a:p>
                      <a:pPr algn="l" fontAlgn="t"/>
                      <a:endParaRPr lang="en-GB" sz="1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endParaRPr lang="en-GB" sz="1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6000" algn="l" fontAlgn="t"/>
                      <a:endParaRPr lang="en-GB" sz="100" b="0"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230695974"/>
                  </a:ext>
                </a:extLst>
              </a:tr>
              <a:tr h="168398">
                <a:tc rowSpan="7">
                  <a:txBody>
                    <a:bodyPr/>
                    <a:lstStyle/>
                    <a:p>
                      <a:pPr marL="35560" algn="ctr" fontAlgn="t"/>
                      <a:r>
                        <a:rPr lang="en-GB" sz="900" b="0" i="1" u="none" strike="noStrike">
                          <a:solidFill>
                            <a:schemeClr val="tx1">
                              <a:lumMod val="75000"/>
                              <a:lumOff val="25000"/>
                            </a:schemeClr>
                          </a:solidFill>
                          <a:effectLst/>
                          <a:latin typeface="Calibri"/>
                        </a:rPr>
                        <a:t>Medicines Management</a:t>
                      </a:r>
                    </a:p>
                    <a:p>
                      <a:pPr marL="35560" algn="ctr" fontAlgn="t"/>
                      <a:endParaRPr lang="en-GB" sz="900" b="0" i="1" u="none" strike="noStrike">
                        <a:solidFill>
                          <a:schemeClr val="tx1">
                            <a:lumMod val="75000"/>
                            <a:lumOff val="25000"/>
                          </a:schemeClr>
                        </a:solidFill>
                        <a:effectLst/>
                        <a:latin typeface="Calibri"/>
                      </a:endParaRPr>
                    </a:p>
                  </a:txBody>
                  <a:tcPr marL="10800" marR="10800" marT="10800" marB="10800" vert="vert270" anchor="ctr">
                    <a:lnL>
                      <a:noFill/>
                    </a:lnL>
                    <a:lnR>
                      <a:noFill/>
                    </a:lnR>
                    <a:lnT>
                      <a:noFill/>
                    </a:lnT>
                    <a:lnB>
                      <a:noFill/>
                    </a:lnB>
                    <a:lnTlToBr w="12700" cmpd="sng">
                      <a:noFill/>
                      <a:prstDash val="solid"/>
                    </a:lnTlToBr>
                    <a:lnBlToTr w="12700" cmpd="sng">
                      <a:noFill/>
                      <a:prstDash val="solid"/>
                    </a:lnBlToTr>
                    <a:solidFill>
                      <a:srgbClr val="E7E6E6"/>
                    </a:solidFill>
                  </a:tcPr>
                </a:tc>
                <a:tc rowSpan="7">
                  <a:txBody>
                    <a:bodyPr/>
                    <a:lstStyle/>
                    <a:p>
                      <a:pPr marL="35560" algn="l" fontAlgn="t"/>
                      <a:r>
                        <a:rPr lang="en-GB" sz="900" b="1" i="0" u="none" strike="noStrike" dirty="0">
                          <a:solidFill>
                            <a:srgbClr val="404040"/>
                          </a:solidFill>
                          <a:effectLst/>
                          <a:latin typeface="Calibri"/>
                        </a:rPr>
                        <a:t>Digital Medicines Transformation Portfolio (DMTP)</a:t>
                      </a:r>
                      <a:br>
                        <a:rPr lang="en-GB" sz="900" b="1" i="0" u="none" strike="noStrike" dirty="0">
                          <a:solidFill>
                            <a:srgbClr val="404040"/>
                          </a:solidFill>
                          <a:effectLst/>
                          <a:latin typeface="Calibri"/>
                        </a:rPr>
                      </a:br>
                      <a:r>
                        <a:rPr lang="en-GB" sz="900" b="0" i="0" u="none" strike="noStrike" dirty="0">
                          <a:solidFill>
                            <a:schemeClr val="tx1">
                              <a:lumMod val="75000"/>
                              <a:lumOff val="25000"/>
                            </a:schemeClr>
                          </a:solidFill>
                          <a:effectLst/>
                          <a:latin typeface="Calibri"/>
                        </a:rPr>
                        <a:t>Designing new programme to modernise prescribing services across primary, community and secondary care.</a:t>
                      </a:r>
                      <a:endParaRPr lang="en-GB" sz="900" b="1" i="0" u="none" strike="noStrike" dirty="0">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E7E6E6"/>
                    </a:solidFill>
                  </a:tcPr>
                </a:tc>
                <a:tc rowSpan="2" gridSpan="2">
                  <a:txBody>
                    <a:bodyPr/>
                    <a:lstStyle/>
                    <a:p>
                      <a:pPr marL="35560" algn="l" rtl="0" fontAlgn="t"/>
                      <a:r>
                        <a:rPr lang="en-GB" sz="900" b="1" i="0" u="none" strike="noStrike">
                          <a:solidFill>
                            <a:srgbClr val="34B0D4"/>
                          </a:solidFill>
                          <a:effectLst/>
                          <a:latin typeface="Calibri"/>
                          <a:ea typeface="+mn-ea"/>
                          <a:cs typeface="+mn-cs"/>
                        </a:rPr>
                        <a:t>Initiate</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rowSpan="2" hMerge="1">
                  <a:txBody>
                    <a:bodyPr/>
                    <a:lstStyle/>
                    <a:p>
                      <a:endParaRPr lang="en-GB"/>
                    </a:p>
                  </a:txBody>
                  <a:tcPr/>
                </a:tc>
                <a:tc rowSpan="2" gridSpan="3">
                  <a:txBody>
                    <a:bodyPr/>
                    <a:lstStyle/>
                    <a:p>
                      <a:pPr algn="l" rtl="0" fontAlgn="t"/>
                      <a:r>
                        <a:rPr lang="en-GB" sz="900" b="1" i="0" u="none" strike="noStrike">
                          <a:solidFill>
                            <a:srgbClr val="13A3C9"/>
                          </a:solidFill>
                          <a:effectLst/>
                          <a:latin typeface="Calibri"/>
                        </a:rPr>
                        <a:t>Define</a:t>
                      </a: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rowSpan="2" hMerge="1">
                  <a:txBody>
                    <a:bodyPr/>
                    <a:lstStyle/>
                    <a:p>
                      <a:endParaRPr lang="en-GB"/>
                    </a:p>
                  </a:txBody>
                  <a:tcPr/>
                </a:tc>
                <a:tc rowSpan="2" hMerge="1">
                  <a:txBody>
                    <a:bodyPr/>
                    <a:lstStyle/>
                    <a:p>
                      <a:endParaRPr lang="en-GB"/>
                    </a:p>
                  </a:txBody>
                  <a:tcPr>
                    <a:lnL w="12700" cmpd="sng">
                      <a:noFill/>
                      <a:prstDash val="solid"/>
                    </a:lnL>
                    <a:lnT w="12700" cmpd="sng">
                      <a:noFill/>
                      <a:prstDash val="solid"/>
                    </a:lnT>
                  </a:tcPr>
                </a:tc>
                <a:tc rowSpan="2">
                  <a:txBody>
                    <a:bodyPr/>
                    <a:lstStyle/>
                    <a:p>
                      <a:pPr marL="35560" algn="l" fontAlgn="t"/>
                      <a:endParaRPr lang="en-GB" sz="900" b="1" i="0" u="none" strike="noStrike">
                        <a:solidFill>
                          <a:srgbClr val="FF0000"/>
                        </a:solidFill>
                        <a:effectLst/>
                        <a:latin typeface="Calibri"/>
                      </a:endParaRPr>
                    </a:p>
                  </a:txBody>
                  <a:tcPr marL="10800" marR="10800" marT="10800" marB="10800">
                    <a:lnL w="12700" cmpd="sng">
                      <a:noFill/>
                      <a:prstDash val="solid"/>
                    </a:lnL>
                    <a:lnR>
                      <a:noFill/>
                    </a:lnR>
                    <a:lnT>
                      <a:noFill/>
                    </a:lnT>
                    <a:lnB>
                      <a:noFill/>
                    </a:lnB>
                    <a:lnTlToBr w="12700" cmpd="sng">
                      <a:noFill/>
                      <a:prstDash val="solid"/>
                    </a:lnTlToBr>
                    <a:lnBlToTr w="12700" cmpd="sng">
                      <a:noFill/>
                      <a:prstDash val="solid"/>
                    </a:lnBlToTr>
                    <a:solidFill>
                      <a:srgbClr val="333F4F"/>
                    </a:solidFill>
                  </a:tcPr>
                </a:tc>
                <a:tc rowSpan="2">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rowSpan="2">
                  <a:txBody>
                    <a:bodyPr/>
                    <a:lstStyle/>
                    <a:p>
                      <a:pPr marL="35560" algn="l" fontAlgn="t"/>
                      <a:r>
                        <a:rPr lang="en-GB" sz="900" b="1" i="0" u="none" strike="noStrike">
                          <a:solidFill>
                            <a:schemeClr val="bg1"/>
                          </a:solidFill>
                          <a:effectLst/>
                          <a:latin typeface="Calibri"/>
                          <a:ea typeface="+mn-ea"/>
                          <a:cs typeface="+mn-cs"/>
                        </a:rPr>
                        <a:t>Build</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rowSpan="2">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rowSpan="2">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rowSpan="2">
                  <a:txBody>
                    <a:bodyPr/>
                    <a:lstStyle/>
                    <a:p>
                      <a:pPr marL="35560" algn="l" fontAlgn="t"/>
                      <a:endParaRPr lang="en-GB" sz="900" b="1"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rowSpan="2">
                  <a:txBody>
                    <a:bodyPr/>
                    <a:lstStyle/>
                    <a:p>
                      <a:pPr marL="35560" algn="ctr" fontAlgn="t"/>
                      <a:r>
                        <a:rPr lang="en-GB" sz="900" b="0" i="0" u="none" strike="noStrike">
                          <a:solidFill>
                            <a:schemeClr val="tx1">
                              <a:lumMod val="75000"/>
                              <a:lumOff val="25000"/>
                            </a:schemeClr>
                          </a:solidFill>
                          <a:effectLst/>
                          <a:latin typeface="Calibri"/>
                        </a:rPr>
                        <a:t>External</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DBEEF4"/>
                    </a:solidFill>
                  </a:tcPr>
                </a:tc>
                <a:tc gridSpan="8">
                  <a:txBody>
                    <a:bodyPr/>
                    <a:lstStyle/>
                    <a:p>
                      <a:pPr marL="35560" algn="l" fontAlgn="t"/>
                      <a:r>
                        <a:rPr lang="en-GB" sz="900" b="1" i="0" u="none" strike="noStrike">
                          <a:solidFill>
                            <a:schemeClr val="tx1">
                              <a:lumMod val="75000"/>
                              <a:lumOff val="25000"/>
                            </a:schemeClr>
                          </a:solidFill>
                          <a:effectLst/>
                          <a:latin typeface="Calibri"/>
                        </a:rPr>
                        <a:t>Roll Out</a:t>
                      </a:r>
                      <a:endParaRPr lang="en-GB" sz="9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rowSpan="2">
                  <a:txBody>
                    <a:bodyPr/>
                    <a:lstStyle/>
                    <a:p>
                      <a:pPr marL="35560" marR="0" lvl="0" indent="0" algn="l" defTabSz="914400" eaLnBrk="1" fontAlgn="t" latinLnBrk="0" hangingPunct="1">
                        <a:lnSpc>
                          <a:spcPct val="100000"/>
                        </a:lnSpc>
                        <a:spcBef>
                          <a:spcPts val="0"/>
                        </a:spcBef>
                        <a:spcAft>
                          <a:spcPts val="0"/>
                        </a:spcAft>
                        <a:buClrTx/>
                        <a:buSzTx/>
                        <a:buFontTx/>
                        <a:buNone/>
                        <a:tabLst/>
                        <a:defRPr/>
                      </a:pPr>
                      <a:r>
                        <a:rPr lang="en-GB" sz="900" b="1" i="0" u="none" strike="noStrike">
                          <a:solidFill>
                            <a:srgbClr val="34B0D4"/>
                          </a:solidFill>
                          <a:effectLst/>
                          <a:latin typeface="+mn-lt"/>
                          <a:ea typeface="+mn-ea"/>
                          <a:cs typeface="+mn-cs"/>
                        </a:rPr>
                        <a:t>Governance being established</a:t>
                      </a:r>
                    </a:p>
                    <a:p>
                      <a:pPr marL="35560" algn="l" fontAlgn="t"/>
                      <a:endParaRPr lang="en-GB" sz="900" b="1" i="0" u="none" strike="noStrike">
                        <a:solidFill>
                          <a:srgbClr val="34B0D4"/>
                        </a:solidFill>
                        <a:effectLst/>
                        <a:latin typeface="Calibri"/>
                        <a:ea typeface="+mn-ea"/>
                        <a:cs typeface="+mn-cs"/>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rowSpan="2">
                  <a:txBody>
                    <a:bodyPr/>
                    <a:lstStyle/>
                    <a:p>
                      <a:pPr marL="36000" algn="l" fontAlgn="t"/>
                      <a:endParaRPr lang="en-GB" sz="900" b="0"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244126945"/>
                  </a:ext>
                </a:extLst>
              </a:tr>
              <a:tr h="38398">
                <a:tc vMerge="1">
                  <a:txBody>
                    <a:bodyPr/>
                    <a:lstStyle/>
                    <a:p>
                      <a:endParaRPr lang="en-GB"/>
                    </a:p>
                  </a:txBody>
                  <a:tcPr>
                    <a:lnT w="12700" cmpd="sng">
                      <a:noFill/>
                      <a:prstDash val="solid"/>
                    </a:lnT>
                  </a:tcPr>
                </a:tc>
                <a:tc vMerge="1">
                  <a:txBody>
                    <a:bodyPr/>
                    <a:lstStyle/>
                    <a:p>
                      <a:endParaRPr lang="en-GB"/>
                    </a:p>
                  </a:txBody>
                  <a:tcPr>
                    <a:lnT w="12700" cmpd="sng">
                      <a:noFill/>
                      <a:prstDash val="solid"/>
                    </a:lnT>
                  </a:tcPr>
                </a:tc>
                <a:tc gridSpan="2" vMerge="1">
                  <a:txBody>
                    <a:bodyPr/>
                    <a:lstStyle/>
                    <a:p>
                      <a:endParaRPr lang="en-GB"/>
                    </a:p>
                  </a:txBody>
                  <a:tcPr>
                    <a:lnT w="12700" cmpd="sng">
                      <a:noFill/>
                      <a:prstDash val="solid"/>
                    </a:lnT>
                  </a:tcPr>
                </a:tc>
                <a:tc hMerge="1" vMerge="1">
                  <a:txBody>
                    <a:bodyPr/>
                    <a:lstStyle/>
                    <a:p>
                      <a:endParaRPr lang="en-GB"/>
                    </a:p>
                  </a:txBody>
                  <a:tcPr/>
                </a:tc>
                <a:tc gridSpan="3" vMerge="1">
                  <a:txBody>
                    <a:bodyPr/>
                    <a:lstStyle/>
                    <a:p>
                      <a:endParaRPr lang="en-GB"/>
                    </a:p>
                  </a:txBody>
                  <a:tcPr>
                    <a:lnT>
                      <a:noFill/>
                    </a:lnT>
                  </a:tcPr>
                </a:tc>
                <a:tc hMerge="1" vMerge="1">
                  <a:txBody>
                    <a:bodyPr/>
                    <a:lstStyle/>
                    <a:p>
                      <a:endParaRPr lang="en-GB"/>
                    </a:p>
                  </a:txBody>
                  <a:tcPr/>
                </a:tc>
                <a:tc hMerge="1" vMerge="1">
                  <a:txBody>
                    <a:bodyPr/>
                    <a:lstStyle/>
                    <a:p>
                      <a:endParaRPr lang="en-GB"/>
                    </a:p>
                  </a:txBody>
                  <a:tcPr/>
                </a:tc>
                <a:tc vMerge="1">
                  <a:txBody>
                    <a:bodyPr/>
                    <a:lstStyle/>
                    <a:p>
                      <a:endParaRPr lang="en-GB"/>
                    </a:p>
                  </a:txBody>
                  <a:tcPr>
                    <a:lnT w="12700" cmpd="sng">
                      <a:noFill/>
                      <a:prstDash val="solid"/>
                    </a:lnT>
                  </a:tcPr>
                </a:tc>
                <a:tc vMerge="1">
                  <a:txBody>
                    <a:bodyPr/>
                    <a:lstStyle/>
                    <a:p>
                      <a:endParaRPr lang="en-GB"/>
                    </a:p>
                  </a:txBody>
                  <a:tcPr>
                    <a:lnT w="12700" cmpd="sng">
                      <a:noFill/>
                      <a:prstDash val="solid"/>
                    </a:lnT>
                  </a:tcPr>
                </a:tc>
                <a:tc vMerge="1">
                  <a:txBody>
                    <a:bodyPr/>
                    <a:lstStyle/>
                    <a:p>
                      <a:endParaRPr lang="en-GB"/>
                    </a:p>
                  </a:txBody>
                  <a:tcPr>
                    <a:lnT w="12700" cmpd="sng">
                      <a:noFill/>
                      <a:prstDash val="solid"/>
                    </a:lnT>
                  </a:tcPr>
                </a:tc>
                <a:tc vMerge="1">
                  <a:txBody>
                    <a:bodyPr/>
                    <a:lstStyle/>
                    <a:p>
                      <a:endParaRPr lang="en-GB"/>
                    </a:p>
                  </a:txBody>
                  <a:tcPr>
                    <a:lnT w="12700" cmpd="sng">
                      <a:noFill/>
                      <a:prstDash val="solid"/>
                    </a:lnT>
                  </a:tcPr>
                </a:tc>
                <a:tc vMerge="1">
                  <a:txBody>
                    <a:bodyPr/>
                    <a:lstStyle/>
                    <a:p>
                      <a:endParaRPr lang="en-GB"/>
                    </a:p>
                  </a:txBody>
                  <a:tcPr>
                    <a:lnT w="12700" cmpd="sng">
                      <a:noFill/>
                      <a:prstDash val="solid"/>
                    </a:lnT>
                  </a:tcPr>
                </a:tc>
                <a:tc vMerge="1">
                  <a:txBody>
                    <a:bodyPr/>
                    <a:lstStyle/>
                    <a:p>
                      <a:endParaRPr lang="en-GB"/>
                    </a:p>
                  </a:txBody>
                  <a:tcPr>
                    <a:lnT w="12700" cmpd="sng">
                      <a:noFill/>
                      <a:prstDash val="solid"/>
                    </a:lnT>
                  </a:tcPr>
                </a:tc>
                <a:tc vMerge="1">
                  <a:txBody>
                    <a:bodyPr/>
                    <a:lstStyle/>
                    <a:p>
                      <a:endParaRPr lang="en-GB"/>
                    </a:p>
                  </a:txBody>
                  <a:tcPr>
                    <a:lnT w="12700" cmpd="sng">
                      <a:noFill/>
                      <a:prstDash val="solid"/>
                    </a:lnT>
                  </a:tcPr>
                </a:tc>
                <a:tc rowSpan="3" gridSpan="8">
                  <a:txBody>
                    <a:bodyPr/>
                    <a:lstStyle/>
                    <a:p>
                      <a:pPr marL="35560" algn="l" fontAlgn="t"/>
                      <a:r>
                        <a:rPr lang="en-GB" sz="900" b="0" i="0" u="none" strike="noStrike">
                          <a:solidFill>
                            <a:schemeClr val="tx1">
                              <a:lumMod val="75000"/>
                              <a:lumOff val="25000"/>
                            </a:schemeClr>
                          </a:solidFill>
                          <a:effectLst/>
                          <a:latin typeface="Calibri"/>
                        </a:rPr>
                        <a:t>Programme and projects currently being defined and agreed, recruitment for key posts underway.</a:t>
                      </a:r>
                    </a:p>
                  </a:txBody>
                  <a:tcPr marL="10800" marR="10800" marT="10800" marB="10800">
                    <a:lnL w="12700" cmpd="sng">
                      <a:noFill/>
                      <a:prstDash val="solid"/>
                    </a:lnL>
                    <a:lnR>
                      <a:noFill/>
                    </a:lnR>
                    <a:lnT>
                      <a:noFill/>
                    </a:lnT>
                    <a:lnB>
                      <a:noFill/>
                    </a:lnB>
                    <a:lnTlToBr w="12700" cmpd="sng">
                      <a:noFill/>
                      <a:prstDash val="solid"/>
                    </a:lnTlToBr>
                    <a:lnBlToTr w="12700" cmpd="sng">
                      <a:noFill/>
                      <a:prstDash val="solid"/>
                    </a:lnBlToTr>
                    <a:solidFill>
                      <a:srgbClr val="D6DCE4"/>
                    </a:solidFill>
                  </a:tcPr>
                </a:tc>
                <a:tc rowSpan="3" hMerge="1">
                  <a:txBody>
                    <a:bodyPr/>
                    <a:lstStyle/>
                    <a:p>
                      <a:endParaRPr lang="en-GB"/>
                    </a:p>
                  </a:txBody>
                  <a:tcPr/>
                </a:tc>
                <a:tc rowSpan="3" hMerge="1">
                  <a:txBody>
                    <a:bodyPr/>
                    <a:lstStyle/>
                    <a:p>
                      <a:endParaRPr lang="en-GB"/>
                    </a:p>
                  </a:txBody>
                  <a:tcPr/>
                </a:tc>
                <a:tc rowSpan="3" hMerge="1">
                  <a:txBody>
                    <a:bodyPr/>
                    <a:lstStyle/>
                    <a:p>
                      <a:endParaRPr lang="en-GB"/>
                    </a:p>
                  </a:txBody>
                  <a:tcPr/>
                </a:tc>
                <a:tc rowSpan="3" hMerge="1">
                  <a:txBody>
                    <a:bodyPr/>
                    <a:lstStyle/>
                    <a:p>
                      <a:endParaRPr lang="en-GB"/>
                    </a:p>
                  </a:txBody>
                  <a:tcPr/>
                </a:tc>
                <a:tc rowSpan="3" hMerge="1">
                  <a:txBody>
                    <a:bodyPr/>
                    <a:lstStyle/>
                    <a:p>
                      <a:endParaRPr lang="en-GB"/>
                    </a:p>
                  </a:txBody>
                  <a:tcPr/>
                </a:tc>
                <a:tc rowSpan="3" hMerge="1">
                  <a:txBody>
                    <a:bodyPr/>
                    <a:lstStyle/>
                    <a:p>
                      <a:endParaRPr lang="en-GB"/>
                    </a:p>
                  </a:txBody>
                  <a:tcPr/>
                </a:tc>
                <a:tc rowSpan="3" hMerge="1">
                  <a:txBody>
                    <a:bodyPr/>
                    <a:lstStyle/>
                    <a:p>
                      <a:endParaRPr lang="en-GB"/>
                    </a:p>
                  </a:txBody>
                  <a:tcPr/>
                </a:tc>
                <a:tc vMerge="1">
                  <a:txBody>
                    <a:bodyPr/>
                    <a:lstStyle/>
                    <a:p>
                      <a:endParaRPr lang="en-GB"/>
                    </a:p>
                  </a:txBody>
                  <a:tcPr>
                    <a:lnL w="12700" cmpd="sng">
                      <a:noFill/>
                      <a:prstDash val="solid"/>
                    </a:lnL>
                    <a:lnT w="12700" cmpd="sng">
                      <a:noFill/>
                      <a:prstDash val="solid"/>
                    </a:lnT>
                  </a:tcPr>
                </a:tc>
                <a:tc vMerge="1">
                  <a:txBody>
                    <a:bodyPr/>
                    <a:lstStyle/>
                    <a:p>
                      <a:endParaRPr lang="en-GB"/>
                    </a:p>
                  </a:txBody>
                  <a:tcPr>
                    <a:lnT w="12700" cmpd="sng">
                      <a:noFill/>
                      <a:prstDash val="solid"/>
                    </a:lnT>
                  </a:tcPr>
                </a:tc>
                <a:extLst>
                  <a:ext uri="{0D108BD9-81ED-4DB2-BD59-A6C34878D82A}">
                    <a16:rowId xmlns:a16="http://schemas.microsoft.com/office/drawing/2014/main" val="2108392540"/>
                  </a:ext>
                </a:extLst>
              </a:tr>
              <a:tr h="459371">
                <a:tc vMerge="1">
                  <a:txBody>
                    <a:bodyPr/>
                    <a:lstStyle/>
                    <a:p>
                      <a:pPr algn="l" fontAlgn="t"/>
                      <a:r>
                        <a:rPr lang="en-GB" sz="900" b="0" i="1" u="none" strike="noStrike">
                          <a:solidFill>
                            <a:srgbClr val="44546A"/>
                          </a:solidFill>
                          <a:effectLst/>
                          <a:latin typeface="Calibri" panose="020F0502020204030204" pitchFamily="34" charset="0"/>
                        </a:rPr>
                        <a:t> </a:t>
                      </a:r>
                    </a:p>
                  </a:txBody>
                  <a:tcPr marL="0" marR="0" marT="0" marB="0" vert="vert270">
                    <a:lnL>
                      <a:noFill/>
                    </a:lnL>
                    <a:lnR>
                      <a:noFill/>
                    </a:lnR>
                    <a:lnT>
                      <a:noFill/>
                    </a:lnT>
                    <a:lnB>
                      <a:noFill/>
                    </a:lnB>
                    <a:solidFill>
                      <a:srgbClr val="E7E6E6"/>
                    </a:solidFill>
                  </a:tcPr>
                </a:tc>
                <a:tc vMerge="1">
                  <a:txBody>
                    <a:bodyPr/>
                    <a:lstStyle/>
                    <a:p>
                      <a:endParaRPr lang="en-GB"/>
                    </a:p>
                  </a:txBody>
                  <a:tcPr/>
                </a:tc>
                <a:tc>
                  <a:txBody>
                    <a:bodyPr/>
                    <a:lstStyle/>
                    <a:p>
                      <a:pPr marL="36000" algn="l" rtl="0" fontAlgn="t"/>
                      <a:endParaRPr lang="en-GB" sz="9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rtl="0"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gridSpan="2">
                  <a:txBody>
                    <a:bodyPr/>
                    <a:lstStyle/>
                    <a:p>
                      <a:pPr algn="l" rtl="0" fontAlgn="t"/>
                      <a:endParaRPr lang="en-GB" sz="900" b="1" i="0" u="none" strike="noStrike">
                        <a:solidFill>
                          <a:srgbClr val="13A3C9"/>
                        </a:solidFill>
                        <a:effectLst/>
                        <a:latin typeface="Calibri"/>
                      </a:endParaRPr>
                    </a:p>
                  </a:txBody>
                  <a:tcPr marL="0" marR="0" marT="0" marB="0">
                    <a:lnL>
                      <a:noFill/>
                    </a:lnL>
                    <a:lnR>
                      <a:noFill/>
                    </a:lnR>
                    <a:lnT w="12700" cmpd="sng">
                      <a:noFill/>
                      <a:prstDash val="solid"/>
                    </a:lnT>
                    <a:lnB>
                      <a:noFill/>
                    </a:lnB>
                    <a:lnTlToBr w="12700" cmpd="sng">
                      <a:noFill/>
                      <a:prstDash val="solid"/>
                    </a:lnTlToBr>
                    <a:lnBlToTr w="12700" cmpd="sng">
                      <a:noFill/>
                      <a:prstDash val="solid"/>
                    </a:lnBlToTr>
                    <a:solidFill>
                      <a:srgbClr val="333F4F"/>
                    </a:solidFill>
                  </a:tcPr>
                </a:tc>
                <a:tc hMerge="1">
                  <a:txBody>
                    <a:bodyPr/>
                    <a:lstStyle/>
                    <a:p>
                      <a:pPr algn="l" rtl="0" fontAlgn="t"/>
                      <a:endParaRPr lang="en-GB" sz="900" b="1" i="0" u="none" strike="noStrike">
                        <a:solidFill>
                          <a:srgbClr val="13A3C9"/>
                        </a:solidFill>
                        <a:effectLst/>
                        <a:latin typeface="Calibri" panose="020F0502020204030204" pitchFamily="34" charset="0"/>
                      </a:endParaRPr>
                    </a:p>
                  </a:txBody>
                  <a:tcPr marL="0" marR="0" marT="0" marB="0">
                    <a:lnL>
                      <a:noFill/>
                    </a:lnL>
                    <a:lnR>
                      <a:noFill/>
                    </a:lnR>
                    <a:lnT w="12700" cmpd="sng">
                      <a:noFill/>
                      <a:prstDash val="solid"/>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w="12700" cmpd="sng">
                      <a:noFill/>
                      <a:prstDash val="solid"/>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6000" algn="l" fontAlgn="t"/>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rowSpan="5">
                  <a:txBody>
                    <a:bodyPr/>
                    <a:lstStyle/>
                    <a:p>
                      <a:pPr marL="35560" marR="0" lvl="0" indent="0" algn="ctr" defTabSz="914400" eaLnBrk="1" fontAlgn="t" latinLnBrk="0" hangingPunct="1">
                        <a:lnSpc>
                          <a:spcPct val="100000"/>
                        </a:lnSpc>
                        <a:spcBef>
                          <a:spcPts val="0"/>
                        </a:spcBef>
                        <a:spcAft>
                          <a:spcPts val="0"/>
                        </a:spcAft>
                        <a:buClrTx/>
                        <a:buSzTx/>
                        <a:buFontTx/>
                        <a:buNone/>
                        <a:tabLst/>
                        <a:defRPr/>
                      </a:pPr>
                      <a:r>
                        <a:rPr lang="en-GB" sz="900" b="0" i="0" u="none" strike="noStrike">
                          <a:solidFill>
                            <a:schemeClr val="tx1">
                              <a:lumMod val="75000"/>
                              <a:lumOff val="25000"/>
                            </a:schemeClr>
                          </a:solidFill>
                          <a:effectLst/>
                          <a:latin typeface="Calibri"/>
                        </a:rPr>
                        <a:t>Build</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DBEEF4"/>
                    </a:solidFill>
                  </a:tcPr>
                </a:tc>
                <a:tc gridSpan="8"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a:txBody>
                    <a:bodyPr/>
                    <a:lstStyle/>
                    <a:p>
                      <a:pPr marL="35560" algn="l" fontAlgn="t"/>
                      <a:r>
                        <a:rPr lang="en-GB" sz="900" b="1" i="0" u="none" strike="noStrike">
                          <a:solidFill>
                            <a:srgbClr val="34B0D4"/>
                          </a:solidFill>
                          <a:effectLst/>
                          <a:latin typeface="+mn-lt"/>
                          <a:ea typeface="+mn-ea"/>
                          <a:cs typeface="+mn-cs"/>
                        </a:rPr>
                        <a:t>DMTP Sponsoring Group and Portfolio Board established. </a:t>
                      </a:r>
                    </a:p>
                    <a:p>
                      <a:pPr marL="35560" algn="l" fontAlgn="t"/>
                      <a:r>
                        <a:rPr lang="en-GB" sz="900" b="0" i="0" u="none" strike="noStrike">
                          <a:solidFill>
                            <a:schemeClr val="tx1">
                              <a:lumMod val="75000"/>
                              <a:lumOff val="25000"/>
                            </a:schemeClr>
                          </a:solidFill>
                          <a:effectLst/>
                          <a:latin typeface="Calibri"/>
                          <a:ea typeface="+mn-ea"/>
                          <a:cs typeface="+mn-cs"/>
                        </a:rPr>
                        <a:t>SRO: Hamish Laing</a:t>
                      </a:r>
                    </a:p>
                    <a:p>
                      <a:pPr marL="35560" algn="l" fontAlgn="t"/>
                      <a:r>
                        <a:rPr lang="en-GB" sz="900" b="0" i="0" u="none" strike="noStrike">
                          <a:solidFill>
                            <a:schemeClr val="tx1">
                              <a:lumMod val="75000"/>
                              <a:lumOff val="25000"/>
                            </a:schemeClr>
                          </a:solidFill>
                          <a:effectLst/>
                          <a:latin typeface="+mn-lt"/>
                        </a:rPr>
                        <a:t>DHCW Director: Ifan Evans</a:t>
                      </a:r>
                      <a:endParaRPr lang="en-GB" sz="900" b="0" i="0" u="none" strike="noStrike">
                        <a:solidFill>
                          <a:schemeClr val="tx1">
                            <a:lumMod val="75000"/>
                            <a:lumOff val="25000"/>
                          </a:schemeClr>
                        </a:solidFill>
                        <a:effectLst/>
                        <a:latin typeface="Calibri"/>
                        <a:ea typeface="+mn-ea"/>
                        <a:cs typeface="+mn-cs"/>
                      </a:endParaRPr>
                    </a:p>
                    <a:p>
                      <a:pPr marL="35560" algn="l" fontAlgn="t"/>
                      <a:endParaRPr lang="en-GB" sz="900" b="0" i="0" u="none" strike="noStrike">
                        <a:solidFill>
                          <a:schemeClr val="tx1">
                            <a:lumMod val="75000"/>
                            <a:lumOff val="25000"/>
                          </a:schemeClr>
                        </a:solidFill>
                        <a:effectLst/>
                        <a:latin typeface="Calibri"/>
                        <a:ea typeface="+mn-ea"/>
                        <a:cs typeface="+mn-cs"/>
                      </a:endParaRPr>
                    </a:p>
                    <a:p>
                      <a:pPr marL="35560" algn="l" fontAlgn="t"/>
                      <a:endParaRPr lang="en-GB" sz="900" b="1" i="0" u="none" strike="noStrike">
                        <a:solidFill>
                          <a:srgbClr val="34B0D4"/>
                        </a:solidFill>
                        <a:effectLst/>
                        <a:latin typeface="+mn-lt"/>
                        <a:ea typeface="+mn-ea"/>
                        <a:cs typeface="+mn-cs"/>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5560" algn="l" fontAlgn="t"/>
                      <a:r>
                        <a:rPr lang="en-GB" sz="900" b="0" i="0" u="none" strike="noStrike">
                          <a:solidFill>
                            <a:srgbClr val="000000"/>
                          </a:solidFill>
                          <a:effectLst/>
                          <a:latin typeface="Calibri"/>
                        </a:rPr>
                        <a:t>N/A at this stage</a:t>
                      </a: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36986539"/>
                  </a:ext>
                </a:extLst>
              </a:tr>
              <a:tr h="0">
                <a:tc vMerge="1">
                  <a:txBody>
                    <a:bodyPr/>
                    <a:lstStyle/>
                    <a:p>
                      <a:pPr algn="l" fontAlgn="t"/>
                      <a:r>
                        <a:rPr lang="en-GB" sz="900" b="0" i="1" u="none" strike="noStrike">
                          <a:solidFill>
                            <a:srgbClr val="44546A"/>
                          </a:solidFill>
                          <a:effectLst/>
                          <a:latin typeface="Calibri" panose="020F0502020204030204" pitchFamily="34" charset="0"/>
                        </a:rPr>
                        <a:t> </a:t>
                      </a:r>
                    </a:p>
                  </a:txBody>
                  <a:tcPr marL="0" marR="0" marT="0" marB="0" vert="vert270">
                    <a:lnL>
                      <a:noFill/>
                    </a:lnL>
                    <a:lnR>
                      <a:noFill/>
                    </a:lnR>
                    <a:lnT>
                      <a:noFill/>
                    </a:lnT>
                    <a:lnB>
                      <a:noFill/>
                    </a:lnB>
                    <a:solidFill>
                      <a:srgbClr val="E7E6E6"/>
                    </a:solidFill>
                  </a:tcPr>
                </a:tc>
                <a:tc vMerge="1">
                  <a:txBody>
                    <a:bodyPr/>
                    <a:lstStyle/>
                    <a:p>
                      <a:endParaRPr lang="en-GB"/>
                    </a:p>
                  </a:txBody>
                  <a:tcPr>
                    <a:lnL w="12700" cmpd="sng">
                      <a:noFill/>
                      <a:prstDash val="solid"/>
                    </a:lnL>
                    <a:lnT w="12700" cmpd="sng">
                      <a:noFill/>
                      <a:prstDash val="solid"/>
                    </a:lnT>
                  </a:tcPr>
                </a:tc>
                <a:tc rowSpan="2">
                  <a:txBody>
                    <a:bodyPr/>
                    <a:lstStyle/>
                    <a:p>
                      <a:pPr marL="36000" algn="l" rtl="0" fontAlgn="t"/>
                      <a:endParaRPr lang="en-GB" sz="900" b="0" i="0" u="none" strike="noStrike">
                        <a:solidFill>
                          <a:srgbClr val="FFFFFF"/>
                        </a:solidFill>
                        <a:effectLst/>
                        <a:latin typeface="Calibri" panose="020F0502020204030204" pitchFamily="34" charset="0"/>
                      </a:endParaRPr>
                    </a:p>
                  </a:txBody>
                  <a:tcPr marL="10800" marR="10800" marT="10800" marB="10800">
                    <a:lnL w="12700" cmpd="sng">
                      <a:noFill/>
                      <a:prstDash val="solid"/>
                    </a:lnL>
                    <a:lnR>
                      <a:noFill/>
                    </a:lnR>
                    <a:lnT>
                      <a:noFill/>
                    </a:lnT>
                    <a:lnB>
                      <a:noFill/>
                    </a:lnB>
                    <a:lnTlToBr w="12700" cmpd="sng">
                      <a:noFill/>
                      <a:prstDash val="solid"/>
                    </a:lnTlToBr>
                    <a:lnBlToTr w="12700" cmpd="sng">
                      <a:noFill/>
                      <a:prstDash val="solid"/>
                    </a:lnBlToTr>
                    <a:solidFill>
                      <a:srgbClr val="34B0D4"/>
                    </a:solidFill>
                  </a:tcPr>
                </a:tc>
                <a:tc rowSpan="2">
                  <a:txBody>
                    <a:bodyPr/>
                    <a:lstStyle/>
                    <a:p>
                      <a:pPr marL="35560" algn="l" rtl="0"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rowSpan="2" gridSpan="2">
                  <a:txBody>
                    <a:bodyPr/>
                    <a:lstStyle/>
                    <a:p>
                      <a:pPr algn="l" rtl="0" fontAlgn="t"/>
                      <a:endParaRPr lang="en-GB" sz="900" b="1"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rowSpan="2" hMerge="1">
                  <a:txBody>
                    <a:bodyPr/>
                    <a:lstStyle/>
                    <a:p>
                      <a:pPr algn="l" rtl="0" fontAlgn="t"/>
                      <a:endParaRPr lang="en-GB" sz="900" b="1" i="0" u="none" strike="noStrike">
                        <a:solidFill>
                          <a:srgbClr val="13A3C9"/>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rowSpan="2">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rowSpan="2">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rowSpan="2">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rowSpan="2">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rowSpan="2">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rowSpan="2">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rowSpan="2">
                  <a:txBody>
                    <a:bodyPr/>
                    <a:lstStyle/>
                    <a:p>
                      <a:pPr marL="36000" algn="l" fontAlgn="t"/>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vMerge="1">
                  <a:txBody>
                    <a:bodyPr/>
                    <a:lstStyle/>
                    <a:p>
                      <a:pPr algn="ctr" fontAlgn="t"/>
                      <a:r>
                        <a:rPr lang="en-GB" sz="900" b="0" i="0" u="none" strike="noStrike">
                          <a:solidFill>
                            <a:srgbClr val="000000"/>
                          </a:solidFill>
                          <a:effectLst/>
                          <a:latin typeface="Calibri" panose="020F0502020204030204" pitchFamily="34" charset="0"/>
                        </a:rPr>
                        <a:t> </a:t>
                      </a:r>
                    </a:p>
                  </a:txBody>
                  <a:tcPr marL="0" marR="0" marT="0" marB="0">
                    <a:lnL>
                      <a:noFill/>
                    </a:lnL>
                    <a:lnR>
                      <a:noFill/>
                    </a:lnR>
                    <a:lnT>
                      <a:noFill/>
                    </a:lnT>
                    <a:lnB>
                      <a:noFill/>
                    </a:lnB>
                    <a:solidFill>
                      <a:srgbClr val="CCFFFF"/>
                    </a:solidFill>
                  </a:tcPr>
                </a:tc>
                <a:tc gridSpan="8" vMerge="1">
                  <a:txBody>
                    <a:bodyPr/>
                    <a:lstStyle/>
                    <a:p>
                      <a:pPr marL="35560" algn="l" fontAlgn="t"/>
                      <a:endParaRPr lang="en-GB" sz="9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vMerge="1">
                  <a:txBody>
                    <a:bodyPr/>
                    <a:lstStyle/>
                    <a:p>
                      <a:pPr marL="35560" algn="l" fontAlgn="t"/>
                      <a:endParaRPr lang="en-GB" sz="9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vMerge="1">
                  <a:txBody>
                    <a:bodyPr/>
                    <a:lstStyle/>
                    <a:p>
                      <a:pPr marL="35560" algn="l" fontAlgn="t"/>
                      <a:endParaRPr lang="en-GB" sz="9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vMerge="1">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vMerge="1">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vMerge="1">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vMerge="1">
                  <a:txBody>
                    <a:bodyPr/>
                    <a:lstStyle/>
                    <a:p>
                      <a:pPr algn="l" fontAlgn="t"/>
                      <a:endParaRPr lang="en-GB" sz="9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vMerge="1">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a:txBody>
                    <a:bodyPr/>
                    <a:lstStyle/>
                    <a:p>
                      <a:pPr marL="35560" algn="l" fontAlgn="t"/>
                      <a:endParaRPr lang="en-GB" sz="9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6000" algn="l" fontAlgn="t"/>
                      <a:endParaRPr lang="en-GB" sz="900" b="0"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444295315"/>
                  </a:ext>
                </a:extLst>
              </a:tr>
              <a:tr h="143927">
                <a:tc vMerge="1">
                  <a:txBody>
                    <a:bodyPr/>
                    <a:lstStyle/>
                    <a:p>
                      <a:endParaRPr lang="en-GB"/>
                    </a:p>
                  </a:txBody>
                  <a:tcPr/>
                </a:tc>
                <a:tc vMerge="1">
                  <a:txBody>
                    <a:bodyPr/>
                    <a:lstStyle/>
                    <a:p>
                      <a:endParaRPr lang="en-GB"/>
                    </a:p>
                  </a:txBody>
                  <a:tcPr/>
                </a:tc>
                <a:tc vMerge="1">
                  <a:txBody>
                    <a:bodyPr/>
                    <a:lstStyle/>
                    <a:p>
                      <a:pPr marL="36000" algn="l" rtl="0" fontAlgn="t"/>
                      <a:endParaRPr lang="en-GB" sz="900" b="0" i="0" u="none" strike="noStrike">
                        <a:solidFill>
                          <a:srgbClr val="FFFFFF"/>
                        </a:solidFill>
                        <a:effectLst/>
                        <a:latin typeface="Calibri" panose="020F0502020204030204" pitchFamily="34" charset="0"/>
                      </a:endParaRPr>
                    </a:p>
                  </a:txBody>
                  <a:tcPr marL="10800" marR="10800" marT="10800" marB="10800">
                    <a:lnL w="12700" cmpd="sng">
                      <a:noFill/>
                      <a:prstDash val="solid"/>
                    </a:lnL>
                    <a:lnR>
                      <a:noFill/>
                    </a:lnR>
                    <a:lnT>
                      <a:noFill/>
                    </a:lnT>
                    <a:lnB>
                      <a:noFill/>
                    </a:lnB>
                    <a:lnTlToBr w="12700" cmpd="sng">
                      <a:noFill/>
                      <a:prstDash val="solid"/>
                    </a:lnTlToBr>
                    <a:lnBlToTr w="12700" cmpd="sng">
                      <a:noFill/>
                      <a:prstDash val="solid"/>
                    </a:lnBlToTr>
                    <a:solidFill>
                      <a:srgbClr val="34B0D4"/>
                    </a:solidFill>
                  </a:tcPr>
                </a:tc>
                <a:tc vMerge="1">
                  <a:txBody>
                    <a:bodyPr/>
                    <a:lstStyle/>
                    <a:p>
                      <a:pPr marL="35560" algn="l" rtl="0"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gridSpan="2" vMerge="1">
                  <a:txBody>
                    <a:bodyPr/>
                    <a:lstStyle/>
                    <a:p>
                      <a:pPr algn="l" rtl="0" fontAlgn="t"/>
                      <a:endParaRPr lang="en-GB" sz="900" b="1"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vMerge="1">
                  <a:txBody>
                    <a:bodyPr/>
                    <a:lstStyle/>
                    <a:p>
                      <a:endParaRPr lang="en-GB"/>
                    </a:p>
                  </a:txBody>
                  <a:tcPr/>
                </a:tc>
                <a:tc vMerge="1">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vMerge="1">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vMerge="1">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vMerge="1">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vMerge="1">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vMerge="1">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vMerge="1">
                  <a:txBody>
                    <a:bodyPr/>
                    <a:lstStyle/>
                    <a:p>
                      <a:pPr marL="36000" algn="l" fontAlgn="t"/>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vMerge="1">
                  <a:txBody>
                    <a:bodyPr/>
                    <a:lstStyle/>
                    <a:p>
                      <a:endParaRPr lang="en-GB"/>
                    </a:p>
                  </a:txBody>
                  <a:tcPr/>
                </a:tc>
                <a:tc gridSpan="8">
                  <a:txBody>
                    <a:bodyPr/>
                    <a:lstStyle/>
                    <a:p>
                      <a:pPr marL="35560" algn="l" fontAlgn="t"/>
                      <a:r>
                        <a:rPr lang="en-GB" sz="900" b="1" i="0" u="none" strike="noStrike">
                          <a:solidFill>
                            <a:schemeClr val="accent6">
                              <a:lumMod val="50000"/>
                            </a:schemeClr>
                          </a:solidFill>
                          <a:effectLst/>
                          <a:latin typeface="Calibri"/>
                          <a:ea typeface="+mn-ea"/>
                          <a:cs typeface="+mn-cs"/>
                        </a:rPr>
                        <a:t>Next Major Milestone</a:t>
                      </a:r>
                      <a:endParaRPr lang="en-GB" sz="9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marL="35560" algn="l" fontAlgn="t"/>
                      <a:endParaRPr lang="en-GB" sz="9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36000" algn="l" fontAlgn="t"/>
                      <a:endParaRPr lang="en-GB" sz="900" b="0"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09897364"/>
                  </a:ext>
                </a:extLst>
              </a:tr>
              <a:tr h="190927">
                <a:tc vMerge="1">
                  <a:txBody>
                    <a:bodyPr/>
                    <a:lstStyle/>
                    <a:p>
                      <a:pPr algn="l" fontAlgn="t"/>
                      <a:r>
                        <a:rPr lang="en-GB" sz="900" b="0" i="1" u="none" strike="noStrike">
                          <a:solidFill>
                            <a:srgbClr val="44546A"/>
                          </a:solidFill>
                          <a:effectLst/>
                          <a:latin typeface="Calibri" panose="020F0502020204030204" pitchFamily="34" charset="0"/>
                        </a:rPr>
                        <a:t> </a:t>
                      </a:r>
                    </a:p>
                  </a:txBody>
                  <a:tcPr marL="0" marR="0" marT="0" marB="0" vert="vert270">
                    <a:lnL>
                      <a:noFill/>
                    </a:lnL>
                    <a:lnR>
                      <a:noFill/>
                    </a:lnR>
                    <a:lnT>
                      <a:noFill/>
                    </a:lnT>
                    <a:lnB>
                      <a:noFill/>
                    </a:lnB>
                    <a:solidFill>
                      <a:srgbClr val="E7E6E6"/>
                    </a:solidFill>
                  </a:tcPr>
                </a:tc>
                <a:tc vMerge="1">
                  <a:txBody>
                    <a:bodyPr/>
                    <a:lstStyle/>
                    <a:p>
                      <a:endParaRPr lang="en-GB"/>
                    </a:p>
                  </a:txBody>
                  <a:tcPr/>
                </a:tc>
                <a:tc>
                  <a:txBody>
                    <a:bodyPr/>
                    <a:lstStyle/>
                    <a:p>
                      <a:pPr marL="36000" algn="l" rtl="0" fontAlgn="t"/>
                      <a:endParaRPr lang="en-GB" sz="9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rtl="0"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gridSpan="2">
                  <a:txBody>
                    <a:bodyPr/>
                    <a:lstStyle/>
                    <a:p>
                      <a:pPr algn="l" rtl="0" fontAlgn="t"/>
                      <a:endParaRPr lang="en-GB" sz="900" b="1"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pPr algn="l" rtl="0" fontAlgn="t"/>
                      <a:endParaRPr lang="en-GB" sz="900" b="1" i="0" u="none" strike="noStrike">
                        <a:solidFill>
                          <a:srgbClr val="13A3C9"/>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6000" algn="l" fontAlgn="t"/>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vMerge="1">
                  <a:txBody>
                    <a:bodyPr/>
                    <a:lstStyle/>
                    <a:p>
                      <a:pPr algn="ctr" fontAlgn="t"/>
                      <a:r>
                        <a:rPr lang="en-GB" sz="900" b="0" i="0" u="none" strike="noStrike">
                          <a:solidFill>
                            <a:srgbClr val="000000"/>
                          </a:solidFill>
                          <a:effectLst/>
                          <a:latin typeface="Calibri" panose="020F0502020204030204" pitchFamily="34" charset="0"/>
                        </a:rPr>
                        <a:t> </a:t>
                      </a:r>
                    </a:p>
                  </a:txBody>
                  <a:tcPr marL="0" marR="0" marT="0" marB="0">
                    <a:lnL>
                      <a:noFill/>
                    </a:lnL>
                    <a:lnR>
                      <a:noFill/>
                    </a:lnR>
                    <a:lnT>
                      <a:noFill/>
                    </a:lnT>
                    <a:lnB>
                      <a:noFill/>
                    </a:lnB>
                    <a:solidFill>
                      <a:srgbClr val="CCFFFF"/>
                    </a:solidFill>
                  </a:tcPr>
                </a:tc>
                <a:tc rowSpan="2" gridSpan="8">
                  <a:txBody>
                    <a:bodyPr/>
                    <a:lstStyle/>
                    <a:p>
                      <a:pPr marL="35560" marR="0" lvl="0" indent="0" algn="l" eaLnBrk="1" fontAlgn="t" latinLnBrk="0" hangingPunct="1">
                        <a:lnSpc>
                          <a:spcPct val="100000"/>
                        </a:lnSpc>
                        <a:spcBef>
                          <a:spcPts val="0"/>
                        </a:spcBef>
                        <a:spcAft>
                          <a:spcPts val="0"/>
                        </a:spcAft>
                        <a:buClrTx/>
                        <a:buSzTx/>
                        <a:buFontTx/>
                        <a:buNone/>
                      </a:pPr>
                      <a:r>
                        <a:rPr lang="en-GB" sz="900" b="0" i="0" u="none" strike="noStrike">
                          <a:solidFill>
                            <a:schemeClr val="accent6">
                              <a:lumMod val="50000"/>
                            </a:schemeClr>
                          </a:solidFill>
                          <a:effectLst/>
                          <a:latin typeface="Calibri"/>
                          <a:ea typeface="+mn-ea"/>
                          <a:cs typeface="+mn-cs"/>
                        </a:rPr>
                        <a:t>Contract Award for Framework (for ePMA solution)  scheduled for Qtr 3 22/23 (Request for Change submitted)</a:t>
                      </a:r>
                      <a:endParaRPr lang="en-GB" sz="900" b="1" i="0" u="none" strike="noStrike">
                        <a:solidFill>
                          <a:schemeClr val="accent6">
                            <a:lumMod val="50000"/>
                          </a:schemeClr>
                        </a:solidFill>
                        <a:effectLst/>
                        <a:latin typeface="Calibri"/>
                        <a:ea typeface="+mn-ea"/>
                        <a:cs typeface="+mn-cs"/>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rowSpan="2" hMerge="1">
                  <a:txBody>
                    <a:bodyPr/>
                    <a:lstStyle/>
                    <a:p>
                      <a:pPr marL="35560" algn="l" fontAlgn="t"/>
                      <a:endParaRPr lang="en-GB" sz="9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rowSpan="2" hMerge="1">
                  <a:txBody>
                    <a:bodyPr/>
                    <a:lstStyle/>
                    <a:p>
                      <a:pPr marL="35560" algn="l" fontAlgn="t"/>
                      <a:endParaRPr lang="en-GB" sz="900" b="0" i="0" u="none" strike="noStrike">
                        <a:solidFill>
                          <a:schemeClr val="tx1">
                            <a:lumMod val="75000"/>
                            <a:lumOff val="25000"/>
                          </a:schemeClr>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rowSpan="2" hMerge="1">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rowSpan="2" hMerge="1">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rowSpan="2" hMerge="1">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rowSpan="2" hMerge="1">
                  <a:txBody>
                    <a:bodyPr/>
                    <a:lstStyle/>
                    <a:p>
                      <a:pPr algn="l" fontAlgn="t"/>
                      <a:endParaRPr lang="en-GB" sz="9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rowSpan="2" hMerge="1">
                  <a:txBody>
                    <a:bodyPr/>
                    <a:lstStyle/>
                    <a:p>
                      <a:pPr marL="35560" algn="l" fontAlgn="t"/>
                      <a:endParaRPr lang="en-GB" sz="900" b="0" i="0" u="none" strike="noStrike">
                        <a:solidFill>
                          <a:srgbClr val="44546A"/>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rowSpan="2">
                  <a:txBody>
                    <a:bodyPr/>
                    <a:lstStyle/>
                    <a:p>
                      <a:pPr marL="35560" marR="0" lvl="0" indent="0" algn="l" eaLnBrk="1" fontAlgn="t" latinLnBrk="0" hangingPunct="1">
                        <a:lnSpc>
                          <a:spcPct val="100000"/>
                        </a:lnSpc>
                        <a:spcBef>
                          <a:spcPts val="0"/>
                        </a:spcBef>
                        <a:spcAft>
                          <a:spcPts val="0"/>
                        </a:spcAft>
                        <a:buClrTx/>
                        <a:buSzTx/>
                        <a:buFontTx/>
                        <a:buNone/>
                      </a:pPr>
                      <a:r>
                        <a:rPr lang="en-GB" sz="900" b="1" i="0" u="none" strike="noStrike">
                          <a:solidFill>
                            <a:srgbClr val="34B0D4"/>
                          </a:solidFill>
                          <a:effectLst/>
                          <a:latin typeface="+mn-lt"/>
                          <a:ea typeface="+mn-ea"/>
                          <a:cs typeface="+mn-cs"/>
                        </a:rPr>
                        <a:t>Inaugural Shared Medicines Record programme board to be held in July.  </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rowSpan="2">
                  <a:txBody>
                    <a:bodyPr/>
                    <a:lstStyle/>
                    <a:p>
                      <a:pPr marL="36000" algn="l" fontAlgn="t"/>
                      <a:endParaRPr lang="en-GB" sz="900" b="0"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279002312"/>
                  </a:ext>
                </a:extLst>
              </a:tr>
              <a:tr h="298153">
                <a:tc vMerge="1">
                  <a:txBody>
                    <a:bodyPr/>
                    <a:lstStyle/>
                    <a:p>
                      <a:pPr algn="l" fontAlgn="t"/>
                      <a:r>
                        <a:rPr lang="en-GB" sz="900" b="0" i="1" u="none" strike="noStrike">
                          <a:solidFill>
                            <a:srgbClr val="44546A"/>
                          </a:solidFill>
                          <a:effectLst/>
                          <a:latin typeface="Calibri" panose="020F0502020204030204" pitchFamily="34" charset="0"/>
                        </a:rPr>
                        <a:t> </a:t>
                      </a:r>
                    </a:p>
                  </a:txBody>
                  <a:tcPr marL="0" marR="0" marT="0" marB="0" vert="vert270">
                    <a:lnL>
                      <a:noFill/>
                    </a:lnL>
                    <a:lnR>
                      <a:noFill/>
                    </a:lnR>
                    <a:lnT>
                      <a:noFill/>
                    </a:lnT>
                    <a:lnB>
                      <a:noFill/>
                    </a:lnB>
                    <a:solidFill>
                      <a:srgbClr val="E7E6E6"/>
                    </a:solidFill>
                  </a:tcPr>
                </a:tc>
                <a:tc vMerge="1">
                  <a:txBody>
                    <a:bodyPr/>
                    <a:lstStyle/>
                    <a:p>
                      <a:endParaRPr lang="en-GB"/>
                    </a:p>
                  </a:txBody>
                  <a:tcPr>
                    <a:lnL w="12700" cmpd="sng">
                      <a:noFill/>
                      <a:prstDash val="solid"/>
                    </a:lnL>
                    <a:lnT w="12700" cmpd="sng">
                      <a:noFill/>
                      <a:prstDash val="solid"/>
                    </a:lnT>
                  </a:tcPr>
                </a:tc>
                <a:tc>
                  <a:txBody>
                    <a:bodyPr/>
                    <a:lstStyle/>
                    <a:p>
                      <a:pPr marL="36000" algn="l" rtl="0" fontAlgn="t"/>
                      <a:endParaRPr lang="en-GB" sz="900" b="0" i="0" u="none" strike="noStrike">
                        <a:solidFill>
                          <a:srgbClr val="FFFFFF"/>
                        </a:solidFill>
                        <a:effectLst/>
                        <a:latin typeface="Calibri" panose="020F0502020204030204" pitchFamily="34" charset="0"/>
                      </a:endParaRPr>
                    </a:p>
                  </a:txBody>
                  <a:tcPr marL="10800" marR="10800" marT="10800" marB="10800">
                    <a:lnL w="12700" cmpd="sng">
                      <a:noFill/>
                      <a:prstDash val="solid"/>
                    </a:lnL>
                    <a:lnR>
                      <a:noFill/>
                    </a:lnR>
                    <a:lnT>
                      <a:noFill/>
                    </a:lnT>
                    <a:lnB>
                      <a:noFill/>
                    </a:lnB>
                    <a:lnTlToBr w="12700" cmpd="sng">
                      <a:noFill/>
                      <a:prstDash val="solid"/>
                    </a:lnTlToBr>
                    <a:lnBlToTr w="12700" cmpd="sng">
                      <a:noFill/>
                      <a:prstDash val="solid"/>
                    </a:lnBlToTr>
                    <a:solidFill>
                      <a:srgbClr val="34B0D4"/>
                    </a:solidFill>
                  </a:tcPr>
                </a:tc>
                <a:tc>
                  <a:txBody>
                    <a:bodyPr/>
                    <a:lstStyle/>
                    <a:p>
                      <a:pPr marL="35560" algn="l" rtl="0" fontAlgn="t"/>
                      <a:endParaRPr lang="en-GB" sz="900" b="0" i="0" u="none" strike="noStrike">
                        <a:solidFill>
                          <a:srgbClr val="FFFFFF"/>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000000"/>
                    </a:solidFill>
                  </a:tcPr>
                </a:tc>
                <a:tc gridSpan="2">
                  <a:txBody>
                    <a:bodyPr/>
                    <a:lstStyle/>
                    <a:p>
                      <a:pPr algn="l" rtl="0" fontAlgn="t"/>
                      <a:endParaRPr lang="en-GB" sz="900" b="1" i="0" u="none" strike="noStrike">
                        <a:solidFill>
                          <a:srgbClr val="13A3C9"/>
                        </a:solidFill>
                        <a:effectLst/>
                        <a:latin typeface="Calibri"/>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hMerge="1">
                  <a:txBody>
                    <a:bodyPr/>
                    <a:lstStyle/>
                    <a:p>
                      <a:pPr algn="l" rtl="0" fontAlgn="t"/>
                      <a:endParaRPr lang="en-GB" sz="900" b="1" i="0" u="none" strike="noStrike">
                        <a:solidFill>
                          <a:srgbClr val="13A3C9"/>
                        </a:solidFill>
                        <a:effectLst/>
                        <a:latin typeface="Calibri" panose="020F0502020204030204" pitchFamily="34" charset="0"/>
                      </a:endParaRPr>
                    </a:p>
                  </a:txBody>
                  <a:tcPr marL="0" marR="0" marT="0" marB="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333F4F"/>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5560" algn="l" fontAlgn="t"/>
                      <a:endParaRPr lang="en-GB" sz="900" b="1" i="0" u="none" strike="noStrike">
                        <a:solidFill>
                          <a:srgbClr val="FF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a:txBody>
                    <a:bodyPr/>
                    <a:lstStyle/>
                    <a:p>
                      <a:pPr marL="36000" algn="l" fontAlgn="t"/>
                      <a:endParaRPr lang="en-GB" sz="900" b="1"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8497B0"/>
                    </a:solidFill>
                  </a:tcPr>
                </a:tc>
                <a:tc vMerge="1">
                  <a:txBody>
                    <a:bodyPr/>
                    <a:lstStyle/>
                    <a:p>
                      <a:pPr algn="l" fontAlgn="t"/>
                      <a:r>
                        <a:rPr lang="en-GB" sz="900" b="0" i="0" u="none" strike="noStrike">
                          <a:solidFill>
                            <a:srgbClr val="000000"/>
                          </a:solidFill>
                          <a:effectLst/>
                          <a:latin typeface="Calibri" panose="020F0502020204030204" pitchFamily="34" charset="0"/>
                        </a:rPr>
                        <a:t> </a:t>
                      </a:r>
                    </a:p>
                  </a:txBody>
                  <a:tcPr marL="0" marR="0" marT="0" marB="0">
                    <a:lnL>
                      <a:noFill/>
                    </a:lnL>
                    <a:lnR>
                      <a:noFill/>
                    </a:lnR>
                    <a:lnT>
                      <a:noFill/>
                    </a:lnT>
                    <a:lnB>
                      <a:noFill/>
                    </a:lnB>
                    <a:solidFill>
                      <a:srgbClr val="CCFFFF"/>
                    </a:solidFill>
                  </a:tcPr>
                </a:tc>
                <a:tc gridSpan="8" vMerge="1">
                  <a:txBody>
                    <a:bodyPr/>
                    <a:lstStyle/>
                    <a:p>
                      <a:pPr marL="35560" marR="0" lvl="0" indent="0" algn="l" defTabSz="914400" eaLnBrk="1" fontAlgn="t" latinLnBrk="0" hangingPunct="1">
                        <a:lnSpc>
                          <a:spcPct val="100000"/>
                        </a:lnSpc>
                        <a:spcBef>
                          <a:spcPts val="0"/>
                        </a:spcBef>
                        <a:spcAft>
                          <a:spcPts val="0"/>
                        </a:spcAft>
                        <a:buClrTx/>
                        <a:buSzTx/>
                        <a:buFontTx/>
                        <a:buNone/>
                        <a:tabLst/>
                        <a:defRPr/>
                      </a:pPr>
                      <a:r>
                        <a:rPr lang="en-GB" sz="900" b="0" i="0" u="none" strike="noStrike">
                          <a:solidFill>
                            <a:schemeClr val="accent6">
                              <a:lumMod val="50000"/>
                            </a:schemeClr>
                          </a:solidFill>
                          <a:effectLst/>
                          <a:latin typeface="Calibri"/>
                          <a:ea typeface="+mn-ea"/>
                          <a:cs typeface="+mn-cs"/>
                        </a:rPr>
                        <a:t>Invitation To Tender for Electronic Prescribing and Medicines Administration Framework to be re-published. Contract Award timescales to be confirmed</a:t>
                      </a:r>
                    </a:p>
                  </a:txBody>
                  <a:tcPr marL="10800" marR="10800" marT="10800" marB="10800">
                    <a:lnL>
                      <a:noFill/>
                    </a:lnL>
                    <a:lnR>
                      <a:noFill/>
                    </a:lnR>
                    <a:lnT>
                      <a:noFill/>
                    </a:lnT>
                    <a:lnB>
                      <a:noFill/>
                    </a:lnB>
                    <a:lnTlToBr w="12700" cmpd="sng">
                      <a:noFill/>
                      <a:prstDash val="solid"/>
                    </a:lnTlToBr>
                    <a:lnBlToTr w="12700" cmpd="sng">
                      <a:noFill/>
                      <a:prstDash val="solid"/>
                    </a:lnBlToTr>
                    <a:solidFill>
                      <a:srgbClr val="D6DCE4"/>
                    </a:solidFill>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pPr marL="35560" marR="0" lvl="0" indent="0" algn="l" defTabSz="914400" eaLnBrk="1" fontAlgn="t" latinLnBrk="0" hangingPunct="1">
                        <a:lnSpc>
                          <a:spcPct val="100000"/>
                        </a:lnSpc>
                        <a:spcBef>
                          <a:spcPts val="0"/>
                        </a:spcBef>
                        <a:spcAft>
                          <a:spcPts val="0"/>
                        </a:spcAft>
                        <a:buClrTx/>
                        <a:buSzTx/>
                        <a:buFontTx/>
                        <a:buNone/>
                        <a:tabLst/>
                        <a:defRPr/>
                      </a:pPr>
                      <a:r>
                        <a:rPr lang="en-GB" sz="900" b="1" i="0" u="none" strike="noStrike">
                          <a:solidFill>
                            <a:srgbClr val="34B0D4"/>
                          </a:solidFill>
                          <a:effectLst/>
                          <a:latin typeface="+mn-lt"/>
                          <a:ea typeface="+mn-ea"/>
                          <a:cs typeface="+mn-cs"/>
                        </a:rPr>
                        <a:t>Inaugural Primary Care Electronic Prescription Service programme board held.  </a:t>
                      </a:r>
                    </a:p>
                    <a:p>
                      <a:pPr marL="35560" algn="l" fontAlgn="t"/>
                      <a:endParaRPr lang="en-GB" sz="900" b="0" i="0" u="none" strike="noStrike">
                        <a:solidFill>
                          <a:srgbClr val="000000"/>
                        </a:solidFill>
                        <a:effectLst/>
                        <a:latin typeface="Calibri"/>
                      </a:endParaRPr>
                    </a:p>
                  </a:txBody>
                  <a:tcPr marL="10800" marR="10800" marT="10800" marB="10800">
                    <a:lnL>
                      <a:noFill/>
                    </a:lnL>
                    <a:lnR>
                      <a:noFill/>
                    </a:lnR>
                    <a:lnT>
                      <a:noFill/>
                    </a:lnT>
                    <a:lnB>
                      <a:noFill/>
                    </a:lnB>
                    <a:lnTlToBr w="12700" cmpd="sng">
                      <a:noFill/>
                      <a:prstDash val="solid"/>
                    </a:lnTlToBr>
                    <a:lnBlToTr w="12700" cmpd="sng">
                      <a:noFill/>
                      <a:prstDash val="solid"/>
                    </a:lnBlToTr>
                    <a:solidFill>
                      <a:srgbClr val="FFFFFF"/>
                    </a:solidFill>
                  </a:tcPr>
                </a:tc>
                <a:tc vMerge="1">
                  <a:txBody>
                    <a:bodyPr/>
                    <a:lstStyle/>
                    <a:p>
                      <a:pPr marL="36000" algn="l" fontAlgn="t"/>
                      <a:endParaRPr lang="en-GB" sz="900" b="0"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586984621"/>
                  </a:ext>
                </a:extLst>
              </a:tr>
              <a:tr h="152742">
                <a:tc>
                  <a:txBody>
                    <a:bodyPr/>
                    <a:lstStyle/>
                    <a:p>
                      <a:pPr marL="36000" algn="ctr" fontAlgn="t"/>
                      <a:endParaRPr lang="en-GB" sz="100" b="0" i="1" u="none" strike="noStrike">
                        <a:solidFill>
                          <a:schemeClr val="tx1">
                            <a:lumMod val="75000"/>
                            <a:lumOff val="25000"/>
                          </a:schemeClr>
                        </a:solidFill>
                        <a:effectLst/>
                        <a:latin typeface="Calibri" panose="020F0502020204030204" pitchFamily="34" charset="0"/>
                      </a:endParaRPr>
                    </a:p>
                  </a:txBody>
                  <a:tcPr marL="10800" marR="10800" marT="10800" marB="10800" vert="vert270" anchor="ctr">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1" i="0" u="none" strike="noStrike">
                        <a:solidFill>
                          <a:schemeClr val="tx1">
                            <a:lumMod val="75000"/>
                            <a:lumOff val="25000"/>
                          </a:schemeClr>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gridSpan="2">
                  <a:txBody>
                    <a:bodyPr/>
                    <a:lstStyle/>
                    <a:p>
                      <a:pPr algn="l" fontAlgn="t"/>
                      <a:endParaRPr lang="en-GB" sz="900" b="0" i="0" u="none" strike="noStrike">
                        <a:solidFill>
                          <a:srgbClr val="FFFFFF"/>
                        </a:solidFill>
                        <a:effectLst/>
                        <a:latin typeface="Calibri" panose="020F0502020204030204" pitchFamily="34" charset="0"/>
                      </a:endParaRPr>
                    </a:p>
                  </a:txBody>
                  <a:tcPr marL="0" marR="0" marT="0" marB="0">
                    <a:lnL>
                      <a:noFill/>
                    </a:lnL>
                    <a:lnR>
                      <a:noFill/>
                    </a:lnR>
                    <a:lnT>
                      <a:noFill/>
                    </a:lnT>
                    <a:lnB>
                      <a:noFill/>
                    </a:lnB>
                  </a:tcPr>
                </a:tc>
                <a:tc hMerge="1">
                  <a:txBody>
                    <a:bodyPr/>
                    <a:lstStyle/>
                    <a:p>
                      <a:pPr algn="l" fontAlgn="t"/>
                      <a:endParaRPr lang="en-GB" sz="900" b="0" i="0" u="none" strike="noStrike">
                        <a:solidFill>
                          <a:srgbClr val="FFFFFF"/>
                        </a:solidFill>
                        <a:effectLst/>
                        <a:latin typeface="Calibri" panose="020F0502020204030204" pitchFamily="34" charset="0"/>
                      </a:endParaRPr>
                    </a:p>
                  </a:txBody>
                  <a:tcPr marL="0" marR="0" marT="0" marB="0">
                    <a:lnL>
                      <a:noFill/>
                    </a:lnL>
                    <a:lnR>
                      <a:noFill/>
                    </a:lnR>
                    <a:lnT>
                      <a:noFill/>
                    </a:lnT>
                    <a:lnB>
                      <a:noFill/>
                    </a:lnB>
                  </a:tcPr>
                </a:tc>
                <a:tc>
                  <a:txBody>
                    <a:bodyPr/>
                    <a:lstStyle/>
                    <a:p>
                      <a:pPr marL="36000" algn="l" fontAlgn="t"/>
                      <a:endParaRPr lang="en-GB" sz="1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FFFFFF"/>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chemeClr val="tx1">
                            <a:lumMod val="75000"/>
                            <a:lumOff val="25000"/>
                          </a:schemeClr>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chemeClr val="tx1">
                            <a:lumMod val="75000"/>
                            <a:lumOff val="25000"/>
                          </a:schemeClr>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chemeClr val="tx1">
                            <a:lumMod val="75000"/>
                            <a:lumOff val="25000"/>
                          </a:schemeClr>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chemeClr val="tx1">
                            <a:lumMod val="75000"/>
                            <a:lumOff val="25000"/>
                          </a:schemeClr>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gridSpan="2">
                  <a:txBody>
                    <a:bodyPr/>
                    <a:lstStyle/>
                    <a:p>
                      <a:pPr marL="36000" algn="l" fontAlgn="t"/>
                      <a:endParaRPr lang="en-GB" sz="1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hMerge="1">
                  <a:txBody>
                    <a:bodyPr/>
                    <a:lstStyle/>
                    <a:p>
                      <a:pPr algn="l" fontAlgn="t"/>
                      <a:endParaRPr lang="en-GB" sz="1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44546A"/>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tc>
                  <a:txBody>
                    <a:bodyPr/>
                    <a:lstStyle/>
                    <a:p>
                      <a:pPr marL="36000" algn="l" fontAlgn="t"/>
                      <a:endParaRPr lang="en-GB" sz="100" b="0" i="0" u="none" strike="noStrike" dirty="0">
                        <a:solidFill>
                          <a:srgbClr val="000000"/>
                        </a:solidFill>
                        <a:effectLst/>
                        <a:latin typeface="Calibri" panose="020F0502020204030204" pitchFamily="34" charset="0"/>
                      </a:endParaRPr>
                    </a:p>
                  </a:txBody>
                  <a:tcPr marL="10800" marR="10800" marT="10800" marB="1080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7267314"/>
                  </a:ext>
                </a:extLst>
              </a:tr>
            </a:tbl>
          </a:graphicData>
        </a:graphic>
      </p:graphicFrame>
      <p:sp>
        <p:nvSpPr>
          <p:cNvPr id="38" name="TextBox 37">
            <a:extLst>
              <a:ext uri="{FF2B5EF4-FFF2-40B4-BE49-F238E27FC236}">
                <a16:creationId xmlns:a16="http://schemas.microsoft.com/office/drawing/2014/main" id="{24A1591C-0DFB-4F1D-AFCA-51CE34A709B3}"/>
              </a:ext>
            </a:extLst>
          </p:cNvPr>
          <p:cNvSpPr txBox="1"/>
          <p:nvPr/>
        </p:nvSpPr>
        <p:spPr>
          <a:xfrm>
            <a:off x="2650502" y="5054905"/>
            <a:ext cx="2285482" cy="230832"/>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t>Primary Care Electronic Prescription Service</a:t>
            </a:r>
          </a:p>
        </p:txBody>
      </p:sp>
      <p:sp>
        <p:nvSpPr>
          <p:cNvPr id="39" name="TextBox 38">
            <a:extLst>
              <a:ext uri="{FF2B5EF4-FFF2-40B4-BE49-F238E27FC236}">
                <a16:creationId xmlns:a16="http://schemas.microsoft.com/office/drawing/2014/main" id="{F9CE33D7-2AD8-4949-8C15-3CC45656584B}"/>
              </a:ext>
            </a:extLst>
          </p:cNvPr>
          <p:cNvSpPr txBox="1"/>
          <p:nvPr/>
        </p:nvSpPr>
        <p:spPr>
          <a:xfrm>
            <a:off x="2650500" y="5287802"/>
            <a:ext cx="3288661" cy="230832"/>
          </a:xfrm>
          <a:prstGeom prst="rect">
            <a:avLst/>
          </a:prstGeom>
          <a:noFill/>
        </p:spPr>
        <p:txBody>
          <a:bodyPr wrap="square" lIns="91440" tIns="45720" rIns="91440" bIns="45720" rtlCol="0" anchor="t">
            <a:spAutoFit/>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t>Secondary Care E-prescribing and Medicines Administration</a:t>
            </a:r>
          </a:p>
        </p:txBody>
      </p:sp>
      <p:sp>
        <p:nvSpPr>
          <p:cNvPr id="40" name="TextBox 39">
            <a:extLst>
              <a:ext uri="{FF2B5EF4-FFF2-40B4-BE49-F238E27FC236}">
                <a16:creationId xmlns:a16="http://schemas.microsoft.com/office/drawing/2014/main" id="{CC575837-437D-4294-9225-6553EFCC7F93}"/>
              </a:ext>
            </a:extLst>
          </p:cNvPr>
          <p:cNvSpPr txBox="1"/>
          <p:nvPr/>
        </p:nvSpPr>
        <p:spPr>
          <a:xfrm>
            <a:off x="2650502" y="5520526"/>
            <a:ext cx="1800520" cy="230832"/>
          </a:xfrm>
          <a:prstGeom prst="rect">
            <a:avLst/>
          </a:prstGeom>
          <a:noFill/>
        </p:spPr>
        <p:txBody>
          <a:bodyPr wrap="square" lIns="91440" tIns="45720" rIns="91440" bIns="45720" rtlCol="0" anchor="t">
            <a:spAutoFit/>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t>Patient Access to Medicines</a:t>
            </a:r>
          </a:p>
        </p:txBody>
      </p:sp>
      <p:sp>
        <p:nvSpPr>
          <p:cNvPr id="41" name="TextBox 40">
            <a:extLst>
              <a:ext uri="{FF2B5EF4-FFF2-40B4-BE49-F238E27FC236}">
                <a16:creationId xmlns:a16="http://schemas.microsoft.com/office/drawing/2014/main" id="{F6747CAC-20FF-452C-B507-ABB32E672BA0}"/>
              </a:ext>
            </a:extLst>
          </p:cNvPr>
          <p:cNvSpPr txBox="1"/>
          <p:nvPr/>
        </p:nvSpPr>
        <p:spPr>
          <a:xfrm>
            <a:off x="2650502" y="5753164"/>
            <a:ext cx="1800520" cy="230832"/>
          </a:xfrm>
          <a:prstGeom prst="rect">
            <a:avLst/>
          </a:prstGeom>
          <a:noFill/>
        </p:spPr>
        <p:txBody>
          <a:bodyPr wrap="square" lIns="91440" tIns="45720" rIns="91440" bIns="45720" rtlCol="0" anchor="t">
            <a:spAutoFit/>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t>Shared Medicines Record</a:t>
            </a:r>
          </a:p>
        </p:txBody>
      </p:sp>
      <p:pic>
        <p:nvPicPr>
          <p:cNvPr id="42" name="Graphic 12" descr="Arrow circle with solid fill">
            <a:extLst>
              <a:ext uri="{FF2B5EF4-FFF2-40B4-BE49-F238E27FC236}">
                <a16:creationId xmlns:a16="http://schemas.microsoft.com/office/drawing/2014/main" id="{3E24E1ED-D0E6-4565-81EF-3BA5677D73C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2041681">
            <a:off x="4754645" y="1426061"/>
            <a:ext cx="620056" cy="615800"/>
          </a:xfrm>
          <a:prstGeom prst="rect">
            <a:avLst/>
          </a:prstGeom>
        </p:spPr>
      </p:pic>
      <p:pic>
        <p:nvPicPr>
          <p:cNvPr id="43" name="Picture 42">
            <a:extLst>
              <a:ext uri="{FF2B5EF4-FFF2-40B4-BE49-F238E27FC236}">
                <a16:creationId xmlns:a16="http://schemas.microsoft.com/office/drawing/2014/main" id="{7B77CC42-1E01-4D38-966A-14A2FCC83274}"/>
              </a:ext>
              <a:ext uri="{147F2762-F138-4A5C-976F-8EAC2B608ADB}">
                <a16:predDERef xmlns:a16="http://schemas.microsoft.com/office/drawing/2014/main" pred="{857BF7A6-F2EC-4E0B-AB5D-F5922DB84401}"/>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11209111" y="3981245"/>
            <a:ext cx="414338" cy="396007"/>
          </a:xfrm>
          <a:prstGeom prst="rect">
            <a:avLst/>
          </a:prstGeom>
        </p:spPr>
      </p:pic>
      <p:sp>
        <p:nvSpPr>
          <p:cNvPr id="44" name="TextBox 43">
            <a:extLst>
              <a:ext uri="{FF2B5EF4-FFF2-40B4-BE49-F238E27FC236}">
                <a16:creationId xmlns:a16="http://schemas.microsoft.com/office/drawing/2014/main" id="{5A62B5C2-02A4-4C01-9A32-73791C27716A}"/>
              </a:ext>
            </a:extLst>
          </p:cNvPr>
          <p:cNvSpPr txBox="1"/>
          <p:nvPr/>
        </p:nvSpPr>
        <p:spPr>
          <a:xfrm>
            <a:off x="8676636" y="1830638"/>
            <a:ext cx="936997" cy="461665"/>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F79646">
                    <a:lumMod val="50000"/>
                  </a:srgbClr>
                </a:solidFill>
                <a:effectLst/>
                <a:uLnTx/>
                <a:uFillTx/>
                <a:latin typeface="Calibri"/>
                <a:ea typeface="+mn-ea"/>
                <a:cs typeface="Calibri Light"/>
              </a:rPr>
              <a:t>Project Completion</a:t>
            </a:r>
            <a:endParaRPr kumimoji="0" lang="en-GB" sz="800" b="0" i="0" u="none" strike="noStrike" kern="1200" cap="none" spc="0" normalizeH="0" baseline="0" noProof="0">
              <a:ln>
                <a:noFill/>
              </a:ln>
              <a:solidFill>
                <a:srgbClr val="FF0000"/>
              </a:solidFill>
              <a:effectLst/>
              <a:uLnTx/>
              <a:uFillTx/>
              <a:latin typeface="Calibri" panose="020F0502020204030204" pitchFamily="34" charset="0"/>
              <a:ea typeface="+mn-ea"/>
              <a:cs typeface="Calibri Light" panose="020F03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F79646">
                    <a:lumMod val="50000"/>
                  </a:srgbClr>
                </a:solidFill>
                <a:effectLst/>
                <a:uLnTx/>
                <a:uFillTx/>
                <a:latin typeface="Calibri"/>
                <a:ea typeface="+mn-ea"/>
                <a:cs typeface="Calibri Light"/>
              </a:rPr>
              <a:t>Jun 2024</a:t>
            </a:r>
            <a:endParaRPr kumimoji="0" lang="en-GB" sz="800" b="0" i="0" u="none" strike="noStrike" kern="1200" cap="none" spc="0" normalizeH="0" baseline="0" noProof="0">
              <a:ln>
                <a:noFill/>
              </a:ln>
              <a:solidFill>
                <a:srgbClr val="F79646">
                  <a:lumMod val="50000"/>
                </a:srgbClr>
              </a:solidFill>
              <a:effectLst/>
              <a:uLnTx/>
              <a:uFillTx/>
              <a:latin typeface="Calibri" panose="020F0502020204030204" pitchFamily="34" charset="0"/>
              <a:ea typeface="+mn-ea"/>
              <a:cs typeface="Calibri Light" panose="020F0302020204030204" pitchFamily="34" charset="0"/>
            </a:endParaRPr>
          </a:p>
        </p:txBody>
      </p:sp>
      <p:sp>
        <p:nvSpPr>
          <p:cNvPr id="45" name="TextBox 44">
            <a:extLst>
              <a:ext uri="{FF2B5EF4-FFF2-40B4-BE49-F238E27FC236}">
                <a16:creationId xmlns:a16="http://schemas.microsoft.com/office/drawing/2014/main" id="{A6ED966B-BA12-49B0-83FC-687DC83807F0}"/>
              </a:ext>
            </a:extLst>
          </p:cNvPr>
          <p:cNvSpPr txBox="1"/>
          <p:nvPr/>
        </p:nvSpPr>
        <p:spPr>
          <a:xfrm>
            <a:off x="8676636" y="2940981"/>
            <a:ext cx="748837" cy="461665"/>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F79646">
                    <a:lumMod val="50000"/>
                  </a:srgbClr>
                </a:solidFill>
                <a:effectLst/>
                <a:uLnTx/>
                <a:uFillTx/>
                <a:latin typeface="Calibri"/>
                <a:ea typeface="+mn-ea"/>
                <a:cs typeface="Calibri Light"/>
              </a:rPr>
              <a:t>Project Completion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F79646">
                    <a:lumMod val="50000"/>
                  </a:srgbClr>
                </a:solidFill>
                <a:effectLst/>
                <a:uLnTx/>
                <a:uFillTx/>
                <a:latin typeface="Calibri"/>
                <a:ea typeface="+mn-ea"/>
                <a:cs typeface="Calibri Light"/>
              </a:rPr>
              <a:t>Jun 2025</a:t>
            </a:r>
            <a:endParaRPr kumimoji="0" lang="en-GB" sz="800" b="0" i="0" u="none" strike="noStrike" kern="1200" cap="none" spc="0" normalizeH="0" baseline="0" noProof="0">
              <a:ln>
                <a:noFill/>
              </a:ln>
              <a:solidFill>
                <a:srgbClr val="F79646">
                  <a:lumMod val="50000"/>
                </a:srgbClr>
              </a:solidFill>
              <a:effectLst/>
              <a:uLnTx/>
              <a:uFillTx/>
              <a:latin typeface="Calibri" panose="020F0502020204030204" pitchFamily="34" charset="0"/>
              <a:ea typeface="+mn-ea"/>
              <a:cs typeface="Calibri Light" panose="020F0302020204030204" pitchFamily="34" charset="0"/>
            </a:endParaRPr>
          </a:p>
        </p:txBody>
      </p:sp>
      <p:cxnSp>
        <p:nvCxnSpPr>
          <p:cNvPr id="46" name="Straight Connector 45">
            <a:extLst>
              <a:ext uri="{FF2B5EF4-FFF2-40B4-BE49-F238E27FC236}">
                <a16:creationId xmlns:a16="http://schemas.microsoft.com/office/drawing/2014/main" id="{A3C03801-E69D-4D1C-A7EB-6ACB5C089FFD}"/>
              </a:ext>
            </a:extLst>
          </p:cNvPr>
          <p:cNvCxnSpPr>
            <a:cxnSpLocks/>
          </p:cNvCxnSpPr>
          <p:nvPr/>
        </p:nvCxnSpPr>
        <p:spPr>
          <a:xfrm>
            <a:off x="8676636" y="3032945"/>
            <a:ext cx="0" cy="236843"/>
          </a:xfrm>
          <a:prstGeom prst="line">
            <a:avLst/>
          </a:prstGeom>
          <a:ln>
            <a:solidFill>
              <a:schemeClr val="accent6">
                <a:lumMod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47" name="Picture 46">
            <a:extLst>
              <a:ext uri="{FF2B5EF4-FFF2-40B4-BE49-F238E27FC236}">
                <a16:creationId xmlns:a16="http://schemas.microsoft.com/office/drawing/2014/main" id="{CD513C85-1F8F-44D1-ADAD-44388C5BF569}"/>
              </a:ext>
            </a:extLst>
          </p:cNvPr>
          <p:cNvPicPr>
            <a:picLocks noChangeAspect="1"/>
          </p:cNvPicPr>
          <p:nvPr/>
        </p:nvPicPr>
        <p:blipFill>
          <a:blip r:embed="rId8"/>
          <a:stretch>
            <a:fillRect/>
          </a:stretch>
        </p:blipFill>
        <p:spPr>
          <a:xfrm>
            <a:off x="11266114" y="2740230"/>
            <a:ext cx="318925" cy="332544"/>
          </a:xfrm>
          <a:prstGeom prst="rect">
            <a:avLst/>
          </a:prstGeom>
          <a:solidFill>
            <a:schemeClr val="accent4">
              <a:lumMod val="20000"/>
              <a:lumOff val="80000"/>
            </a:schemeClr>
          </a:solidFill>
        </p:spPr>
      </p:pic>
      <p:pic>
        <p:nvPicPr>
          <p:cNvPr id="48" name="Picture 47">
            <a:extLst>
              <a:ext uri="{FF2B5EF4-FFF2-40B4-BE49-F238E27FC236}">
                <a16:creationId xmlns:a16="http://schemas.microsoft.com/office/drawing/2014/main" id="{E8324893-B628-4770-A4C6-F847D9AFDC64}"/>
              </a:ext>
            </a:extLst>
          </p:cNvPr>
          <p:cNvPicPr>
            <a:picLocks noChangeAspect="1"/>
          </p:cNvPicPr>
          <p:nvPr/>
        </p:nvPicPr>
        <p:blipFill>
          <a:blip r:embed="rId8"/>
          <a:stretch>
            <a:fillRect/>
          </a:stretch>
        </p:blipFill>
        <p:spPr>
          <a:xfrm>
            <a:off x="11229116" y="3767874"/>
            <a:ext cx="318925" cy="332544"/>
          </a:xfrm>
          <a:prstGeom prst="rect">
            <a:avLst/>
          </a:prstGeom>
          <a:solidFill>
            <a:schemeClr val="accent4">
              <a:lumMod val="20000"/>
              <a:lumOff val="80000"/>
            </a:schemeClr>
          </a:solidFill>
        </p:spPr>
      </p:pic>
      <p:pic>
        <p:nvPicPr>
          <p:cNvPr id="50" name="Graphic 12" descr="Arrow circle with solid fill">
            <a:extLst>
              <a:ext uri="{FF2B5EF4-FFF2-40B4-BE49-F238E27FC236}">
                <a16:creationId xmlns:a16="http://schemas.microsoft.com/office/drawing/2014/main" id="{F67DBC56-4B5A-450D-B0CB-638BA1D2657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2203186">
            <a:off x="4751282" y="3709576"/>
            <a:ext cx="620056" cy="615800"/>
          </a:xfrm>
          <a:prstGeom prst="rect">
            <a:avLst/>
          </a:prstGeom>
        </p:spPr>
      </p:pic>
      <p:sp>
        <p:nvSpPr>
          <p:cNvPr id="51" name="Arrow: Left-Right 50">
            <a:extLst>
              <a:ext uri="{FF2B5EF4-FFF2-40B4-BE49-F238E27FC236}">
                <a16:creationId xmlns:a16="http://schemas.microsoft.com/office/drawing/2014/main" id="{1A6417CE-0210-46DE-A5EB-39503D6047DD}"/>
              </a:ext>
            </a:extLst>
          </p:cNvPr>
          <p:cNvSpPr/>
          <p:nvPr/>
        </p:nvSpPr>
        <p:spPr>
          <a:xfrm>
            <a:off x="11273275" y="3115135"/>
            <a:ext cx="286010" cy="149094"/>
          </a:xfrm>
          <a:prstGeom prst="leftRightArrow">
            <a:avLst/>
          </a:prstGeom>
          <a:solidFill>
            <a:srgbClr val="1B294A"/>
          </a:solidFill>
          <a:ln>
            <a:solidFill>
              <a:srgbClr val="1B29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pic>
        <p:nvPicPr>
          <p:cNvPr id="52" name="Picture 51">
            <a:extLst>
              <a:ext uri="{FF2B5EF4-FFF2-40B4-BE49-F238E27FC236}">
                <a16:creationId xmlns:a16="http://schemas.microsoft.com/office/drawing/2014/main" id="{ACDFF207-9667-4B5C-A098-5E783374B358}"/>
              </a:ext>
              <a:ext uri="{147F2762-F138-4A5C-976F-8EAC2B608ADB}">
                <a16:predDERef xmlns:a16="http://schemas.microsoft.com/office/drawing/2014/main" pred="{857BF7A6-F2EC-4E0B-AB5D-F5922DB84401}"/>
              </a:ext>
            </a:extLst>
          </p:cNvPr>
          <p:cNvPicPr>
            <a:picLocks noChangeAspect="1"/>
          </p:cNvPicPr>
          <p:nvPr/>
        </p:nvPicPr>
        <p:blipFill>
          <a:blip r:embed="rId7"/>
          <a:stretch>
            <a:fillRect/>
          </a:stretch>
        </p:blipFill>
        <p:spPr>
          <a:xfrm>
            <a:off x="11233692" y="1604946"/>
            <a:ext cx="365177" cy="346846"/>
          </a:xfrm>
          <a:prstGeom prst="rect">
            <a:avLst/>
          </a:prstGeom>
          <a:solidFill>
            <a:srgbClr val="1B294A"/>
          </a:solidFill>
          <a:ln>
            <a:noFill/>
          </a:ln>
        </p:spPr>
      </p:pic>
      <p:sp>
        <p:nvSpPr>
          <p:cNvPr id="53" name="Arrow: Left-Right 52">
            <a:extLst>
              <a:ext uri="{FF2B5EF4-FFF2-40B4-BE49-F238E27FC236}">
                <a16:creationId xmlns:a16="http://schemas.microsoft.com/office/drawing/2014/main" id="{E49FE63A-5406-4F38-A192-4A11804B3442}"/>
              </a:ext>
            </a:extLst>
          </p:cNvPr>
          <p:cNvSpPr/>
          <p:nvPr/>
        </p:nvSpPr>
        <p:spPr>
          <a:xfrm>
            <a:off x="11245724" y="4327996"/>
            <a:ext cx="286010" cy="149094"/>
          </a:xfrm>
          <a:prstGeom prst="leftRightArrow">
            <a:avLst/>
          </a:prstGeom>
          <a:solidFill>
            <a:srgbClr val="1B294A"/>
          </a:solidFill>
          <a:ln>
            <a:solidFill>
              <a:srgbClr val="1B29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54" name="Straight Connector 53">
            <a:extLst>
              <a:ext uri="{FF2B5EF4-FFF2-40B4-BE49-F238E27FC236}">
                <a16:creationId xmlns:a16="http://schemas.microsoft.com/office/drawing/2014/main" id="{FB37A9E8-F006-4E5A-BAA8-679F88435ED0}"/>
              </a:ext>
            </a:extLst>
          </p:cNvPr>
          <p:cNvCxnSpPr>
            <a:cxnSpLocks/>
          </p:cNvCxnSpPr>
          <p:nvPr/>
        </p:nvCxnSpPr>
        <p:spPr>
          <a:xfrm>
            <a:off x="8676636" y="1925785"/>
            <a:ext cx="0" cy="236843"/>
          </a:xfrm>
          <a:prstGeom prst="line">
            <a:avLst/>
          </a:prstGeom>
          <a:ln>
            <a:solidFill>
              <a:schemeClr val="accent6">
                <a:lumMod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55" name="Picture 54">
            <a:extLst>
              <a:ext uri="{FF2B5EF4-FFF2-40B4-BE49-F238E27FC236}">
                <a16:creationId xmlns:a16="http://schemas.microsoft.com/office/drawing/2014/main" id="{BF76B68F-6E28-449F-A625-BB7C34A2B3A6}"/>
              </a:ext>
            </a:extLst>
          </p:cNvPr>
          <p:cNvPicPr>
            <a:picLocks noChangeAspect="1"/>
          </p:cNvPicPr>
          <p:nvPr/>
        </p:nvPicPr>
        <p:blipFill>
          <a:blip r:embed="rId9"/>
          <a:stretch>
            <a:fillRect/>
          </a:stretch>
        </p:blipFill>
        <p:spPr>
          <a:xfrm>
            <a:off x="11274263" y="1407044"/>
            <a:ext cx="262317" cy="259010"/>
          </a:xfrm>
          <a:prstGeom prst="rect">
            <a:avLst/>
          </a:prstGeom>
          <a:solidFill>
            <a:srgbClr val="CCFFFF"/>
          </a:solidFill>
        </p:spPr>
      </p:pic>
      <p:sp>
        <p:nvSpPr>
          <p:cNvPr id="56" name="Arrow: Left-Right 55">
            <a:extLst>
              <a:ext uri="{FF2B5EF4-FFF2-40B4-BE49-F238E27FC236}">
                <a16:creationId xmlns:a16="http://schemas.microsoft.com/office/drawing/2014/main" id="{165CF4E9-E1D3-4330-90A4-1FCCBA9801E2}"/>
              </a:ext>
            </a:extLst>
          </p:cNvPr>
          <p:cNvSpPr/>
          <p:nvPr/>
        </p:nvSpPr>
        <p:spPr>
          <a:xfrm>
            <a:off x="11250570" y="1921871"/>
            <a:ext cx="286010" cy="149094"/>
          </a:xfrm>
          <a:prstGeom prst="leftRightArrow">
            <a:avLst/>
          </a:prstGeom>
          <a:solidFill>
            <a:srgbClr val="1B294A"/>
          </a:solidFill>
          <a:ln>
            <a:solidFill>
              <a:srgbClr val="1B29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40056304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8CD5CCFE25F5442B945768C1B363F99" ma:contentTypeVersion="15" ma:contentTypeDescription="Create a new document." ma:contentTypeScope="" ma:versionID="12f08da58143ee9256a5b7e89724a488">
  <xsd:schema xmlns:xsd="http://www.w3.org/2001/XMLSchema" xmlns:xs="http://www.w3.org/2001/XMLSchema" xmlns:p="http://schemas.microsoft.com/office/2006/metadata/properties" xmlns:ns2="4144b3e0-0191-494c-afa7-483e101b7c12" xmlns:ns3="9cb379ee-fdc7-462a-8c76-8dedc2c0dc4e" targetNamespace="http://schemas.microsoft.com/office/2006/metadata/properties" ma:root="true" ma:fieldsID="5c01f5a669eb4ae84c8eb3caf35a455b" ns2:_="" ns3:_="">
    <xsd:import namespace="4144b3e0-0191-494c-afa7-483e101b7c12"/>
    <xsd:import namespace="9cb379ee-fdc7-462a-8c76-8dedc2c0dc4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144b3e0-0191-494c-afa7-483e101b7c1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cb379ee-fdc7-462a-8c76-8dedc2c0dc4e"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bd40c611-5fe0-478b-992b-c8cb5492ca6a}" ma:internalName="TaxCatchAll" ma:showField="CatchAllData" ma:web="9cb379ee-fdc7-462a-8c76-8dedc2c0dc4e">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885B1D-F8D5-49B3-9C96-493D9CE8AD0F}">
  <ds:schemaRefs>
    <ds:schemaRef ds:uri="http://schemas.microsoft.com/sharepoint/v3/contenttype/forms"/>
  </ds:schemaRefs>
</ds:datastoreItem>
</file>

<file path=customXml/itemProps2.xml><?xml version="1.0" encoding="utf-8"?>
<ds:datastoreItem xmlns:ds="http://schemas.openxmlformats.org/officeDocument/2006/customXml" ds:itemID="{3F0A1802-2D7E-4302-BC22-9463C738EF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144b3e0-0191-494c-afa7-483e101b7c12"/>
    <ds:schemaRef ds:uri="9cb379ee-fdc7-462a-8c76-8dedc2c0dc4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TotalTime>
  <Words>2090</Words>
  <Application>Microsoft Office PowerPoint</Application>
  <PresentationFormat>Widescreen</PresentationFormat>
  <Paragraphs>283</Paragraphs>
  <Slides>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Sheard (DHCW - Service Transformation)</dc:creator>
  <cp:lastModifiedBy>Carys Richards  (DHCW - Corporate Governance)</cp:lastModifiedBy>
  <cp:revision>1</cp:revision>
  <dcterms:created xsi:type="dcterms:W3CDTF">2022-07-21T13:00:22Z</dcterms:created>
  <dcterms:modified xsi:type="dcterms:W3CDTF">2022-08-11T15:07:48Z</dcterms:modified>
</cp:coreProperties>
</file>