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9" r:id="rId5"/>
    <p:sldId id="261" r:id="rId6"/>
    <p:sldId id="260"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953"/>
    <a:srgbClr val="ACCF65"/>
    <a:srgbClr val="426C80"/>
    <a:srgbClr val="082442"/>
    <a:srgbClr val="FFFFFF"/>
    <a:srgbClr val="63C4EE"/>
    <a:srgbClr val="0238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E0A64C-964D-4E8A-B394-1310E5B7B3C9}" v="159" dt="2021-10-27T12:12:04.1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380" autoAdjust="0"/>
  </p:normalViewPr>
  <p:slideViewPr>
    <p:cSldViewPr snapToGrid="0">
      <p:cViewPr varScale="1">
        <p:scale>
          <a:sx n="90" d="100"/>
          <a:sy n="90" d="100"/>
        </p:scale>
        <p:origin x="13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0ECB2C-1FD9-4571-B81E-E2D5F17E8E14}" type="datetimeFigureOut">
              <a:rPr lang="en-GB" smtClean="0"/>
              <a:t>08/11/2021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AD437B-CEC0-4F6D-9B02-CD0143190342}" type="slidenum">
              <a:rPr lang="en-GB" smtClean="0"/>
              <a:t>‹#›</a:t>
            </a:fld>
            <a:endParaRPr lang="en-GB"/>
          </a:p>
        </p:txBody>
      </p:sp>
    </p:spTree>
    <p:extLst>
      <p:ext uri="{BB962C8B-B14F-4D97-AF65-F5344CB8AC3E}">
        <p14:creationId xmlns:p14="http://schemas.microsoft.com/office/powerpoint/2010/main" val="2783803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262626"/>
                </a:solidFill>
              </a:rPr>
              <a:t>Why Nursing Documentation ?</a:t>
            </a:r>
          </a:p>
          <a:p>
            <a:endParaRPr lang="en-GB" dirty="0">
              <a:solidFill>
                <a:srgbClr val="262626"/>
              </a:solidFill>
            </a:endParaRPr>
          </a:p>
          <a:p>
            <a:pPr marL="285750" indent="-285750">
              <a:buFont typeface="Arial" panose="020B0604020202020204" pitchFamily="34" charset="0"/>
              <a:buChar char="•"/>
            </a:pPr>
            <a:r>
              <a:rPr lang="en-GB" dirty="0">
                <a:solidFill>
                  <a:srgbClr val="262626"/>
                </a:solidFill>
              </a:rPr>
              <a:t>Poor Nursing documentation illustrated in ​</a:t>
            </a:r>
          </a:p>
          <a:p>
            <a:pPr lvl="2"/>
            <a:r>
              <a:rPr lang="en-GB" dirty="0">
                <a:solidFill>
                  <a:srgbClr val="262626"/>
                </a:solidFill>
              </a:rPr>
              <a:t>Health Inspectorate reports ​</a:t>
            </a:r>
          </a:p>
          <a:p>
            <a:pPr lvl="2"/>
            <a:r>
              <a:rPr lang="en-GB" dirty="0">
                <a:solidFill>
                  <a:srgbClr val="262626"/>
                </a:solidFill>
              </a:rPr>
              <a:t>Andrews Report Trusted to Care 2014​</a:t>
            </a:r>
          </a:p>
          <a:p>
            <a:pPr lvl="2"/>
            <a:r>
              <a:rPr lang="en-GB" dirty="0">
                <a:solidFill>
                  <a:srgbClr val="262626"/>
                </a:solidFill>
              </a:rPr>
              <a:t>Flynn report 2015​</a:t>
            </a:r>
          </a:p>
          <a:p>
            <a:pPr marL="285750" indent="-285750">
              <a:buFont typeface="Arial" panose="020B0604020202020204" pitchFamily="34" charset="0"/>
              <a:buChar char="•"/>
            </a:pPr>
            <a:r>
              <a:rPr lang="en-GB" dirty="0">
                <a:solidFill>
                  <a:srgbClr val="262626"/>
                </a:solidFill>
              </a:rPr>
              <a:t>Lack of standardisation ​</a:t>
            </a:r>
          </a:p>
          <a:p>
            <a:pPr marL="285750" indent="-285750">
              <a:buFont typeface="Arial" panose="020B0604020202020204" pitchFamily="34" charset="0"/>
              <a:buChar char="•"/>
            </a:pPr>
            <a:r>
              <a:rPr lang="en-GB" dirty="0">
                <a:solidFill>
                  <a:srgbClr val="262626"/>
                </a:solidFill>
              </a:rPr>
              <a:t>Manual auditing ​</a:t>
            </a:r>
          </a:p>
          <a:p>
            <a:pPr marL="285750" indent="-285750">
              <a:buFont typeface="Arial" panose="020B0604020202020204" pitchFamily="34" charset="0"/>
              <a:buChar char="•"/>
            </a:pPr>
            <a:r>
              <a:rPr lang="en-GB" dirty="0">
                <a:solidFill>
                  <a:srgbClr val="262626"/>
                </a:solidFill>
              </a:rPr>
              <a:t>Duplication of documentation​</a:t>
            </a:r>
          </a:p>
          <a:p>
            <a:pPr marL="285750" indent="-285750">
              <a:buFont typeface="Arial" panose="020B0604020202020204" pitchFamily="34" charset="0"/>
              <a:buChar char="•"/>
            </a:pPr>
            <a:r>
              <a:rPr lang="en-GB" dirty="0">
                <a:solidFill>
                  <a:srgbClr val="262626"/>
                </a:solidFill>
              </a:rPr>
              <a:t>Repetitive questioning ​</a:t>
            </a:r>
          </a:p>
          <a:p>
            <a:endParaRPr lang="en-GB" dirty="0"/>
          </a:p>
        </p:txBody>
      </p:sp>
      <p:sp>
        <p:nvSpPr>
          <p:cNvPr id="4" name="Slide Number Placeholder 3"/>
          <p:cNvSpPr>
            <a:spLocks noGrp="1"/>
          </p:cNvSpPr>
          <p:nvPr>
            <p:ph type="sldNum" sz="quarter" idx="5"/>
          </p:nvPr>
        </p:nvSpPr>
        <p:spPr/>
        <p:txBody>
          <a:bodyPr/>
          <a:lstStyle/>
          <a:p>
            <a:fld id="{39AD437B-CEC0-4F6D-9B02-CD0143190342}" type="slidenum">
              <a:rPr lang="en-GB" smtClean="0"/>
              <a:t>2</a:t>
            </a:fld>
            <a:endParaRPr lang="en-GB"/>
          </a:p>
        </p:txBody>
      </p:sp>
    </p:spTree>
    <p:extLst>
      <p:ext uri="{BB962C8B-B14F-4D97-AF65-F5344CB8AC3E}">
        <p14:creationId xmlns:p14="http://schemas.microsoft.com/office/powerpoint/2010/main" val="3493914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50000"/>
              </a:lnSpc>
              <a:buFont typeface="Arial" panose="020B0604020202020204" pitchFamily="34" charset="0"/>
              <a:buChar char="•"/>
            </a:pPr>
            <a:r>
              <a:rPr lang="en-GB" sz="1200" b="1" dirty="0">
                <a:solidFill>
                  <a:schemeClr val="bg1"/>
                </a:solidFill>
                <a:latin typeface="+mj-lt"/>
              </a:rPr>
              <a:t>Standardise Nursing Documentation </a:t>
            </a:r>
          </a:p>
          <a:p>
            <a:pPr marL="285750" indent="-285750">
              <a:lnSpc>
                <a:spcPct val="150000"/>
              </a:lnSpc>
              <a:buFont typeface="Arial" panose="020B0604020202020204" pitchFamily="34" charset="0"/>
              <a:buChar char="•"/>
            </a:pPr>
            <a:r>
              <a:rPr lang="en-GB" sz="1200" b="1" dirty="0">
                <a:solidFill>
                  <a:schemeClr val="bg1"/>
                </a:solidFill>
                <a:latin typeface="+mj-lt"/>
              </a:rPr>
              <a:t>Increase patient Safety </a:t>
            </a:r>
          </a:p>
          <a:p>
            <a:pPr marL="285750" indent="-285750">
              <a:lnSpc>
                <a:spcPct val="150000"/>
              </a:lnSpc>
              <a:buFont typeface="Arial" panose="020B0604020202020204" pitchFamily="34" charset="0"/>
              <a:buChar char="•"/>
            </a:pPr>
            <a:r>
              <a:rPr lang="en-GB" sz="1200" b="1" dirty="0">
                <a:solidFill>
                  <a:schemeClr val="bg1"/>
                </a:solidFill>
                <a:latin typeface="+mj-lt"/>
              </a:rPr>
              <a:t>Reduce Repetitive Questioning and Duplication </a:t>
            </a:r>
          </a:p>
          <a:p>
            <a:pPr marL="285750" indent="-285750">
              <a:lnSpc>
                <a:spcPct val="150000"/>
              </a:lnSpc>
              <a:buFont typeface="Arial" panose="020B0604020202020204" pitchFamily="34" charset="0"/>
              <a:buChar char="•"/>
            </a:pPr>
            <a:r>
              <a:rPr lang="en-GB" sz="1200" b="1" dirty="0">
                <a:solidFill>
                  <a:schemeClr val="bg1"/>
                </a:solidFill>
                <a:latin typeface="+mj-lt"/>
              </a:rPr>
              <a:t>Reduce the documentation burden on nursing</a:t>
            </a:r>
          </a:p>
          <a:p>
            <a:pPr marL="285750" indent="-285750">
              <a:lnSpc>
                <a:spcPct val="150000"/>
              </a:lnSpc>
              <a:buFont typeface="Arial" panose="020B0604020202020204" pitchFamily="34" charset="0"/>
              <a:buChar char="•"/>
            </a:pPr>
            <a:r>
              <a:rPr lang="en-GB" sz="1200" b="1" dirty="0">
                <a:solidFill>
                  <a:schemeClr val="bg1"/>
                </a:solidFill>
                <a:latin typeface="+mj-lt"/>
              </a:rPr>
              <a:t>Document once reuse many times</a:t>
            </a:r>
          </a:p>
          <a:p>
            <a:pPr marL="285750" indent="-285750">
              <a:lnSpc>
                <a:spcPct val="150000"/>
              </a:lnSpc>
              <a:buFont typeface="Arial" panose="020B0604020202020204" pitchFamily="34" charset="0"/>
              <a:buChar char="•"/>
            </a:pPr>
            <a:r>
              <a:rPr lang="en-GB" sz="1200" b="1" dirty="0">
                <a:solidFill>
                  <a:schemeClr val="bg1"/>
                </a:solidFill>
                <a:latin typeface="+mj-lt"/>
              </a:rPr>
              <a:t>Automate audit data collection</a:t>
            </a:r>
          </a:p>
          <a:p>
            <a:endParaRPr lang="en-GB" dirty="0"/>
          </a:p>
        </p:txBody>
      </p:sp>
      <p:sp>
        <p:nvSpPr>
          <p:cNvPr id="4" name="Slide Number Placeholder 3"/>
          <p:cNvSpPr>
            <a:spLocks noGrp="1"/>
          </p:cNvSpPr>
          <p:nvPr>
            <p:ph type="sldNum" sz="quarter" idx="5"/>
          </p:nvPr>
        </p:nvSpPr>
        <p:spPr/>
        <p:txBody>
          <a:bodyPr/>
          <a:lstStyle/>
          <a:p>
            <a:fld id="{39AD437B-CEC0-4F6D-9B02-CD0143190342}" type="slidenum">
              <a:rPr lang="en-GB" smtClean="0"/>
              <a:t>4</a:t>
            </a:fld>
            <a:endParaRPr lang="en-GB"/>
          </a:p>
        </p:txBody>
      </p:sp>
    </p:spTree>
    <p:extLst>
      <p:ext uri="{BB962C8B-B14F-4D97-AF65-F5344CB8AC3E}">
        <p14:creationId xmlns:p14="http://schemas.microsoft.com/office/powerpoint/2010/main" val="918770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200"/>
              </a:lnSpc>
              <a:spcBef>
                <a:spcPts val="600"/>
              </a:spcBef>
            </a:pPr>
            <a:r>
              <a:rPr lang="en-GB" b="1" dirty="0">
                <a:solidFill>
                  <a:schemeClr val="accent6"/>
                </a:solidFill>
                <a:latin typeface="+mj-lt"/>
              </a:rPr>
              <a:t>FUNDING </a:t>
            </a:r>
          </a:p>
          <a:p>
            <a:pPr>
              <a:lnSpc>
                <a:spcPts val="2200"/>
              </a:lnSpc>
              <a:spcBef>
                <a:spcPts val="600"/>
              </a:spcBef>
            </a:pPr>
            <a:endParaRPr lang="en-GB" b="1" dirty="0">
              <a:solidFill>
                <a:schemeClr val="accent6"/>
              </a:solidFill>
              <a:latin typeface="+mj-lt"/>
            </a:endParaRPr>
          </a:p>
          <a:p>
            <a:pPr>
              <a:lnSpc>
                <a:spcPts val="2200"/>
              </a:lnSpc>
              <a:spcBef>
                <a:spcPts val="600"/>
              </a:spcBef>
            </a:pPr>
            <a:r>
              <a:rPr lang="en-GB" b="1" dirty="0">
                <a:solidFill>
                  <a:schemeClr val="accent6"/>
                </a:solidFill>
                <a:latin typeface="+mj-lt"/>
              </a:rPr>
              <a:t>TECHNICAL CONSTRAINTS (Initial decisions) </a:t>
            </a:r>
          </a:p>
          <a:p>
            <a:pPr>
              <a:lnSpc>
                <a:spcPts val="2200"/>
              </a:lnSpc>
              <a:spcBef>
                <a:spcPts val="600"/>
              </a:spcBef>
            </a:pPr>
            <a:endParaRPr lang="en-GB" b="1" dirty="0">
              <a:solidFill>
                <a:schemeClr val="accent6"/>
              </a:solidFill>
              <a:latin typeface="+mj-lt"/>
            </a:endParaRPr>
          </a:p>
          <a:p>
            <a:pPr>
              <a:lnSpc>
                <a:spcPts val="2200"/>
              </a:lnSpc>
              <a:spcBef>
                <a:spcPts val="600"/>
              </a:spcBef>
            </a:pPr>
            <a:r>
              <a:rPr lang="en-GB" b="1" dirty="0">
                <a:solidFill>
                  <a:schemeClr val="accent6"/>
                </a:solidFill>
                <a:latin typeface="+mj-lt"/>
              </a:rPr>
              <a:t>PEOPLE</a:t>
            </a:r>
            <a:endParaRPr lang="en-GB" sz="1200" b="1" dirty="0">
              <a:solidFill>
                <a:schemeClr val="accent6"/>
              </a:solidFill>
              <a:latin typeface="+mj-lt"/>
            </a:endParaRPr>
          </a:p>
          <a:p>
            <a:pPr>
              <a:lnSpc>
                <a:spcPts val="2200"/>
              </a:lnSpc>
              <a:spcBef>
                <a:spcPts val="600"/>
              </a:spcBef>
            </a:pPr>
            <a:endParaRPr lang="en-GB" b="1" dirty="0">
              <a:solidFill>
                <a:schemeClr val="accent6"/>
              </a:solidFill>
              <a:latin typeface="+mj-lt"/>
            </a:endParaRPr>
          </a:p>
          <a:p>
            <a:pPr>
              <a:lnSpc>
                <a:spcPts val="2200"/>
              </a:lnSpc>
              <a:spcBef>
                <a:spcPts val="600"/>
              </a:spcBef>
            </a:pPr>
            <a:r>
              <a:rPr lang="en-GB" b="1" dirty="0">
                <a:solidFill>
                  <a:schemeClr val="accent6"/>
                </a:solidFill>
                <a:latin typeface="+mj-lt"/>
              </a:rPr>
              <a:t>USER ACCEPTANCE</a:t>
            </a:r>
          </a:p>
          <a:p>
            <a:pPr>
              <a:lnSpc>
                <a:spcPts val="2200"/>
              </a:lnSpc>
              <a:spcBef>
                <a:spcPts val="600"/>
              </a:spcBef>
            </a:pPr>
            <a:endParaRPr lang="en-GB" sz="1200" b="1" dirty="0">
              <a:solidFill>
                <a:schemeClr val="accent6"/>
              </a:solidFill>
              <a:latin typeface="+mj-lt"/>
            </a:endParaRPr>
          </a:p>
          <a:p>
            <a:pPr>
              <a:lnSpc>
                <a:spcPts val="2200"/>
              </a:lnSpc>
              <a:spcBef>
                <a:spcPts val="600"/>
              </a:spcBef>
            </a:pPr>
            <a:r>
              <a:rPr lang="en-GB" b="1" dirty="0">
                <a:solidFill>
                  <a:schemeClr val="accent6"/>
                </a:solidFill>
                <a:latin typeface="+mj-lt"/>
              </a:rPr>
              <a:t>BUSINESS CHANGE </a:t>
            </a:r>
            <a:endParaRPr lang="en-GB" dirty="0"/>
          </a:p>
        </p:txBody>
      </p:sp>
      <p:sp>
        <p:nvSpPr>
          <p:cNvPr id="4" name="Slide Number Placeholder 3"/>
          <p:cNvSpPr>
            <a:spLocks noGrp="1"/>
          </p:cNvSpPr>
          <p:nvPr>
            <p:ph type="sldNum" sz="quarter" idx="5"/>
          </p:nvPr>
        </p:nvSpPr>
        <p:spPr/>
        <p:txBody>
          <a:bodyPr/>
          <a:lstStyle/>
          <a:p>
            <a:fld id="{39AD437B-CEC0-4F6D-9B02-CD0143190342}" type="slidenum">
              <a:rPr lang="en-GB" smtClean="0"/>
              <a:t>5</a:t>
            </a:fld>
            <a:endParaRPr lang="en-GB"/>
          </a:p>
        </p:txBody>
      </p:sp>
    </p:spTree>
    <p:extLst>
      <p:ext uri="{BB962C8B-B14F-4D97-AF65-F5344CB8AC3E}">
        <p14:creationId xmlns:p14="http://schemas.microsoft.com/office/powerpoint/2010/main" val="2333440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GB" sz="1400" b="1" dirty="0">
                <a:solidFill>
                  <a:schemeClr val="bg1"/>
                </a:solidFill>
                <a:latin typeface="+mj-lt"/>
              </a:rPr>
              <a:t>Good </a:t>
            </a:r>
          </a:p>
          <a:p>
            <a:pPr marL="285750" indent="-285750">
              <a:lnSpc>
                <a:spcPct val="150000"/>
              </a:lnSpc>
              <a:buFont typeface="Arial" panose="020B0604020202020204" pitchFamily="34" charset="0"/>
              <a:buChar char="•"/>
            </a:pPr>
            <a:r>
              <a:rPr lang="en-GB" sz="1200" b="1" dirty="0">
                <a:solidFill>
                  <a:schemeClr val="bg1"/>
                </a:solidFill>
                <a:latin typeface="+mj-lt"/>
              </a:rPr>
              <a:t>Clinical Engagement </a:t>
            </a:r>
          </a:p>
          <a:p>
            <a:pPr marL="285750" indent="-285750">
              <a:lnSpc>
                <a:spcPct val="150000"/>
              </a:lnSpc>
              <a:buFont typeface="Arial" panose="020B0604020202020204" pitchFamily="34" charset="0"/>
              <a:buChar char="•"/>
            </a:pPr>
            <a:r>
              <a:rPr lang="en-GB" sz="1200" b="1" dirty="0">
                <a:solidFill>
                  <a:schemeClr val="bg1"/>
                </a:solidFill>
                <a:latin typeface="+mj-lt"/>
              </a:rPr>
              <a:t>Defining priorities </a:t>
            </a:r>
          </a:p>
          <a:p>
            <a:pPr marL="285750" indent="-285750">
              <a:lnSpc>
                <a:spcPct val="150000"/>
              </a:lnSpc>
              <a:buFont typeface="Arial" panose="020B0604020202020204" pitchFamily="34" charset="0"/>
              <a:buChar char="•"/>
            </a:pPr>
            <a:r>
              <a:rPr lang="en-GB" sz="1200" b="1" dirty="0">
                <a:solidFill>
                  <a:schemeClr val="bg1"/>
                </a:solidFill>
                <a:latin typeface="+mj-lt"/>
              </a:rPr>
              <a:t>Listening to the user </a:t>
            </a:r>
          </a:p>
          <a:p>
            <a:pPr marL="285750" indent="-285750">
              <a:lnSpc>
                <a:spcPct val="150000"/>
              </a:lnSpc>
              <a:buFont typeface="Arial" panose="020B0604020202020204" pitchFamily="34" charset="0"/>
              <a:buChar char="•"/>
            </a:pPr>
            <a:r>
              <a:rPr lang="en-GB" sz="1200" b="1" dirty="0">
                <a:solidFill>
                  <a:schemeClr val="bg1"/>
                </a:solidFill>
                <a:latin typeface="+mj-lt"/>
              </a:rPr>
              <a:t>Business transformation team</a:t>
            </a:r>
          </a:p>
          <a:p>
            <a:pPr marL="285750" indent="-285750">
              <a:lnSpc>
                <a:spcPct val="150000"/>
              </a:lnSpc>
              <a:buFont typeface="Arial" panose="020B0604020202020204" pitchFamily="34" charset="0"/>
              <a:buChar char="•"/>
            </a:pPr>
            <a:r>
              <a:rPr lang="en-GB" sz="1200" b="1" dirty="0">
                <a:solidFill>
                  <a:schemeClr val="bg1"/>
                </a:solidFill>
                <a:latin typeface="+mj-lt"/>
              </a:rPr>
              <a:t>Extensive engagement </a:t>
            </a:r>
          </a:p>
          <a:p>
            <a:pPr>
              <a:lnSpc>
                <a:spcPct val="150000"/>
              </a:lnSpc>
            </a:pPr>
            <a:r>
              <a:rPr lang="en-GB" sz="1400" b="1" dirty="0">
                <a:solidFill>
                  <a:schemeClr val="bg1"/>
                </a:solidFill>
                <a:latin typeface="+mj-lt"/>
              </a:rPr>
              <a:t>Aspects that could be improved </a:t>
            </a:r>
          </a:p>
          <a:p>
            <a:pPr marL="285750" indent="-285750">
              <a:lnSpc>
                <a:spcPct val="150000"/>
              </a:lnSpc>
              <a:buFont typeface="Arial" panose="020B0604020202020204" pitchFamily="34" charset="0"/>
              <a:buChar char="•"/>
            </a:pPr>
            <a:r>
              <a:rPr lang="en-GB" sz="1200" b="1" dirty="0">
                <a:solidFill>
                  <a:schemeClr val="bg1"/>
                </a:solidFill>
                <a:latin typeface="+mj-lt"/>
              </a:rPr>
              <a:t>Interoperability to ensure smooth patient pathways &amp; Professional accountability</a:t>
            </a:r>
          </a:p>
          <a:p>
            <a:pPr marL="285750" indent="-285750">
              <a:lnSpc>
                <a:spcPct val="150000"/>
              </a:lnSpc>
              <a:buFont typeface="Arial" panose="020B0604020202020204" pitchFamily="34" charset="0"/>
              <a:buChar char="•"/>
            </a:pPr>
            <a:r>
              <a:rPr lang="en-GB" sz="1200" b="1" dirty="0">
                <a:solidFill>
                  <a:schemeClr val="bg1"/>
                </a:solidFill>
                <a:latin typeface="+mj-lt"/>
              </a:rPr>
              <a:t>Service management 24/7 </a:t>
            </a:r>
          </a:p>
          <a:p>
            <a:pPr marL="285750" indent="-285750">
              <a:lnSpc>
                <a:spcPct val="150000"/>
              </a:lnSpc>
              <a:buFont typeface="Arial" panose="020B0604020202020204" pitchFamily="34" charset="0"/>
              <a:buChar char="•"/>
            </a:pPr>
            <a:r>
              <a:rPr lang="en-GB" sz="1200" b="1" dirty="0">
                <a:solidFill>
                  <a:schemeClr val="bg1"/>
                </a:solidFill>
                <a:latin typeface="+mj-lt"/>
              </a:rPr>
              <a:t>Communication with other programmes WPAS </a:t>
            </a:r>
            <a:endParaRPr lang="en-GB" dirty="0"/>
          </a:p>
        </p:txBody>
      </p:sp>
      <p:sp>
        <p:nvSpPr>
          <p:cNvPr id="4" name="Slide Number Placeholder 3"/>
          <p:cNvSpPr>
            <a:spLocks noGrp="1"/>
          </p:cNvSpPr>
          <p:nvPr>
            <p:ph type="sldNum" sz="quarter" idx="5"/>
          </p:nvPr>
        </p:nvSpPr>
        <p:spPr/>
        <p:txBody>
          <a:bodyPr/>
          <a:lstStyle/>
          <a:p>
            <a:fld id="{39AD437B-CEC0-4F6D-9B02-CD0143190342}" type="slidenum">
              <a:rPr lang="en-GB" smtClean="0"/>
              <a:t>6</a:t>
            </a:fld>
            <a:endParaRPr lang="en-GB"/>
          </a:p>
        </p:txBody>
      </p:sp>
    </p:spTree>
    <p:extLst>
      <p:ext uri="{BB962C8B-B14F-4D97-AF65-F5344CB8AC3E}">
        <p14:creationId xmlns:p14="http://schemas.microsoft.com/office/powerpoint/2010/main" val="651444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200"/>
              </a:lnSpc>
              <a:spcBef>
                <a:spcPts val="600"/>
              </a:spcBef>
            </a:pPr>
            <a:r>
              <a:rPr lang="en-GB" sz="2000" b="1" dirty="0">
                <a:solidFill>
                  <a:schemeClr val="accent6"/>
                </a:solidFill>
                <a:latin typeface="+mj-lt"/>
              </a:rPr>
              <a:t>USER ACCEPTANCE</a:t>
            </a:r>
          </a:p>
          <a:p>
            <a:pPr>
              <a:lnSpc>
                <a:spcPts val="2200"/>
              </a:lnSpc>
              <a:spcBef>
                <a:spcPts val="600"/>
              </a:spcBef>
            </a:pPr>
            <a:r>
              <a:rPr lang="en-GB" sz="2000" b="1" dirty="0">
                <a:solidFill>
                  <a:schemeClr val="accent6"/>
                </a:solidFill>
                <a:latin typeface="+mj-lt"/>
              </a:rPr>
              <a:t>Nurses at the bedside</a:t>
            </a:r>
          </a:p>
          <a:p>
            <a:pPr>
              <a:lnSpc>
                <a:spcPts val="2200"/>
              </a:lnSpc>
              <a:spcBef>
                <a:spcPts val="600"/>
              </a:spcBef>
            </a:pPr>
            <a:r>
              <a:rPr lang="en-GB" sz="2000" b="1" dirty="0">
                <a:solidFill>
                  <a:schemeClr val="accent6"/>
                </a:solidFill>
                <a:latin typeface="+mj-lt"/>
              </a:rPr>
              <a:t>Reduced carbon foot print </a:t>
            </a:r>
          </a:p>
          <a:p>
            <a:pPr>
              <a:lnSpc>
                <a:spcPts val="2200"/>
              </a:lnSpc>
              <a:spcBef>
                <a:spcPts val="600"/>
              </a:spcBef>
            </a:pPr>
            <a:r>
              <a:rPr lang="en-GB" sz="2000" b="1" dirty="0">
                <a:solidFill>
                  <a:schemeClr val="accent6"/>
                </a:solidFill>
                <a:latin typeface="+mj-lt"/>
              </a:rPr>
              <a:t>cost savings</a:t>
            </a:r>
          </a:p>
          <a:p>
            <a:pPr>
              <a:lnSpc>
                <a:spcPts val="2200"/>
              </a:lnSpc>
              <a:spcBef>
                <a:spcPts val="600"/>
              </a:spcBef>
            </a:pPr>
            <a:r>
              <a:rPr lang="en-GB" sz="2000" b="1" dirty="0">
                <a:solidFill>
                  <a:schemeClr val="accent6"/>
                </a:solidFill>
                <a:latin typeface="+mj-lt"/>
              </a:rPr>
              <a:t>Increase patient safety </a:t>
            </a:r>
          </a:p>
          <a:p>
            <a:pPr>
              <a:lnSpc>
                <a:spcPts val="2200"/>
              </a:lnSpc>
              <a:spcBef>
                <a:spcPts val="600"/>
              </a:spcBef>
            </a:pPr>
            <a:r>
              <a:rPr lang="en-GB" sz="2000" b="1" dirty="0">
                <a:solidFill>
                  <a:schemeClr val="accent6"/>
                </a:solidFill>
                <a:latin typeface="+mj-lt"/>
              </a:rPr>
              <a:t>Standardisation </a:t>
            </a:r>
          </a:p>
          <a:p>
            <a:pPr>
              <a:lnSpc>
                <a:spcPts val="2200"/>
              </a:lnSpc>
              <a:spcBef>
                <a:spcPts val="600"/>
              </a:spcBef>
            </a:pPr>
            <a:r>
              <a:rPr lang="en-GB" sz="2000" b="1" dirty="0">
                <a:solidFill>
                  <a:schemeClr val="accent6"/>
                </a:solidFill>
                <a:latin typeface="+mj-lt"/>
              </a:rPr>
              <a:t>Proud Nursing staff and managers</a:t>
            </a:r>
          </a:p>
        </p:txBody>
      </p:sp>
      <p:sp>
        <p:nvSpPr>
          <p:cNvPr id="4" name="Slide Number Placeholder 3"/>
          <p:cNvSpPr>
            <a:spLocks noGrp="1"/>
          </p:cNvSpPr>
          <p:nvPr>
            <p:ph type="sldNum" sz="quarter" idx="5"/>
          </p:nvPr>
        </p:nvSpPr>
        <p:spPr/>
        <p:txBody>
          <a:bodyPr/>
          <a:lstStyle/>
          <a:p>
            <a:fld id="{39AD437B-CEC0-4F6D-9B02-CD0143190342}" type="slidenum">
              <a:rPr lang="en-GB" smtClean="0"/>
              <a:t>7</a:t>
            </a:fld>
            <a:endParaRPr lang="en-GB"/>
          </a:p>
        </p:txBody>
      </p:sp>
    </p:spTree>
    <p:extLst>
      <p:ext uri="{BB962C8B-B14F-4D97-AF65-F5344CB8AC3E}">
        <p14:creationId xmlns:p14="http://schemas.microsoft.com/office/powerpoint/2010/main" val="3108704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200"/>
              </a:lnSpc>
              <a:spcBef>
                <a:spcPts val="600"/>
              </a:spcBef>
            </a:pPr>
            <a:endParaRPr lang="en-GB" sz="2000" b="1" dirty="0">
              <a:solidFill>
                <a:schemeClr val="accent6"/>
              </a:solidFill>
              <a:latin typeface="+mj-lt"/>
            </a:endParaRPr>
          </a:p>
        </p:txBody>
      </p:sp>
      <p:sp>
        <p:nvSpPr>
          <p:cNvPr id="4" name="Slide Number Placeholder 3"/>
          <p:cNvSpPr>
            <a:spLocks noGrp="1"/>
          </p:cNvSpPr>
          <p:nvPr>
            <p:ph type="sldNum" sz="quarter" idx="5"/>
          </p:nvPr>
        </p:nvSpPr>
        <p:spPr/>
        <p:txBody>
          <a:bodyPr/>
          <a:lstStyle/>
          <a:p>
            <a:fld id="{39AD437B-CEC0-4F6D-9B02-CD0143190342}" type="slidenum">
              <a:rPr lang="en-GB" smtClean="0"/>
              <a:t>8</a:t>
            </a:fld>
            <a:endParaRPr lang="en-GB"/>
          </a:p>
        </p:txBody>
      </p:sp>
    </p:spTree>
    <p:extLst>
      <p:ext uri="{BB962C8B-B14F-4D97-AF65-F5344CB8AC3E}">
        <p14:creationId xmlns:p14="http://schemas.microsoft.com/office/powerpoint/2010/main" val="2047969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200"/>
              </a:lnSpc>
              <a:spcBef>
                <a:spcPts val="600"/>
              </a:spcBef>
            </a:pPr>
            <a:endParaRPr lang="en-GB" sz="2000" b="1" dirty="0">
              <a:solidFill>
                <a:schemeClr val="accent6"/>
              </a:solidFill>
              <a:latin typeface="+mj-lt"/>
            </a:endParaRPr>
          </a:p>
        </p:txBody>
      </p:sp>
      <p:sp>
        <p:nvSpPr>
          <p:cNvPr id="4" name="Slide Number Placeholder 3"/>
          <p:cNvSpPr>
            <a:spLocks noGrp="1"/>
          </p:cNvSpPr>
          <p:nvPr>
            <p:ph type="sldNum" sz="quarter" idx="5"/>
          </p:nvPr>
        </p:nvSpPr>
        <p:spPr/>
        <p:txBody>
          <a:bodyPr/>
          <a:lstStyle/>
          <a:p>
            <a:fld id="{39AD437B-CEC0-4F6D-9B02-CD0143190342}" type="slidenum">
              <a:rPr lang="en-GB" smtClean="0"/>
              <a:t>9</a:t>
            </a:fld>
            <a:endParaRPr lang="en-GB"/>
          </a:p>
        </p:txBody>
      </p:sp>
    </p:spTree>
    <p:extLst>
      <p:ext uri="{BB962C8B-B14F-4D97-AF65-F5344CB8AC3E}">
        <p14:creationId xmlns:p14="http://schemas.microsoft.com/office/powerpoint/2010/main" val="3271261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9AD437B-CEC0-4F6D-9B02-CD0143190342}" type="slidenum">
              <a:rPr lang="en-GB" smtClean="0"/>
              <a:t>10</a:t>
            </a:fld>
            <a:endParaRPr lang="en-GB"/>
          </a:p>
        </p:txBody>
      </p:sp>
    </p:spTree>
    <p:extLst>
      <p:ext uri="{BB962C8B-B14F-4D97-AF65-F5344CB8AC3E}">
        <p14:creationId xmlns:p14="http://schemas.microsoft.com/office/powerpoint/2010/main" val="2736156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7AFF5-03E9-4BD1-90AA-BD39796ADD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C436D98-0335-4026-97D2-257CEAA1BD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0A173CA-E4EE-42F1-B96E-9D7CA6864E6F}"/>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5" name="Footer Placeholder 4">
            <a:extLst>
              <a:ext uri="{FF2B5EF4-FFF2-40B4-BE49-F238E27FC236}">
                <a16:creationId xmlns:a16="http://schemas.microsoft.com/office/drawing/2014/main" id="{56A1E6B6-6EAD-4A09-BD70-1A6959603A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5B35E1-E381-4CAC-9473-118D838B5E84}"/>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2294636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A0AF3-BC70-4F66-B8B0-135C61E51DB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4D93572-27D4-46E3-896A-5051CCE35E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97D626-DF16-424F-A79C-1D4AB86AB844}"/>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5" name="Footer Placeholder 4">
            <a:extLst>
              <a:ext uri="{FF2B5EF4-FFF2-40B4-BE49-F238E27FC236}">
                <a16:creationId xmlns:a16="http://schemas.microsoft.com/office/drawing/2014/main" id="{1B330C8C-5C57-42E4-B8CA-862542FBB1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DD379A-A1B9-4F44-8F9B-AC8A5552301E}"/>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1410962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F6B4B3-934C-46CE-8895-401A553917A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2B05AEC-5278-459B-B0B8-020715F0EC0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60BE79-9D30-4EFF-ADB3-3693454F424A}"/>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5" name="Footer Placeholder 4">
            <a:extLst>
              <a:ext uri="{FF2B5EF4-FFF2-40B4-BE49-F238E27FC236}">
                <a16:creationId xmlns:a16="http://schemas.microsoft.com/office/drawing/2014/main" id="{8824E893-3600-4DDD-9259-708CFA8249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C6B69E-4570-4585-9E80-564E44A0D1DC}"/>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4119914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E2DAF-B29E-4184-888D-9B5F92DBC8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C638BFB-E848-468D-81EA-A10E1B8CDA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B1361E-F32E-4F17-BB38-913198595963}"/>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5" name="Footer Placeholder 4">
            <a:extLst>
              <a:ext uri="{FF2B5EF4-FFF2-40B4-BE49-F238E27FC236}">
                <a16:creationId xmlns:a16="http://schemas.microsoft.com/office/drawing/2014/main" id="{9CF40BFC-6286-48BF-B803-173C6AFCC4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253078-E117-43E1-9BC8-B174953891AD}"/>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1131018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7C32B-BC1F-4963-B04E-333797EBA9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1DE518-7253-4B95-A62B-E22E6662D3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29A410-22B9-45E5-947B-29C0418CDFE5}"/>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5" name="Footer Placeholder 4">
            <a:extLst>
              <a:ext uri="{FF2B5EF4-FFF2-40B4-BE49-F238E27FC236}">
                <a16:creationId xmlns:a16="http://schemas.microsoft.com/office/drawing/2014/main" id="{C374AB9B-803E-41C9-A7B2-A0B1679F27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98234B-1632-4F22-915C-9FC2047FE9E6}"/>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2226852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7632B-064F-4E0F-9ED2-2A3A66F97F8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DD3B3CC-1E15-49DB-B7D1-C0D18CFF27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C29FDE-92BC-4BC4-AFA8-1206DFA52F4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F7E55C6-F792-4CA2-8EC8-733886DB126B}"/>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6" name="Footer Placeholder 5">
            <a:extLst>
              <a:ext uri="{FF2B5EF4-FFF2-40B4-BE49-F238E27FC236}">
                <a16:creationId xmlns:a16="http://schemas.microsoft.com/office/drawing/2014/main" id="{FD224273-59F4-4472-A473-A4CE0117DB9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6547E38-837A-457E-9A33-BA693B6CD155}"/>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1341961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7E525-52D6-4F13-9729-EBC56DF687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1CC8C9C-23C1-43FD-A8F9-F17BC60DD6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C216A7-EE87-42BF-A05A-A17E2247AAD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2C5ADE1-38BB-4E2F-9059-BDEA8877CC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6D07CA-C909-4A1A-B911-262C384158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70549E4-0177-499C-B184-AE0E2DB517D0}"/>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8" name="Footer Placeholder 7">
            <a:extLst>
              <a:ext uri="{FF2B5EF4-FFF2-40B4-BE49-F238E27FC236}">
                <a16:creationId xmlns:a16="http://schemas.microsoft.com/office/drawing/2014/main" id="{B16A8C46-0277-4A37-A77C-76833162C3E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1EDD4F-7A01-4BAD-98B5-62DDD1E3D728}"/>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3130710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C7B2B-3C8F-4B2F-BD40-B492ADEB66F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78B0645-A693-42F1-85FA-2D30B854CF01}"/>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4" name="Footer Placeholder 3">
            <a:extLst>
              <a:ext uri="{FF2B5EF4-FFF2-40B4-BE49-F238E27FC236}">
                <a16:creationId xmlns:a16="http://schemas.microsoft.com/office/drawing/2014/main" id="{42C2E66B-9E77-4963-BD75-E0664D284C2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C772069-4B09-4088-BC03-4E1E2B54A40B}"/>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1612029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BE4849-B801-4147-B624-CA1E2ED63A8C}"/>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3" name="Footer Placeholder 2">
            <a:extLst>
              <a:ext uri="{FF2B5EF4-FFF2-40B4-BE49-F238E27FC236}">
                <a16:creationId xmlns:a16="http://schemas.microsoft.com/office/drawing/2014/main" id="{89A3B30E-FC84-4EF4-93E6-D19E91D5C9B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9AFABF3-0D3C-4C59-987B-366294B564DB}"/>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1066982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5A235-97DC-4A2C-B9AF-2394A3D997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175B825-E68C-4D4C-92D9-2F2083137E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D08F7D7-C00F-475F-85A3-E1F0F545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39EE19-03A2-46B4-AAE3-2CF1220FD4A2}"/>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6" name="Footer Placeholder 5">
            <a:extLst>
              <a:ext uri="{FF2B5EF4-FFF2-40B4-BE49-F238E27FC236}">
                <a16:creationId xmlns:a16="http://schemas.microsoft.com/office/drawing/2014/main" id="{BFE7960B-C917-47D3-B829-698D7690DD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E9C4FC-E7D0-4DB4-B4D7-17EE1ED45A12}"/>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2131921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A0C99-FC24-486E-ACBD-13ECD3B70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D30C094-F241-4F83-845B-2D4020B396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852E004-C4C4-492A-BD0B-B108E4A647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495A20-2543-4684-B771-B5DF6C6F4F43}"/>
              </a:ext>
            </a:extLst>
          </p:cNvPr>
          <p:cNvSpPr>
            <a:spLocks noGrp="1"/>
          </p:cNvSpPr>
          <p:nvPr>
            <p:ph type="dt" sz="half" idx="10"/>
          </p:nvPr>
        </p:nvSpPr>
        <p:spPr/>
        <p:txBody>
          <a:bodyPr/>
          <a:lstStyle/>
          <a:p>
            <a:fld id="{3745FCF7-163F-43D4-A1FF-4723164D2449}" type="datetimeFigureOut">
              <a:rPr lang="en-GB" smtClean="0"/>
              <a:t>08/11/2021</a:t>
            </a:fld>
            <a:endParaRPr lang="en-GB"/>
          </a:p>
        </p:txBody>
      </p:sp>
      <p:sp>
        <p:nvSpPr>
          <p:cNvPr id="6" name="Footer Placeholder 5">
            <a:extLst>
              <a:ext uri="{FF2B5EF4-FFF2-40B4-BE49-F238E27FC236}">
                <a16:creationId xmlns:a16="http://schemas.microsoft.com/office/drawing/2014/main" id="{E233E258-8309-44CB-AC55-B05DEA5C23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D9B119B-5CD2-4058-9A6E-6559B9F4E657}"/>
              </a:ext>
            </a:extLst>
          </p:cNvPr>
          <p:cNvSpPr>
            <a:spLocks noGrp="1"/>
          </p:cNvSpPr>
          <p:nvPr>
            <p:ph type="sldNum" sz="quarter" idx="12"/>
          </p:nvPr>
        </p:nvSpPr>
        <p:spPr/>
        <p:txBody>
          <a:bodyPr/>
          <a:lstStyle/>
          <a:p>
            <a:fld id="{CED65F3B-69FC-4A04-80E1-9CC6B33B3B78}" type="slidenum">
              <a:rPr lang="en-GB" smtClean="0"/>
              <a:t>‹#›</a:t>
            </a:fld>
            <a:endParaRPr lang="en-GB"/>
          </a:p>
        </p:txBody>
      </p:sp>
    </p:spTree>
    <p:extLst>
      <p:ext uri="{BB962C8B-B14F-4D97-AF65-F5344CB8AC3E}">
        <p14:creationId xmlns:p14="http://schemas.microsoft.com/office/powerpoint/2010/main" val="3448325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D80F7F-84D6-4ED3-AC5F-42FFE86B57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CE8A9B7-A2C6-4079-B061-09B732A64B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DE782-CCC7-414A-9EAD-4DE90771EB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5FCF7-163F-43D4-A1FF-4723164D2449}" type="datetimeFigureOut">
              <a:rPr lang="en-GB" smtClean="0"/>
              <a:t>08/11/2021</a:t>
            </a:fld>
            <a:endParaRPr lang="en-GB"/>
          </a:p>
        </p:txBody>
      </p:sp>
      <p:sp>
        <p:nvSpPr>
          <p:cNvPr id="5" name="Footer Placeholder 4">
            <a:extLst>
              <a:ext uri="{FF2B5EF4-FFF2-40B4-BE49-F238E27FC236}">
                <a16:creationId xmlns:a16="http://schemas.microsoft.com/office/drawing/2014/main" id="{0904608E-4162-4BC7-9AE7-B56F957317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26D7D9C-641E-4055-9A3D-B94EB8BEE7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D65F3B-69FC-4A04-80E1-9CC6B33B3B78}" type="slidenum">
              <a:rPr lang="en-GB" smtClean="0"/>
              <a:t>‹#›</a:t>
            </a:fld>
            <a:endParaRPr lang="en-GB"/>
          </a:p>
        </p:txBody>
      </p:sp>
    </p:spTree>
    <p:extLst>
      <p:ext uri="{BB962C8B-B14F-4D97-AF65-F5344CB8AC3E}">
        <p14:creationId xmlns:p14="http://schemas.microsoft.com/office/powerpoint/2010/main" val="3395866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3.jpg"/><Relationship Id="rId7"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jpg"/><Relationship Id="rId5" Type="http://schemas.openxmlformats.org/officeDocument/2006/relationships/image" Target="../media/image20.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6FD62354-C847-4DF3-ABAB-26C15D7C32BE}"/>
              </a:ext>
            </a:extLst>
          </p:cNvPr>
          <p:cNvSpPr txBox="1">
            <a:spLocks/>
          </p:cNvSpPr>
          <p:nvPr/>
        </p:nvSpPr>
        <p:spPr>
          <a:xfrm>
            <a:off x="6224593" y="2875292"/>
            <a:ext cx="5228701" cy="838022"/>
          </a:xfrm>
          <a:prstGeom prst="rect">
            <a:avLst/>
          </a:prstGeom>
        </p:spPr>
        <p:txBody>
          <a:bodyPr vert="horz" lIns="91440" tIns="45720" rIns="91440" bIns="457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3200" b="1" dirty="0">
                <a:solidFill>
                  <a:srgbClr val="082442"/>
                </a:solidFill>
                <a:latin typeface="+mj-lt"/>
              </a:rPr>
              <a:t>Welsh Nursing Care Record </a:t>
            </a:r>
          </a:p>
        </p:txBody>
      </p:sp>
      <p:sp>
        <p:nvSpPr>
          <p:cNvPr id="3" name="Text Placeholder 1">
            <a:extLst>
              <a:ext uri="{FF2B5EF4-FFF2-40B4-BE49-F238E27FC236}">
                <a16:creationId xmlns:a16="http://schemas.microsoft.com/office/drawing/2014/main" id="{A8DA0E63-751C-4C9C-A9DE-6F38C3636600}"/>
              </a:ext>
            </a:extLst>
          </p:cNvPr>
          <p:cNvSpPr txBox="1">
            <a:spLocks/>
          </p:cNvSpPr>
          <p:nvPr/>
        </p:nvSpPr>
        <p:spPr>
          <a:xfrm>
            <a:off x="6224593" y="3758424"/>
            <a:ext cx="3636404" cy="852098"/>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800" dirty="0">
                <a:solidFill>
                  <a:srgbClr val="ACCF65"/>
                </a:solidFill>
              </a:rPr>
              <a:t>DHCW Board Presentation: </a:t>
            </a:r>
          </a:p>
          <a:p>
            <a:pPr algn="l"/>
            <a:r>
              <a:rPr lang="en-GB" sz="1800" dirty="0">
                <a:solidFill>
                  <a:srgbClr val="ACCF65"/>
                </a:solidFill>
              </a:rPr>
              <a:t>Date of Board: 25</a:t>
            </a:r>
            <a:r>
              <a:rPr lang="en-GB" sz="1800" baseline="30000" dirty="0">
                <a:solidFill>
                  <a:srgbClr val="ACCF65"/>
                </a:solidFill>
              </a:rPr>
              <a:t>th</a:t>
            </a:r>
            <a:r>
              <a:rPr lang="en-GB" sz="1800" dirty="0">
                <a:solidFill>
                  <a:srgbClr val="ACCF65"/>
                </a:solidFill>
              </a:rPr>
              <a:t> November 2021</a:t>
            </a:r>
          </a:p>
        </p:txBody>
      </p:sp>
      <p:sp>
        <p:nvSpPr>
          <p:cNvPr id="4" name="Text Placeholder 3">
            <a:extLst>
              <a:ext uri="{FF2B5EF4-FFF2-40B4-BE49-F238E27FC236}">
                <a16:creationId xmlns:a16="http://schemas.microsoft.com/office/drawing/2014/main" id="{49D9BB0E-997F-4BA7-A9B5-5156B76BD13D}"/>
              </a:ext>
            </a:extLst>
          </p:cNvPr>
          <p:cNvSpPr txBox="1">
            <a:spLocks/>
          </p:cNvSpPr>
          <p:nvPr/>
        </p:nvSpPr>
        <p:spPr>
          <a:xfrm>
            <a:off x="6224593" y="5018252"/>
            <a:ext cx="5103229" cy="38230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dirty="0">
                <a:solidFill>
                  <a:srgbClr val="426C80"/>
                </a:solidFill>
                <a:cs typeface="Calibri Light"/>
              </a:rPr>
              <a:t>Name of presenter: Fran Beadle/Judith Bowen</a:t>
            </a:r>
            <a:endParaRPr lang="en-GB" sz="1400" dirty="0">
              <a:solidFill>
                <a:srgbClr val="426C80"/>
              </a:solidFill>
            </a:endParaRPr>
          </a:p>
        </p:txBody>
      </p:sp>
      <p:sp>
        <p:nvSpPr>
          <p:cNvPr id="5" name="Text Placeholder 4">
            <a:extLst>
              <a:ext uri="{FF2B5EF4-FFF2-40B4-BE49-F238E27FC236}">
                <a16:creationId xmlns:a16="http://schemas.microsoft.com/office/drawing/2014/main" id="{11524527-DA1D-45F6-AF48-3AA757852FC7}"/>
              </a:ext>
            </a:extLst>
          </p:cNvPr>
          <p:cNvSpPr txBox="1">
            <a:spLocks/>
          </p:cNvSpPr>
          <p:nvPr/>
        </p:nvSpPr>
        <p:spPr>
          <a:xfrm>
            <a:off x="6224593" y="5431381"/>
            <a:ext cx="5967412" cy="4017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dirty="0">
                <a:solidFill>
                  <a:srgbClr val="426C80"/>
                </a:solidFill>
              </a:rPr>
              <a:t>National Clinical Informatics Lead Nursing/ Informatics Lead Nurse Hywel Dda</a:t>
            </a:r>
          </a:p>
        </p:txBody>
      </p:sp>
    </p:spTree>
    <p:extLst>
      <p:ext uri="{BB962C8B-B14F-4D97-AF65-F5344CB8AC3E}">
        <p14:creationId xmlns:p14="http://schemas.microsoft.com/office/powerpoint/2010/main" val="3296677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EE423ED-1BA0-4D43-9CBC-E65611DA9B67}"/>
              </a:ext>
            </a:extLst>
          </p:cNvPr>
          <p:cNvSpPr txBox="1"/>
          <p:nvPr/>
        </p:nvSpPr>
        <p:spPr>
          <a:xfrm>
            <a:off x="6662058" y="3473752"/>
            <a:ext cx="4547808" cy="2123658"/>
          </a:xfrm>
          <a:prstGeom prst="rect">
            <a:avLst/>
          </a:prstGeom>
          <a:noFill/>
        </p:spPr>
        <p:txBody>
          <a:bodyPr wrap="square" rtlCol="0">
            <a:spAutoFit/>
          </a:bodyPr>
          <a:lstStyle/>
          <a:p>
            <a:r>
              <a:rPr lang="en-GB" sz="6600" b="1" i="0" dirty="0">
                <a:solidFill>
                  <a:srgbClr val="003953"/>
                </a:solidFill>
                <a:effectLst/>
              </a:rPr>
              <a:t>Diolch</a:t>
            </a:r>
          </a:p>
          <a:p>
            <a:r>
              <a:rPr lang="en-GB" sz="6600" b="1" dirty="0">
                <a:solidFill>
                  <a:srgbClr val="ACCF65"/>
                </a:solidFill>
              </a:rPr>
              <a:t>Thank you</a:t>
            </a:r>
          </a:p>
        </p:txBody>
      </p:sp>
    </p:spTree>
    <p:extLst>
      <p:ext uri="{BB962C8B-B14F-4D97-AF65-F5344CB8AC3E}">
        <p14:creationId xmlns:p14="http://schemas.microsoft.com/office/powerpoint/2010/main" val="58540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05E828-C3E7-40FA-B967-22D29C17E0DC}"/>
              </a:ext>
            </a:extLst>
          </p:cNvPr>
          <p:cNvSpPr/>
          <p:nvPr/>
        </p:nvSpPr>
        <p:spPr>
          <a:xfrm>
            <a:off x="8465594" y="3562518"/>
            <a:ext cx="3701805" cy="2706054"/>
          </a:xfrm>
          <a:prstGeom prst="rect">
            <a:avLst/>
          </a:prstGeom>
          <a:solidFill>
            <a:srgbClr val="0039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A picture containing plane, jet, mosquito net, fighter&#10;&#10;Description automatically generated">
            <a:extLst>
              <a:ext uri="{FF2B5EF4-FFF2-40B4-BE49-F238E27FC236}">
                <a16:creationId xmlns:a16="http://schemas.microsoft.com/office/drawing/2014/main" id="{B08BF76E-AE51-4841-B30D-32F101367E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1887" y="2967038"/>
            <a:ext cx="4808485" cy="3301535"/>
          </a:xfrm>
          <a:prstGeom prst="rect">
            <a:avLst/>
          </a:prstGeom>
        </p:spPr>
      </p:pic>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9076972"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a:t>
            </a:r>
            <a:r>
              <a:rPr lang="en-GB" sz="2800" dirty="0">
                <a:solidFill>
                  <a:schemeClr val="bg1"/>
                </a:solidFill>
              </a:rPr>
              <a:t>  </a:t>
            </a:r>
            <a:r>
              <a:rPr lang="en-GB" sz="2800" dirty="0">
                <a:solidFill>
                  <a:srgbClr val="ACCF65"/>
                </a:solidFill>
                <a:latin typeface="+mj-lt"/>
              </a:rPr>
              <a:t>Why Nursing Documentation ?</a:t>
            </a:r>
          </a:p>
          <a:p>
            <a:endParaRPr lang="en-GB" sz="2800" dirty="0">
              <a:solidFill>
                <a:schemeClr val="bg1"/>
              </a:solidFill>
            </a:endParaRPr>
          </a:p>
        </p:txBody>
      </p:sp>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pic>
        <p:nvPicPr>
          <p:cNvPr id="5" name="Picture 4" descr="A person in a store&#10;&#10;Description automatically generated with low confidence">
            <a:extLst>
              <a:ext uri="{FF2B5EF4-FFF2-40B4-BE49-F238E27FC236}">
                <a16:creationId xmlns:a16="http://schemas.microsoft.com/office/drawing/2014/main" id="{638A9566-2836-48DA-BE99-E335725121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745939"/>
            <a:ext cx="3681755" cy="5522633"/>
          </a:xfrm>
          <a:prstGeom prst="rect">
            <a:avLst/>
          </a:prstGeom>
        </p:spPr>
      </p:pic>
      <p:pic>
        <p:nvPicPr>
          <p:cNvPr id="13" name="Picture 12" descr="A person talking to a group of people&#10;&#10;Description automatically generated with low confidence">
            <a:extLst>
              <a:ext uri="{FF2B5EF4-FFF2-40B4-BE49-F238E27FC236}">
                <a16:creationId xmlns:a16="http://schemas.microsoft.com/office/drawing/2014/main" id="{EB8ACE79-D041-406D-930C-91A901C7967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71888" y="745940"/>
            <a:ext cx="4793706" cy="2816578"/>
          </a:xfrm>
          <a:prstGeom prst="rect">
            <a:avLst/>
          </a:prstGeom>
        </p:spPr>
      </p:pic>
      <p:pic>
        <p:nvPicPr>
          <p:cNvPr id="17" name="Picture 16" descr="Diagram&#10;&#10;Description automatically generated">
            <a:extLst>
              <a:ext uri="{FF2B5EF4-FFF2-40B4-BE49-F238E27FC236}">
                <a16:creationId xmlns:a16="http://schemas.microsoft.com/office/drawing/2014/main" id="{B4F46DF2-A4FF-4E10-99DF-DA13C4990254}"/>
              </a:ext>
            </a:extLst>
          </p:cNvPr>
          <p:cNvPicPr>
            <a:picLocks noChangeAspect="1"/>
          </p:cNvPicPr>
          <p:nvPr/>
        </p:nvPicPr>
        <p:blipFill rotWithShape="1">
          <a:blip r:embed="rId7">
            <a:extLst>
              <a:ext uri="{28A0092B-C50C-407E-A947-70E740481C1C}">
                <a14:useLocalDpi xmlns:a14="http://schemas.microsoft.com/office/drawing/2010/main" val="0"/>
              </a:ext>
            </a:extLst>
          </a:blip>
          <a:srcRect t="11083" b="37916"/>
          <a:stretch/>
        </p:blipFill>
        <p:spPr>
          <a:xfrm>
            <a:off x="8465594" y="745940"/>
            <a:ext cx="3701805" cy="2816578"/>
          </a:xfrm>
          <a:prstGeom prst="rect">
            <a:avLst/>
          </a:prstGeom>
        </p:spPr>
      </p:pic>
      <p:sp>
        <p:nvSpPr>
          <p:cNvPr id="21" name="TextBox 20">
            <a:extLst>
              <a:ext uri="{FF2B5EF4-FFF2-40B4-BE49-F238E27FC236}">
                <a16:creationId xmlns:a16="http://schemas.microsoft.com/office/drawing/2014/main" id="{6C4F33D0-C673-40EA-A823-553707499E48}"/>
              </a:ext>
            </a:extLst>
          </p:cNvPr>
          <p:cNvSpPr txBox="1"/>
          <p:nvPr/>
        </p:nvSpPr>
        <p:spPr>
          <a:xfrm>
            <a:off x="8701087" y="3727162"/>
            <a:ext cx="4282678" cy="2352952"/>
          </a:xfrm>
          <a:prstGeom prst="rect">
            <a:avLst/>
          </a:prstGeom>
          <a:noFill/>
        </p:spPr>
        <p:txBody>
          <a:bodyPr wrap="square">
            <a:spAutoFit/>
          </a:bodyPr>
          <a:lstStyle/>
          <a:p>
            <a:pPr>
              <a:lnSpc>
                <a:spcPct val="150000"/>
              </a:lnSpc>
            </a:pPr>
            <a:r>
              <a:rPr lang="en-GB" sz="2000" dirty="0">
                <a:solidFill>
                  <a:srgbClr val="FFFFFF"/>
                </a:solidFill>
                <a:latin typeface="+mj-lt"/>
              </a:rPr>
              <a:t>Poor Nursing documentation ​</a:t>
            </a:r>
          </a:p>
          <a:p>
            <a:pPr>
              <a:lnSpc>
                <a:spcPct val="150000"/>
              </a:lnSpc>
            </a:pPr>
            <a:r>
              <a:rPr lang="en-GB" sz="2000" dirty="0">
                <a:solidFill>
                  <a:srgbClr val="FFFFFF"/>
                </a:solidFill>
                <a:latin typeface="+mj-lt"/>
              </a:rPr>
              <a:t>Lack of standardisation ​</a:t>
            </a:r>
          </a:p>
          <a:p>
            <a:pPr>
              <a:lnSpc>
                <a:spcPct val="150000"/>
              </a:lnSpc>
            </a:pPr>
            <a:r>
              <a:rPr lang="en-GB" sz="2000" dirty="0">
                <a:solidFill>
                  <a:srgbClr val="FFFFFF"/>
                </a:solidFill>
                <a:latin typeface="+mj-lt"/>
              </a:rPr>
              <a:t>Manual auditing ​</a:t>
            </a:r>
          </a:p>
          <a:p>
            <a:pPr>
              <a:lnSpc>
                <a:spcPct val="150000"/>
              </a:lnSpc>
            </a:pPr>
            <a:r>
              <a:rPr lang="en-GB" sz="2000" dirty="0">
                <a:solidFill>
                  <a:srgbClr val="FFFFFF"/>
                </a:solidFill>
                <a:latin typeface="+mj-lt"/>
              </a:rPr>
              <a:t>Duplication of documentation​</a:t>
            </a:r>
          </a:p>
          <a:p>
            <a:pPr>
              <a:lnSpc>
                <a:spcPct val="150000"/>
              </a:lnSpc>
            </a:pPr>
            <a:r>
              <a:rPr lang="en-GB" sz="2000" dirty="0">
                <a:solidFill>
                  <a:srgbClr val="FFFFFF"/>
                </a:solidFill>
                <a:latin typeface="+mj-lt"/>
              </a:rPr>
              <a:t>Repetitive questioning ​</a:t>
            </a:r>
          </a:p>
        </p:txBody>
      </p:sp>
    </p:spTree>
    <p:extLst>
      <p:ext uri="{BB962C8B-B14F-4D97-AF65-F5344CB8AC3E}">
        <p14:creationId xmlns:p14="http://schemas.microsoft.com/office/powerpoint/2010/main" val="60196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9076972"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a:t>
            </a:r>
            <a:r>
              <a:rPr lang="en-GB" sz="2800" dirty="0">
                <a:solidFill>
                  <a:schemeClr val="bg1"/>
                </a:solidFill>
              </a:rPr>
              <a:t>  </a:t>
            </a:r>
            <a:r>
              <a:rPr lang="en-GB" sz="2800" dirty="0">
                <a:solidFill>
                  <a:srgbClr val="ACCF65"/>
                </a:solidFill>
                <a:latin typeface="+mj-lt"/>
              </a:rPr>
              <a:t>Why Nursing Documentation ?</a:t>
            </a:r>
          </a:p>
          <a:p>
            <a:endParaRPr lang="en-GB" sz="2800" dirty="0">
              <a:solidFill>
                <a:schemeClr val="bg1"/>
              </a:solidFill>
            </a:endParaRPr>
          </a:p>
        </p:txBody>
      </p:sp>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sp>
        <p:nvSpPr>
          <p:cNvPr id="6" name="TextBox 5">
            <a:extLst>
              <a:ext uri="{FF2B5EF4-FFF2-40B4-BE49-F238E27FC236}">
                <a16:creationId xmlns:a16="http://schemas.microsoft.com/office/drawing/2014/main" id="{0283AC24-5977-47CF-89FF-8E470AD13678}"/>
              </a:ext>
            </a:extLst>
          </p:cNvPr>
          <p:cNvSpPr txBox="1"/>
          <p:nvPr/>
        </p:nvSpPr>
        <p:spPr>
          <a:xfrm>
            <a:off x="731404" y="1665296"/>
            <a:ext cx="10729192" cy="3660105"/>
          </a:xfrm>
          <a:prstGeom prst="rect">
            <a:avLst/>
          </a:prstGeom>
          <a:noFill/>
        </p:spPr>
        <p:txBody>
          <a:bodyPr wrap="square" rtlCol="0">
            <a:spAutoFit/>
          </a:bodyPr>
          <a:lstStyle/>
          <a:p>
            <a:pPr marL="228600" marR="240665" lvl="0" indent="0" algn="ctr" defTabSz="914400" rtl="0" eaLnBrk="1" fontAlgn="auto" latinLnBrk="0" hangingPunct="1">
              <a:lnSpc>
                <a:spcPct val="115000"/>
              </a:lnSpc>
              <a:spcBef>
                <a:spcPts val="1000"/>
              </a:spcBef>
              <a:spcAft>
                <a:spcPts val="0"/>
              </a:spcAft>
              <a:buClrTx/>
              <a:buSzTx/>
              <a:buFont typeface="Arial" panose="020B0604020202020204" pitchFamily="34" charset="0"/>
              <a:buNone/>
              <a:tabLst/>
              <a:defRPr/>
            </a:pPr>
            <a:r>
              <a:rPr kumimoji="0" lang="en-GB" sz="2800" b="1" i="1" u="none" strike="noStrike" kern="0" cap="none" spc="0" normalizeH="0" baseline="0" noProof="0" dirty="0">
                <a:ln>
                  <a:noFill/>
                </a:ln>
                <a:solidFill>
                  <a:srgbClr val="2C3E72"/>
                </a:solidFill>
                <a:effectLst/>
                <a:uLnTx/>
                <a:uFillTx/>
                <a:latin typeface="Calibri Light"/>
                <a:ea typeface="Calibri" panose="020F0502020204030204" pitchFamily="34" charset="0"/>
                <a:cs typeface="+mn-cs"/>
              </a:rPr>
              <a:t>“</a:t>
            </a:r>
            <a:r>
              <a:rPr kumimoji="0" lang="en-GB" sz="2800" b="1" i="1" u="none" strike="noStrike" kern="0" cap="none" spc="0" normalizeH="0" baseline="0" noProof="0" dirty="0">
                <a:ln>
                  <a:noFill/>
                </a:ln>
                <a:solidFill>
                  <a:srgbClr val="2C3E72"/>
                </a:solidFill>
                <a:effectLst/>
                <a:uLnTx/>
                <a:uFillTx/>
                <a:ea typeface="Calibri" panose="020F0502020204030204" pitchFamily="34" charset="0"/>
                <a:cs typeface="+mn-cs"/>
              </a:rPr>
              <a:t>Nurses, midwives and multi professional team members are confident and competent with using the WNCR. </a:t>
            </a:r>
          </a:p>
          <a:p>
            <a:pPr marL="228600" marR="240665" lvl="0" indent="0" algn="ctr" defTabSz="914400" rtl="0" eaLnBrk="1" fontAlgn="auto" latinLnBrk="0" hangingPunct="1">
              <a:lnSpc>
                <a:spcPct val="115000"/>
              </a:lnSpc>
              <a:spcBef>
                <a:spcPts val="1000"/>
              </a:spcBef>
              <a:spcAft>
                <a:spcPts val="0"/>
              </a:spcAft>
              <a:buClrTx/>
              <a:buSzTx/>
              <a:buFont typeface="Arial" panose="020B0604020202020204" pitchFamily="34" charset="0"/>
              <a:buNone/>
              <a:tabLst/>
              <a:defRPr/>
            </a:pPr>
            <a:r>
              <a:rPr kumimoji="0" lang="en-GB" sz="2800" i="1" u="none" strike="noStrike" kern="0" cap="none" spc="0" normalizeH="0" baseline="0" noProof="0" dirty="0">
                <a:ln>
                  <a:noFill/>
                </a:ln>
                <a:solidFill>
                  <a:srgbClr val="2C3E72"/>
                </a:solidFill>
                <a:effectLst/>
                <a:uLnTx/>
                <a:uFillTx/>
                <a:latin typeface="Calibri Light"/>
                <a:ea typeface="Calibri" panose="020F0502020204030204" pitchFamily="34" charset="0"/>
                <a:cs typeface="+mn-cs"/>
              </a:rPr>
              <a:t>They utilise the data from the WNCR to drive improvements and learning across organisations in Health and Care in Wales, improving patient outcomes and experiences. Patients receive seamless care and patients and staff can move across services in Wales using the single WNCR system.”</a:t>
            </a:r>
            <a:endParaRPr kumimoji="0" lang="en-GB" sz="2800" i="0" u="none" strike="noStrike" kern="1400" cap="none" spc="0" normalizeH="0" baseline="0" noProof="0" dirty="0">
              <a:ln>
                <a:noFill/>
              </a:ln>
              <a:solidFill>
                <a:srgbClr val="2C3E72"/>
              </a:solidFill>
              <a:effectLst/>
              <a:uLnTx/>
              <a:uFillTx/>
              <a:latin typeface="Calibri Light"/>
              <a:ea typeface="Calibri" panose="020F0502020204030204" pitchFamily="34" charset="0"/>
              <a:cs typeface="+mn-cs"/>
            </a:endParaRPr>
          </a:p>
        </p:txBody>
      </p:sp>
    </p:spTree>
    <p:extLst>
      <p:ext uri="{BB962C8B-B14F-4D97-AF65-F5344CB8AC3E}">
        <p14:creationId xmlns:p14="http://schemas.microsoft.com/office/powerpoint/2010/main" val="135520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person, blue&#10;&#10;Description automatically generated">
            <a:extLst>
              <a:ext uri="{FF2B5EF4-FFF2-40B4-BE49-F238E27FC236}">
                <a16:creationId xmlns:a16="http://schemas.microsoft.com/office/drawing/2014/main" id="{09F468E3-778B-491F-BC71-B1D0CD315A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176" y="747575"/>
            <a:ext cx="8290291" cy="5530859"/>
          </a:xfrm>
          <a:prstGeom prst="rect">
            <a:avLst/>
          </a:prstGeom>
        </p:spPr>
      </p:pic>
      <p:pic>
        <p:nvPicPr>
          <p:cNvPr id="9" name="Picture 8" descr="A picture containing text, person, table, desk&#10;&#10;Description automatically generated">
            <a:extLst>
              <a:ext uri="{FF2B5EF4-FFF2-40B4-BE49-F238E27FC236}">
                <a16:creationId xmlns:a16="http://schemas.microsoft.com/office/drawing/2014/main" id="{6BB9E4A0-C44E-414B-A177-BE05180811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14642" y="745940"/>
            <a:ext cx="3577357" cy="5532494"/>
          </a:xfrm>
          <a:prstGeom prst="rect">
            <a:avLst/>
          </a:prstGeom>
        </p:spPr>
      </p:pic>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127A2A75-84EC-47BA-816C-F95D7E012EA5}"/>
              </a:ext>
            </a:extLst>
          </p:cNvPr>
          <p:cNvPicPr>
            <a:picLocks noChangeAspect="1"/>
          </p:cNvPicPr>
          <p:nvPr/>
        </p:nvPicPr>
        <p:blipFill>
          <a:blip r:embed="rId6"/>
          <a:stretch>
            <a:fillRect/>
          </a:stretch>
        </p:blipFill>
        <p:spPr>
          <a:xfrm>
            <a:off x="0" y="1164186"/>
            <a:ext cx="4125051" cy="876442"/>
          </a:xfrm>
          <a:prstGeom prst="rect">
            <a:avLst/>
          </a:prstGeom>
        </p:spPr>
      </p:pic>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7124002"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a:t>
            </a:r>
            <a:r>
              <a:rPr lang="en-GB" sz="2800" dirty="0">
                <a:solidFill>
                  <a:schemeClr val="bg1"/>
                </a:solidFill>
              </a:rPr>
              <a:t>  </a:t>
            </a:r>
            <a:r>
              <a:rPr lang="en-GB" sz="2800" dirty="0">
                <a:solidFill>
                  <a:srgbClr val="ACCF65"/>
                </a:solidFill>
                <a:latin typeface="+mj-lt"/>
              </a:rPr>
              <a:t>What is the aim?</a:t>
            </a:r>
          </a:p>
          <a:p>
            <a:endParaRPr lang="en-GB" sz="2800" dirty="0">
              <a:solidFill>
                <a:schemeClr val="bg1"/>
              </a:solidFill>
            </a:endParaRPr>
          </a:p>
        </p:txBody>
      </p:sp>
    </p:spTree>
    <p:extLst>
      <p:ext uri="{BB962C8B-B14F-4D97-AF65-F5344CB8AC3E}">
        <p14:creationId xmlns:p14="http://schemas.microsoft.com/office/powerpoint/2010/main" val="1408218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brick&#10;&#10;Description automatically generated">
            <a:extLst>
              <a:ext uri="{FF2B5EF4-FFF2-40B4-BE49-F238E27FC236}">
                <a16:creationId xmlns:a16="http://schemas.microsoft.com/office/drawing/2014/main" id="{AA7237D7-6F62-458E-8242-BEDD86189E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1159" y="744312"/>
            <a:ext cx="8779642" cy="5794038"/>
          </a:xfrm>
          <a:prstGeom prst="rect">
            <a:avLst/>
          </a:prstGeom>
        </p:spPr>
      </p:pic>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10320902"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a:t>
            </a:r>
            <a:r>
              <a:rPr lang="en-GB" sz="2800" dirty="0">
                <a:solidFill>
                  <a:schemeClr val="bg1"/>
                </a:solidFill>
              </a:rPr>
              <a:t>  </a:t>
            </a:r>
            <a:r>
              <a:rPr lang="en-GB" sz="2800" dirty="0">
                <a:solidFill>
                  <a:srgbClr val="ACCF65"/>
                </a:solidFill>
                <a:latin typeface="+mj-lt"/>
              </a:rPr>
              <a:t>Main constraints/risks/issues to success</a:t>
            </a:r>
          </a:p>
          <a:p>
            <a:endParaRPr lang="en-GB" sz="2800" dirty="0">
              <a:solidFill>
                <a:schemeClr val="bg1"/>
              </a:solidFill>
            </a:endParaRPr>
          </a:p>
        </p:txBody>
      </p:sp>
    </p:spTree>
    <p:extLst>
      <p:ext uri="{BB962C8B-B14F-4D97-AF65-F5344CB8AC3E}">
        <p14:creationId xmlns:p14="http://schemas.microsoft.com/office/powerpoint/2010/main" val="3911153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10695044"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a:t>
            </a:r>
            <a:r>
              <a:rPr lang="en-GB" sz="2800" dirty="0">
                <a:solidFill>
                  <a:schemeClr val="bg1"/>
                </a:solidFill>
              </a:rPr>
              <a:t>  </a:t>
            </a:r>
            <a:r>
              <a:rPr lang="en-GB" sz="2800" dirty="0">
                <a:solidFill>
                  <a:srgbClr val="ACCF65"/>
                </a:solidFill>
                <a:latin typeface="+mj-lt"/>
              </a:rPr>
              <a:t>What were our key lessons good and bad?</a:t>
            </a:r>
          </a:p>
          <a:p>
            <a:endParaRPr lang="en-GB" sz="2800" dirty="0">
              <a:solidFill>
                <a:schemeClr val="bg1"/>
              </a:solidFill>
            </a:endParaRPr>
          </a:p>
        </p:txBody>
      </p:sp>
      <p:pic>
        <p:nvPicPr>
          <p:cNvPr id="3" name="Picture 2" descr="Text, chat or text message&#10;&#10;Description automatically generated">
            <a:extLst>
              <a:ext uri="{FF2B5EF4-FFF2-40B4-BE49-F238E27FC236}">
                <a16:creationId xmlns:a16="http://schemas.microsoft.com/office/drawing/2014/main" id="{2422A8C9-4B1D-4375-A6B4-AD68CFA635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276" y="1126972"/>
            <a:ext cx="8394507" cy="5275329"/>
          </a:xfrm>
          <a:prstGeom prst="rect">
            <a:avLst/>
          </a:prstGeom>
        </p:spPr>
      </p:pic>
      <p:pic>
        <p:nvPicPr>
          <p:cNvPr id="5" name="Picture 4" descr="A picture containing person, female, arm&#10;&#10;Description automatically generated">
            <a:extLst>
              <a:ext uri="{FF2B5EF4-FFF2-40B4-BE49-F238E27FC236}">
                <a16:creationId xmlns:a16="http://schemas.microsoft.com/office/drawing/2014/main" id="{0A84E205-4C61-4B98-AFF3-899B3EE7BF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84495" y="2158019"/>
            <a:ext cx="6631691" cy="4244282"/>
          </a:xfrm>
          <a:prstGeom prst="rect">
            <a:avLst/>
          </a:prstGeom>
        </p:spPr>
      </p:pic>
    </p:spTree>
    <p:extLst>
      <p:ext uri="{BB962C8B-B14F-4D97-AF65-F5344CB8AC3E}">
        <p14:creationId xmlns:p14="http://schemas.microsoft.com/office/powerpoint/2010/main" val="3357036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text, exercise device, worktable&#10;&#10;Description automatically generated">
            <a:extLst>
              <a:ext uri="{FF2B5EF4-FFF2-40B4-BE49-F238E27FC236}">
                <a16:creationId xmlns:a16="http://schemas.microsoft.com/office/drawing/2014/main" id="{AED19C96-8BBC-44CD-A4EA-1ABCF5901FD3}"/>
              </a:ext>
            </a:extLst>
          </p:cNvPr>
          <p:cNvPicPr>
            <a:picLocks noChangeAspect="1"/>
          </p:cNvPicPr>
          <p:nvPr/>
        </p:nvPicPr>
        <p:blipFill rotWithShape="1">
          <a:blip r:embed="rId3">
            <a:extLst>
              <a:ext uri="{28A0092B-C50C-407E-A947-70E740481C1C}">
                <a14:useLocalDpi xmlns:a14="http://schemas.microsoft.com/office/drawing/2010/main" val="0"/>
              </a:ext>
            </a:extLst>
          </a:blip>
          <a:srcRect l="10693" r="20736"/>
          <a:stretch/>
        </p:blipFill>
        <p:spPr>
          <a:xfrm rot="5400000">
            <a:off x="8363712" y="506845"/>
            <a:ext cx="2786743" cy="3048000"/>
          </a:xfrm>
          <a:prstGeom prst="rect">
            <a:avLst/>
          </a:prstGeom>
        </p:spPr>
      </p:pic>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6087307"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  </a:t>
            </a:r>
            <a:r>
              <a:rPr lang="en-GB" sz="2800" dirty="0">
                <a:solidFill>
                  <a:srgbClr val="ACCF65"/>
                </a:solidFill>
                <a:latin typeface="+mj-lt"/>
              </a:rPr>
              <a:t>Outcomes</a:t>
            </a:r>
          </a:p>
          <a:p>
            <a:endParaRPr lang="en-GB" sz="2800" dirty="0">
              <a:solidFill>
                <a:schemeClr val="bg1"/>
              </a:solidFill>
            </a:endParaRPr>
          </a:p>
        </p:txBody>
      </p:sp>
      <p:pic>
        <p:nvPicPr>
          <p:cNvPr id="4" name="Picture 3" descr="A picture containing person, computer&#10;&#10;Description automatically generated">
            <a:extLst>
              <a:ext uri="{FF2B5EF4-FFF2-40B4-BE49-F238E27FC236}">
                <a16:creationId xmlns:a16="http://schemas.microsoft.com/office/drawing/2014/main" id="{130C3486-8300-45BD-A98D-85E4AF7F19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5707" y="745940"/>
            <a:ext cx="3690268" cy="5535404"/>
          </a:xfrm>
          <a:prstGeom prst="rect">
            <a:avLst/>
          </a:prstGeom>
        </p:spPr>
      </p:pic>
      <p:pic>
        <p:nvPicPr>
          <p:cNvPr id="9" name="Picture 8" descr="A picture containing indoor, person, blue&#10;&#10;Description automatically generated">
            <a:extLst>
              <a:ext uri="{FF2B5EF4-FFF2-40B4-BE49-F238E27FC236}">
                <a16:creationId xmlns:a16="http://schemas.microsoft.com/office/drawing/2014/main" id="{3E37EE1F-915B-4B4E-BB06-D8804A74CA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5975" y="745940"/>
            <a:ext cx="3817109" cy="3052554"/>
          </a:xfrm>
          <a:prstGeom prst="rect">
            <a:avLst/>
          </a:prstGeom>
        </p:spPr>
      </p:pic>
      <p:pic>
        <p:nvPicPr>
          <p:cNvPr id="15" name="Picture 14" descr="A group of people wearing masks&#10;&#10;Description automatically generated with medium confidence">
            <a:extLst>
              <a:ext uri="{FF2B5EF4-FFF2-40B4-BE49-F238E27FC236}">
                <a16:creationId xmlns:a16="http://schemas.microsoft.com/office/drawing/2014/main" id="{4BCF18BE-DF11-46D0-8A9F-BE8E1FD4F6D0}"/>
              </a:ext>
            </a:extLst>
          </p:cNvPr>
          <p:cNvPicPr>
            <a:picLocks noChangeAspect="1"/>
          </p:cNvPicPr>
          <p:nvPr/>
        </p:nvPicPr>
        <p:blipFill rotWithShape="1">
          <a:blip r:embed="rId7">
            <a:extLst>
              <a:ext uri="{28A0092B-C50C-407E-A947-70E740481C1C}">
                <a14:useLocalDpi xmlns:a14="http://schemas.microsoft.com/office/drawing/2010/main" val="0"/>
              </a:ext>
            </a:extLst>
          </a:blip>
          <a:srcRect r="6075"/>
          <a:stretch/>
        </p:blipFill>
        <p:spPr>
          <a:xfrm>
            <a:off x="4415975" y="3233344"/>
            <a:ext cx="3817109" cy="3048000"/>
          </a:xfrm>
          <a:prstGeom prst="rect">
            <a:avLst/>
          </a:prstGeom>
        </p:spPr>
      </p:pic>
      <p:pic>
        <p:nvPicPr>
          <p:cNvPr id="19" name="Picture 18" descr="A picture containing text, person&#10;&#10;Description automatically generated">
            <a:extLst>
              <a:ext uri="{FF2B5EF4-FFF2-40B4-BE49-F238E27FC236}">
                <a16:creationId xmlns:a16="http://schemas.microsoft.com/office/drawing/2014/main" id="{078CE7F4-63C6-49E1-ABB5-959BD90F297C}"/>
              </a:ext>
            </a:extLst>
          </p:cNvPr>
          <p:cNvPicPr>
            <a:picLocks noChangeAspect="1"/>
          </p:cNvPicPr>
          <p:nvPr/>
        </p:nvPicPr>
        <p:blipFill rotWithShape="1">
          <a:blip r:embed="rId8">
            <a:extLst>
              <a:ext uri="{28A0092B-C50C-407E-A947-70E740481C1C}">
                <a14:useLocalDpi xmlns:a14="http://schemas.microsoft.com/office/drawing/2010/main" val="0"/>
              </a:ext>
            </a:extLst>
          </a:blip>
          <a:srcRect l="11397" t="26552" r="11358" b="5255"/>
          <a:stretch/>
        </p:blipFill>
        <p:spPr>
          <a:xfrm>
            <a:off x="8233084" y="2971945"/>
            <a:ext cx="3048000" cy="1796143"/>
          </a:xfrm>
          <a:prstGeom prst="rect">
            <a:avLst/>
          </a:prstGeom>
        </p:spPr>
      </p:pic>
      <p:pic>
        <p:nvPicPr>
          <p:cNvPr id="17" name="Picture 16" descr="Text, logo, company name&#10;&#10;Description automatically generated">
            <a:extLst>
              <a:ext uri="{FF2B5EF4-FFF2-40B4-BE49-F238E27FC236}">
                <a16:creationId xmlns:a16="http://schemas.microsoft.com/office/drawing/2014/main" id="{B5BE6436-77F3-45F5-9F49-A4680A11892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39270" y="4755367"/>
            <a:ext cx="3041814" cy="1525977"/>
          </a:xfrm>
          <a:prstGeom prst="rect">
            <a:avLst/>
          </a:prstGeom>
        </p:spPr>
      </p:pic>
    </p:spTree>
    <p:extLst>
      <p:ext uri="{BB962C8B-B14F-4D97-AF65-F5344CB8AC3E}">
        <p14:creationId xmlns:p14="http://schemas.microsoft.com/office/powerpoint/2010/main" val="53844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holding hands&#10;&#10;Description automatically generated with low confidence">
            <a:extLst>
              <a:ext uri="{FF2B5EF4-FFF2-40B4-BE49-F238E27FC236}">
                <a16:creationId xmlns:a16="http://schemas.microsoft.com/office/drawing/2014/main" id="{7BF3293E-0C69-4ABF-A9E5-FA0A8ADFAA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1826" y="165369"/>
            <a:ext cx="5723467" cy="4154813"/>
          </a:xfrm>
          <a:prstGeom prst="rect">
            <a:avLst/>
          </a:prstGeom>
        </p:spPr>
      </p:pic>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7568354"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  </a:t>
            </a:r>
            <a:r>
              <a:rPr lang="en-GB" sz="2800" dirty="0">
                <a:solidFill>
                  <a:srgbClr val="ACCF65"/>
                </a:solidFill>
                <a:latin typeface="+mj-lt"/>
              </a:rPr>
              <a:t>The User Experience</a:t>
            </a:r>
          </a:p>
          <a:p>
            <a:endParaRPr lang="en-GB" sz="2800" dirty="0">
              <a:solidFill>
                <a:schemeClr val="bg1"/>
              </a:solidFill>
            </a:endParaRPr>
          </a:p>
        </p:txBody>
      </p:sp>
      <p:pic>
        <p:nvPicPr>
          <p:cNvPr id="6" name="Picture 5" descr="Graphical user interface&#10;&#10;Description automatically generated with medium confidence">
            <a:extLst>
              <a:ext uri="{FF2B5EF4-FFF2-40B4-BE49-F238E27FC236}">
                <a16:creationId xmlns:a16="http://schemas.microsoft.com/office/drawing/2014/main" id="{3C78F2E2-8699-4F3E-9CF1-096B488184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8645" y="745940"/>
            <a:ext cx="5481143" cy="2900438"/>
          </a:xfrm>
          <a:prstGeom prst="rect">
            <a:avLst/>
          </a:prstGeom>
        </p:spPr>
      </p:pic>
      <p:pic>
        <p:nvPicPr>
          <p:cNvPr id="8" name="Picture 7" descr="A group of women holding a plaque&#10;&#10;Description automatically generated with low confidence">
            <a:extLst>
              <a:ext uri="{FF2B5EF4-FFF2-40B4-BE49-F238E27FC236}">
                <a16:creationId xmlns:a16="http://schemas.microsoft.com/office/drawing/2014/main" id="{8784894D-9C42-43F3-9B74-BB483276D0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8645" y="3652301"/>
            <a:ext cx="3768876" cy="2614658"/>
          </a:xfrm>
          <a:prstGeom prst="rect">
            <a:avLst/>
          </a:prstGeom>
        </p:spPr>
      </p:pic>
      <p:pic>
        <p:nvPicPr>
          <p:cNvPr id="14" name="Picture 13" descr="A group of women wearing badges&#10;&#10;Description automatically generated with low confidence">
            <a:extLst>
              <a:ext uri="{FF2B5EF4-FFF2-40B4-BE49-F238E27FC236}">
                <a16:creationId xmlns:a16="http://schemas.microsoft.com/office/drawing/2014/main" id="{FBAB1B4C-C9DA-4610-8378-722807B099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57521" y="3646378"/>
            <a:ext cx="7387772" cy="2622659"/>
          </a:xfrm>
          <a:prstGeom prst="rect">
            <a:avLst/>
          </a:prstGeom>
        </p:spPr>
      </p:pic>
    </p:spTree>
    <p:extLst>
      <p:ext uri="{BB962C8B-B14F-4D97-AF65-F5344CB8AC3E}">
        <p14:creationId xmlns:p14="http://schemas.microsoft.com/office/powerpoint/2010/main" val="163681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working on a computer&#10;&#10;Description automatically generated with low confidence">
            <a:extLst>
              <a:ext uri="{FF2B5EF4-FFF2-40B4-BE49-F238E27FC236}">
                <a16:creationId xmlns:a16="http://schemas.microsoft.com/office/drawing/2014/main" id="{6CB99EBD-E2E0-4E00-A6A2-E1AFD7E11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3333"/>
            <a:ext cx="12192000" cy="6434667"/>
          </a:xfrm>
          <a:prstGeom prst="rect">
            <a:avLst/>
          </a:prstGeom>
        </p:spPr>
      </p:pic>
      <p:pic>
        <p:nvPicPr>
          <p:cNvPr id="10" name="Picture 9">
            <a:extLst>
              <a:ext uri="{FF2B5EF4-FFF2-40B4-BE49-F238E27FC236}">
                <a16:creationId xmlns:a16="http://schemas.microsoft.com/office/drawing/2014/main" id="{322CB10B-D6F0-4CF8-BC54-26CAA63BF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244758"/>
            <a:ext cx="12192000" cy="615950"/>
          </a:xfrm>
          <a:prstGeom prst="rect">
            <a:avLst/>
          </a:prstGeom>
        </p:spPr>
      </p:pic>
      <p:sp>
        <p:nvSpPr>
          <p:cNvPr id="112" name="Rectangle 111">
            <a:extLst>
              <a:ext uri="{FF2B5EF4-FFF2-40B4-BE49-F238E27FC236}">
                <a16:creationId xmlns:a16="http://schemas.microsoft.com/office/drawing/2014/main" id="{4D04E9FE-B13A-49D1-AB16-B2531027086C}"/>
              </a:ext>
            </a:extLst>
          </p:cNvPr>
          <p:cNvSpPr/>
          <p:nvPr/>
        </p:nvSpPr>
        <p:spPr>
          <a:xfrm>
            <a:off x="1" y="-5271"/>
            <a:ext cx="12191999" cy="751211"/>
          </a:xfrm>
          <a:prstGeom prst="rect">
            <a:avLst/>
          </a:prstGeom>
          <a:solidFill>
            <a:srgbClr val="0039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8F5451D8-7F0A-47FA-870E-8FCFFC426BEA}"/>
              </a:ext>
            </a:extLst>
          </p:cNvPr>
          <p:cNvSpPr txBox="1"/>
          <p:nvPr/>
        </p:nvSpPr>
        <p:spPr>
          <a:xfrm>
            <a:off x="242276" y="83797"/>
            <a:ext cx="5981509" cy="954107"/>
          </a:xfrm>
          <a:prstGeom prst="rect">
            <a:avLst/>
          </a:prstGeom>
          <a:noFill/>
        </p:spPr>
        <p:txBody>
          <a:bodyPr wrap="none" lIns="91440" tIns="45720" rIns="91440" bIns="45720" rtlCol="0" anchor="t">
            <a:spAutoFit/>
          </a:bodyPr>
          <a:lstStyle/>
          <a:p>
            <a:r>
              <a:rPr lang="en-GB" sz="2800" dirty="0">
                <a:solidFill>
                  <a:schemeClr val="bg1"/>
                </a:solidFill>
              </a:rPr>
              <a:t>Welsh Nursing Care Record  </a:t>
            </a:r>
            <a:r>
              <a:rPr lang="en-GB" sz="2800" dirty="0">
                <a:solidFill>
                  <a:srgbClr val="63C4EE"/>
                </a:solidFill>
              </a:rPr>
              <a:t>|  </a:t>
            </a:r>
            <a:r>
              <a:rPr lang="en-GB" sz="2800" dirty="0">
                <a:solidFill>
                  <a:srgbClr val="ACCF65"/>
                </a:solidFill>
                <a:latin typeface="+mj-lt"/>
              </a:rPr>
              <a:t>Summary</a:t>
            </a:r>
          </a:p>
          <a:p>
            <a:endParaRPr lang="en-GB" sz="2800" dirty="0">
              <a:solidFill>
                <a:schemeClr val="bg1"/>
              </a:solidFill>
            </a:endParaRPr>
          </a:p>
        </p:txBody>
      </p:sp>
      <p:sp>
        <p:nvSpPr>
          <p:cNvPr id="11" name="TextBox 10">
            <a:extLst>
              <a:ext uri="{FF2B5EF4-FFF2-40B4-BE49-F238E27FC236}">
                <a16:creationId xmlns:a16="http://schemas.microsoft.com/office/drawing/2014/main" id="{DA2B653E-97DD-4C33-98CF-6C90C9B40797}"/>
              </a:ext>
            </a:extLst>
          </p:cNvPr>
          <p:cNvSpPr txBox="1"/>
          <p:nvPr/>
        </p:nvSpPr>
        <p:spPr>
          <a:xfrm>
            <a:off x="2119178" y="996314"/>
            <a:ext cx="8495509" cy="4865371"/>
          </a:xfrm>
          <a:prstGeom prst="rect">
            <a:avLst/>
          </a:prstGeom>
          <a:solidFill>
            <a:srgbClr val="082442">
              <a:alpha val="45000"/>
            </a:srgbClr>
          </a:solidFill>
        </p:spPr>
        <p:txBody>
          <a:bodyPr wrap="square">
            <a:spAutoFit/>
          </a:bodyPr>
          <a:lstStyle/>
          <a:p>
            <a:pPr>
              <a:lnSpc>
                <a:spcPts val="2160"/>
              </a:lnSpc>
            </a:pPr>
            <a:r>
              <a:rPr lang="en-GB" sz="1600" b="1" dirty="0">
                <a:solidFill>
                  <a:schemeClr val="bg1"/>
                </a:solidFill>
              </a:rPr>
              <a:t>How did we do?</a:t>
            </a:r>
          </a:p>
          <a:p>
            <a:pPr>
              <a:lnSpc>
                <a:spcPts val="2160"/>
              </a:lnSpc>
            </a:pPr>
            <a:endParaRPr lang="en-GB" sz="1600" b="1" dirty="0">
              <a:solidFill>
                <a:schemeClr val="bg1"/>
              </a:solidFill>
            </a:endParaRPr>
          </a:p>
          <a:p>
            <a:pPr marL="800100" lvl="1" indent="-342900">
              <a:lnSpc>
                <a:spcPts val="2160"/>
              </a:lnSpc>
              <a:buFont typeface="Arial" panose="020B0604020202020204" pitchFamily="34" charset="0"/>
              <a:buChar char="•"/>
            </a:pPr>
            <a:r>
              <a:rPr lang="en-GB" sz="1600" b="1" dirty="0">
                <a:solidFill>
                  <a:schemeClr val="bg1"/>
                </a:solidFill>
              </a:rPr>
              <a:t>Exceeded expectations achieving national standardisation,  </a:t>
            </a:r>
          </a:p>
          <a:p>
            <a:pPr>
              <a:lnSpc>
                <a:spcPts val="2160"/>
              </a:lnSpc>
            </a:pPr>
            <a:endParaRPr lang="en-GB" sz="1600" b="1" dirty="0">
              <a:solidFill>
                <a:schemeClr val="bg1"/>
              </a:solidFill>
            </a:endParaRPr>
          </a:p>
          <a:p>
            <a:pPr>
              <a:lnSpc>
                <a:spcPts val="2160"/>
              </a:lnSpc>
            </a:pPr>
            <a:r>
              <a:rPr lang="en-GB" sz="1600" b="1" dirty="0">
                <a:solidFill>
                  <a:schemeClr val="bg1"/>
                </a:solidFill>
              </a:rPr>
              <a:t>What learning did we have?</a:t>
            </a:r>
          </a:p>
          <a:p>
            <a:pPr>
              <a:lnSpc>
                <a:spcPts val="2160"/>
              </a:lnSpc>
            </a:pPr>
            <a:endParaRPr lang="en-GB" sz="1600" b="1" dirty="0">
              <a:solidFill>
                <a:schemeClr val="bg1"/>
              </a:solidFill>
            </a:endParaRPr>
          </a:p>
          <a:p>
            <a:pPr marL="800100" lvl="1" indent="-342900">
              <a:lnSpc>
                <a:spcPts val="2160"/>
              </a:lnSpc>
              <a:buFont typeface="Arial" panose="020B0604020202020204" pitchFamily="34" charset="0"/>
              <a:buChar char="•"/>
            </a:pPr>
            <a:r>
              <a:rPr lang="en-GB" sz="1600" b="1" dirty="0">
                <a:solidFill>
                  <a:schemeClr val="bg1"/>
                </a:solidFill>
              </a:rPr>
              <a:t>Effective National and Local Collaborative Clinical &amp; Technical MDT Project Team working </a:t>
            </a:r>
          </a:p>
          <a:p>
            <a:pPr>
              <a:lnSpc>
                <a:spcPts val="2160"/>
              </a:lnSpc>
            </a:pPr>
            <a:endParaRPr lang="en-GB" sz="1600" b="1" dirty="0">
              <a:solidFill>
                <a:schemeClr val="bg1"/>
              </a:solidFill>
            </a:endParaRPr>
          </a:p>
          <a:p>
            <a:pPr>
              <a:lnSpc>
                <a:spcPts val="2160"/>
              </a:lnSpc>
            </a:pPr>
            <a:r>
              <a:rPr lang="en-GB" sz="1600" b="1" dirty="0">
                <a:solidFill>
                  <a:schemeClr val="bg1"/>
                </a:solidFill>
              </a:rPr>
              <a:t>How are we sharing that with others?</a:t>
            </a:r>
          </a:p>
          <a:p>
            <a:pPr>
              <a:lnSpc>
                <a:spcPts val="2160"/>
              </a:lnSpc>
            </a:pPr>
            <a:endParaRPr lang="en-GB" sz="1600" b="1" dirty="0">
              <a:solidFill>
                <a:schemeClr val="bg1"/>
              </a:solidFill>
            </a:endParaRPr>
          </a:p>
          <a:p>
            <a:pPr marL="800100" lvl="1" indent="-342900">
              <a:lnSpc>
                <a:spcPts val="2160"/>
              </a:lnSpc>
              <a:buFont typeface="Arial" panose="020B0604020202020204" pitchFamily="34" charset="0"/>
              <a:buChar char="•"/>
            </a:pPr>
            <a:r>
              <a:rPr lang="en-GB" sz="1600" b="1" dirty="0">
                <a:solidFill>
                  <a:schemeClr val="bg1"/>
                </a:solidFill>
              </a:rPr>
              <a:t>WNCR evaluation – local HB, national * International  communications and presentations</a:t>
            </a:r>
          </a:p>
          <a:p>
            <a:pPr marL="800100" lvl="1" indent="-342900">
              <a:lnSpc>
                <a:spcPts val="2160"/>
              </a:lnSpc>
              <a:buFont typeface="Arial" panose="020B0604020202020204" pitchFamily="34" charset="0"/>
              <a:buChar char="•"/>
            </a:pPr>
            <a:r>
              <a:rPr lang="en-GB" sz="1600" b="1" dirty="0">
                <a:solidFill>
                  <a:schemeClr val="bg1"/>
                </a:solidFill>
              </a:rPr>
              <a:t>Influencing additional local and national applications with lessons learned</a:t>
            </a:r>
          </a:p>
          <a:p>
            <a:pPr>
              <a:lnSpc>
                <a:spcPts val="2160"/>
              </a:lnSpc>
            </a:pPr>
            <a:endParaRPr lang="en-GB" sz="1600" b="1" dirty="0">
              <a:solidFill>
                <a:schemeClr val="bg1"/>
              </a:solidFill>
            </a:endParaRPr>
          </a:p>
          <a:p>
            <a:pPr>
              <a:lnSpc>
                <a:spcPts val="2160"/>
              </a:lnSpc>
            </a:pPr>
            <a:r>
              <a:rPr lang="en-GB" sz="1600" b="1" dirty="0">
                <a:solidFill>
                  <a:schemeClr val="bg1"/>
                </a:solidFill>
              </a:rPr>
              <a:t>What are we doing to make sure successes are copied?</a:t>
            </a:r>
          </a:p>
          <a:p>
            <a:pPr>
              <a:lnSpc>
                <a:spcPts val="2160"/>
              </a:lnSpc>
            </a:pPr>
            <a:endParaRPr lang="en-GB" sz="1600" b="1" dirty="0">
              <a:solidFill>
                <a:schemeClr val="bg1"/>
              </a:solidFill>
            </a:endParaRPr>
          </a:p>
          <a:p>
            <a:pPr marL="742950" lvl="1" indent="-285750">
              <a:lnSpc>
                <a:spcPts val="2160"/>
              </a:lnSpc>
              <a:buFont typeface="Arial" panose="020B0604020202020204" pitchFamily="34" charset="0"/>
              <a:buChar char="•"/>
            </a:pPr>
            <a:r>
              <a:rPr lang="en-GB" sz="1600" b="1" dirty="0">
                <a:solidFill>
                  <a:schemeClr val="bg1"/>
                </a:solidFill>
              </a:rPr>
              <a:t>Sharing lessons learnt with other programmes, welsh government and health boards</a:t>
            </a:r>
          </a:p>
          <a:p>
            <a:pPr marL="742950" lvl="1" indent="-285750">
              <a:lnSpc>
                <a:spcPts val="2160"/>
              </a:lnSpc>
              <a:buFont typeface="Arial" panose="020B0604020202020204" pitchFamily="34" charset="0"/>
              <a:buChar char="•"/>
            </a:pPr>
            <a:r>
              <a:rPr lang="en-GB" sz="1600" b="1" dirty="0">
                <a:solidFill>
                  <a:schemeClr val="bg1"/>
                </a:solidFill>
              </a:rPr>
              <a:t>Formal evaluation and lessons learnt documents</a:t>
            </a:r>
          </a:p>
        </p:txBody>
      </p:sp>
    </p:spTree>
    <p:extLst>
      <p:ext uri="{BB962C8B-B14F-4D97-AF65-F5344CB8AC3E}">
        <p14:creationId xmlns:p14="http://schemas.microsoft.com/office/powerpoint/2010/main" val="3377267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4144b3e0-0191-494c-afa7-483e101b7c12">
      <Terms xmlns="http://schemas.microsoft.com/office/infopath/2007/PartnerControls"/>
    </lcf76f155ced4ddcb4097134ff3c332f>
    <TaxCatchAll xmlns="9cb379ee-fdc7-462a-8c76-8dedc2c0dc4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CD5CCFE25F5442B945768C1B363F99" ma:contentTypeVersion="15" ma:contentTypeDescription="Create a new document." ma:contentTypeScope="" ma:versionID="12f08da58143ee9256a5b7e89724a488">
  <xsd:schema xmlns:xsd="http://www.w3.org/2001/XMLSchema" xmlns:xs="http://www.w3.org/2001/XMLSchema" xmlns:p="http://schemas.microsoft.com/office/2006/metadata/properties" xmlns:ns2="4144b3e0-0191-494c-afa7-483e101b7c12" xmlns:ns3="9cb379ee-fdc7-462a-8c76-8dedc2c0dc4e" targetNamespace="http://schemas.microsoft.com/office/2006/metadata/properties" ma:root="true" ma:fieldsID="5c01f5a669eb4ae84c8eb3caf35a455b" ns2:_="" ns3:_="">
    <xsd:import namespace="4144b3e0-0191-494c-afa7-483e101b7c12"/>
    <xsd:import namespace="9cb379ee-fdc7-462a-8c76-8dedc2c0dc4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44b3e0-0191-494c-afa7-483e101b7c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b379ee-fdc7-462a-8c76-8dedc2c0dc4e"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bd40c611-5fe0-478b-992b-c8cb5492ca6a}" ma:internalName="TaxCatchAll" ma:showField="CatchAllData" ma:web="9cb379ee-fdc7-462a-8c76-8dedc2c0dc4e">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262B8B8-424B-4C86-8D62-603607793330}">
  <ds:schemaRefs>
    <ds:schemaRef ds:uri="99feee7a-914f-487d-b052-7137c44ad0ca"/>
    <ds:schemaRef ds:uri="http://schemas.microsoft.com/office/2006/documentManagement/types"/>
    <ds:schemaRef ds:uri="92b08699-e924-4091-b38b-5044e21c7326"/>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05FAA958-062B-4A3A-80C5-C25628FE26DC}">
  <ds:schemaRefs>
    <ds:schemaRef ds:uri="http://schemas.microsoft.com/sharepoint/v3/contenttype/forms"/>
  </ds:schemaRefs>
</ds:datastoreItem>
</file>

<file path=customXml/itemProps3.xml><?xml version="1.0" encoding="utf-8"?>
<ds:datastoreItem xmlns:ds="http://schemas.openxmlformats.org/officeDocument/2006/customXml" ds:itemID="{63003FCF-6DC3-4D92-B874-6C8F8361811F}"/>
</file>

<file path=docProps/app.xml><?xml version="1.0" encoding="utf-8"?>
<Properties xmlns="http://schemas.openxmlformats.org/officeDocument/2006/extended-properties" xmlns:vt="http://schemas.openxmlformats.org/officeDocument/2006/docPropsVTypes">
  <TotalTime>644</TotalTime>
  <Words>425</Words>
  <Application>Microsoft Office PowerPoint</Application>
  <PresentationFormat>Widescreen</PresentationFormat>
  <Paragraphs>89</Paragraphs>
  <Slides>10</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Franklin (DHCW - Service Transformation)</dc:creator>
  <cp:lastModifiedBy>Julie Robinson (DHCW - Corporate Governance)</cp:lastModifiedBy>
  <cp:revision>28</cp:revision>
  <dcterms:created xsi:type="dcterms:W3CDTF">2021-09-08T09:09:58Z</dcterms:created>
  <dcterms:modified xsi:type="dcterms:W3CDTF">2021-11-08T11:13:29Z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0x01010098CD5CCFE25F5442B945768C1B363F99</vt:lpwstr>
  </property>
  <property fmtid="{D5CDD505-2E9C-101B-9397-08002B2CF9AE}" pid="3" name="Order">
    <vt:r8>810200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y fmtid="{D5CDD505-2E9C-101B-9397-08002B2CF9AE}" pid="12" name="MediaServiceImageTags">
    <vt:lpwstr/>
  </property>
</Properties>
</file>