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1" r:id="rId5"/>
  </p:sldMasterIdLst>
  <p:notesMasterIdLst>
    <p:notesMasterId r:id="rId16"/>
  </p:notesMasterIdLst>
  <p:sldIdLst>
    <p:sldId id="330" r:id="rId6"/>
    <p:sldId id="262" r:id="rId7"/>
    <p:sldId id="309" r:id="rId8"/>
    <p:sldId id="310" r:id="rId9"/>
    <p:sldId id="318" r:id="rId10"/>
    <p:sldId id="331" r:id="rId11"/>
    <p:sldId id="332" r:id="rId12"/>
    <p:sldId id="333" r:id="rId13"/>
    <p:sldId id="334" r:id="rId14"/>
    <p:sldId id="329" r:id="rId15"/>
  </p:sldIdLst>
  <p:sldSz cx="12192000" cy="6858000"/>
  <p:notesSz cx="6669088"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ophie Fuller (DHCW - Corporate Governance)" initials="SF(CG" lastIdx="8" clrIdx="0">
    <p:extLst>
      <p:ext uri="{19B8F6BF-5375-455C-9EA6-DF929625EA0E}">
        <p15:presenceInfo xmlns:p15="http://schemas.microsoft.com/office/powerpoint/2012/main" userId="S::sophie.fuller@wales.nhs.uk::8e732ab6-c9ac-431e-b851-b2df9af8916d" providerId="AD"/>
      </p:ext>
    </p:extLst>
  </p:cmAuthor>
  <p:cmAuthor id="2" name="Chris Darling (DHCW - Board Secretary)" initials="CD(BS" lastIdx="3" clrIdx="1">
    <p:extLst>
      <p:ext uri="{19B8F6BF-5375-455C-9EA6-DF929625EA0E}">
        <p15:presenceInfo xmlns:p15="http://schemas.microsoft.com/office/powerpoint/2012/main" userId="S::Chris.Darling@wales.nhs.uk::f72c6032-dfa6-4515-be8f-913a6044de1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2060"/>
    <a:srgbClr val="9CC2E2"/>
    <a:srgbClr val="E6E6E6"/>
    <a:srgbClr val="0B6077"/>
    <a:srgbClr val="2E74B5"/>
    <a:srgbClr val="2E9CB5"/>
    <a:srgbClr val="9CC2E5"/>
    <a:srgbClr val="1F4E79"/>
    <a:srgbClr val="0F82A1"/>
    <a:srgbClr val="DEEAF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3432F9F-5C94-4F5A-929E-8A5D87ACCCAA}" v="21" dt="2022-07-18T21:35:23.38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2" d="100"/>
          <a:sy n="62" d="100"/>
        </p:scale>
        <p:origin x="804"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slide" Target="slides/slide10.xml"/><Relationship Id="rId23" Type="http://schemas.microsoft.com/office/2015/10/relationships/revisionInfo" Target="revisionInfo.xml"/><Relationship Id="rId10" Type="http://schemas.openxmlformats.org/officeDocument/2006/relationships/slide" Target="slides/slide5.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hris Darling (DHCW - Board Secretary)" userId="f72c6032-dfa6-4515-be8f-913a6044de11" providerId="ADAL" clId="{33432F9F-5C94-4F5A-929E-8A5D87ACCCAA}"/>
    <pc:docChg chg="undo redo custSel modSld">
      <pc:chgData name="Chris Darling (DHCW - Board Secretary)" userId="f72c6032-dfa6-4515-be8f-913a6044de11" providerId="ADAL" clId="{33432F9F-5C94-4F5A-929E-8A5D87ACCCAA}" dt="2022-07-16T16:59:47.821" v="1621" actId="1076"/>
      <pc:docMkLst>
        <pc:docMk/>
      </pc:docMkLst>
      <pc:sldChg chg="modSp mod">
        <pc:chgData name="Chris Darling (DHCW - Board Secretary)" userId="f72c6032-dfa6-4515-be8f-913a6044de11" providerId="ADAL" clId="{33432F9F-5C94-4F5A-929E-8A5D87ACCCAA}" dt="2022-07-14T22:55:00.757" v="1170" actId="20577"/>
        <pc:sldMkLst>
          <pc:docMk/>
          <pc:sldMk cId="3797053758" sldId="318"/>
        </pc:sldMkLst>
        <pc:graphicFrameChg chg="modGraphic">
          <ac:chgData name="Chris Darling (DHCW - Board Secretary)" userId="f72c6032-dfa6-4515-be8f-913a6044de11" providerId="ADAL" clId="{33432F9F-5C94-4F5A-929E-8A5D87ACCCAA}" dt="2022-07-14T22:55:00.757" v="1170" actId="20577"/>
          <ac:graphicFrameMkLst>
            <pc:docMk/>
            <pc:sldMk cId="3797053758" sldId="318"/>
            <ac:graphicFrameMk id="4" creationId="{069BCBEF-7529-47AE-9515-8DAFF167003F}"/>
          </ac:graphicFrameMkLst>
        </pc:graphicFrameChg>
      </pc:sldChg>
      <pc:sldChg chg="modSp mod">
        <pc:chgData name="Chris Darling (DHCW - Board Secretary)" userId="f72c6032-dfa6-4515-be8f-913a6044de11" providerId="ADAL" clId="{33432F9F-5C94-4F5A-929E-8A5D87ACCCAA}" dt="2022-07-14T20:34:42.971" v="1168" actId="207"/>
        <pc:sldMkLst>
          <pc:docMk/>
          <pc:sldMk cId="362602464" sldId="329"/>
        </pc:sldMkLst>
        <pc:spChg chg="mod">
          <ac:chgData name="Chris Darling (DHCW - Board Secretary)" userId="f72c6032-dfa6-4515-be8f-913a6044de11" providerId="ADAL" clId="{33432F9F-5C94-4F5A-929E-8A5D87ACCCAA}" dt="2022-07-14T20:34:04.602" v="1163" actId="20577"/>
          <ac:spMkLst>
            <pc:docMk/>
            <pc:sldMk cId="362602464" sldId="329"/>
            <ac:spMk id="13" creationId="{06E166B0-E112-4D2F-8AA1-BF203B7EDCBB}"/>
          </ac:spMkLst>
        </pc:spChg>
        <pc:graphicFrameChg chg="mod modGraphic">
          <ac:chgData name="Chris Darling (DHCW - Board Secretary)" userId="f72c6032-dfa6-4515-be8f-913a6044de11" providerId="ADAL" clId="{33432F9F-5C94-4F5A-929E-8A5D87ACCCAA}" dt="2022-07-14T20:34:42.971" v="1168" actId="207"/>
          <ac:graphicFrameMkLst>
            <pc:docMk/>
            <pc:sldMk cId="362602464" sldId="329"/>
            <ac:graphicFrameMk id="5" creationId="{F76788B5-3F6A-42E0-8E2D-C2D622AB4161}"/>
          </ac:graphicFrameMkLst>
        </pc:graphicFrameChg>
      </pc:sldChg>
      <pc:sldChg chg="addSp delSp modSp mod">
        <pc:chgData name="Chris Darling (DHCW - Board Secretary)" userId="f72c6032-dfa6-4515-be8f-913a6044de11" providerId="ADAL" clId="{33432F9F-5C94-4F5A-929E-8A5D87ACCCAA}" dt="2022-07-16T16:57:35.184" v="1461"/>
        <pc:sldMkLst>
          <pc:docMk/>
          <pc:sldMk cId="3629686250" sldId="331"/>
        </pc:sldMkLst>
        <pc:spChg chg="mod">
          <ac:chgData name="Chris Darling (DHCW - Board Secretary)" userId="f72c6032-dfa6-4515-be8f-913a6044de11" providerId="ADAL" clId="{33432F9F-5C94-4F5A-929E-8A5D87ACCCAA}" dt="2022-07-16T16:57:35.184" v="1461"/>
          <ac:spMkLst>
            <pc:docMk/>
            <pc:sldMk cId="3629686250" sldId="331"/>
            <ac:spMk id="3" creationId="{0590BD88-46A1-4168-B78C-28373CBFC71E}"/>
          </ac:spMkLst>
        </pc:spChg>
        <pc:graphicFrameChg chg="mod modGraphic">
          <ac:chgData name="Chris Darling (DHCW - Board Secretary)" userId="f72c6032-dfa6-4515-be8f-913a6044de11" providerId="ADAL" clId="{33432F9F-5C94-4F5A-929E-8A5D87ACCCAA}" dt="2022-07-16T16:57:17.701" v="1443" actId="20577"/>
          <ac:graphicFrameMkLst>
            <pc:docMk/>
            <pc:sldMk cId="3629686250" sldId="331"/>
            <ac:graphicFrameMk id="5" creationId="{F76788B5-3F6A-42E0-8E2D-C2D622AB4161}"/>
          </ac:graphicFrameMkLst>
        </pc:graphicFrameChg>
        <pc:picChg chg="add del mod">
          <ac:chgData name="Chris Darling (DHCW - Board Secretary)" userId="f72c6032-dfa6-4515-be8f-913a6044de11" providerId="ADAL" clId="{33432F9F-5C94-4F5A-929E-8A5D87ACCCAA}" dt="2022-07-14T20:23:20.699" v="565" actId="478"/>
          <ac:picMkLst>
            <pc:docMk/>
            <pc:sldMk cId="3629686250" sldId="331"/>
            <ac:picMk id="9" creationId="{16641F30-A12C-4294-9335-E2CDEE39EDCE}"/>
          </ac:picMkLst>
        </pc:picChg>
      </pc:sldChg>
      <pc:sldChg chg="modSp mod">
        <pc:chgData name="Chris Darling (DHCW - Board Secretary)" userId="f72c6032-dfa6-4515-be8f-913a6044de11" providerId="ADAL" clId="{33432F9F-5C94-4F5A-929E-8A5D87ACCCAA}" dt="2022-07-14T20:25:41.777" v="589" actId="120"/>
        <pc:sldMkLst>
          <pc:docMk/>
          <pc:sldMk cId="664522451" sldId="332"/>
        </pc:sldMkLst>
        <pc:spChg chg="mod">
          <ac:chgData name="Chris Darling (DHCW - Board Secretary)" userId="f72c6032-dfa6-4515-be8f-913a6044de11" providerId="ADAL" clId="{33432F9F-5C94-4F5A-929E-8A5D87ACCCAA}" dt="2022-07-14T20:25:41.777" v="589" actId="120"/>
          <ac:spMkLst>
            <pc:docMk/>
            <pc:sldMk cId="664522451" sldId="332"/>
            <ac:spMk id="15" creationId="{4CF1C679-A838-4607-B314-64CC0448BD48}"/>
          </ac:spMkLst>
        </pc:spChg>
      </pc:sldChg>
      <pc:sldChg chg="addSp delSp modSp mod">
        <pc:chgData name="Chris Darling (DHCW - Board Secretary)" userId="f72c6032-dfa6-4515-be8f-913a6044de11" providerId="ADAL" clId="{33432F9F-5C94-4F5A-929E-8A5D87ACCCAA}" dt="2022-07-14T20:29:45.628" v="1054" actId="478"/>
        <pc:sldMkLst>
          <pc:docMk/>
          <pc:sldMk cId="2679465092" sldId="333"/>
        </pc:sldMkLst>
        <pc:spChg chg="mod">
          <ac:chgData name="Chris Darling (DHCW - Board Secretary)" userId="f72c6032-dfa6-4515-be8f-913a6044de11" providerId="ADAL" clId="{33432F9F-5C94-4F5A-929E-8A5D87ACCCAA}" dt="2022-07-14T20:29:41.846" v="1053" actId="14100"/>
          <ac:spMkLst>
            <pc:docMk/>
            <pc:sldMk cId="2679465092" sldId="333"/>
            <ac:spMk id="15" creationId="{F4F7C608-FE51-4B44-B24B-9C39637584C1}"/>
          </ac:spMkLst>
        </pc:spChg>
        <pc:picChg chg="add del mod">
          <ac:chgData name="Chris Darling (DHCW - Board Secretary)" userId="f72c6032-dfa6-4515-be8f-913a6044de11" providerId="ADAL" clId="{33432F9F-5C94-4F5A-929E-8A5D87ACCCAA}" dt="2022-07-14T20:29:45.628" v="1054" actId="478"/>
          <ac:picMkLst>
            <pc:docMk/>
            <pc:sldMk cId="2679465092" sldId="333"/>
            <ac:picMk id="4" creationId="{8C17E45E-4ECE-4127-B99B-26233AA8080C}"/>
          </ac:picMkLst>
        </pc:picChg>
      </pc:sldChg>
      <pc:sldChg chg="modSp mod">
        <pc:chgData name="Chris Darling (DHCW - Board Secretary)" userId="f72c6032-dfa6-4515-be8f-913a6044de11" providerId="ADAL" clId="{33432F9F-5C94-4F5A-929E-8A5D87ACCCAA}" dt="2022-07-16T16:59:47.821" v="1621" actId="1076"/>
        <pc:sldMkLst>
          <pc:docMk/>
          <pc:sldMk cId="2132178818" sldId="334"/>
        </pc:sldMkLst>
        <pc:spChg chg="mod">
          <ac:chgData name="Chris Darling (DHCW - Board Secretary)" userId="f72c6032-dfa6-4515-be8f-913a6044de11" providerId="ADAL" clId="{33432F9F-5C94-4F5A-929E-8A5D87ACCCAA}" dt="2022-07-16T16:59:47.821" v="1621" actId="1076"/>
          <ac:spMkLst>
            <pc:docMk/>
            <pc:sldMk cId="2132178818" sldId="334"/>
            <ac:spMk id="15" creationId="{09643630-92DD-4D68-BDEA-25DCD89D6A48}"/>
          </ac:spMkLst>
        </pc:spChg>
        <pc:graphicFrameChg chg="mod modGraphic">
          <ac:chgData name="Chris Darling (DHCW - Board Secretary)" userId="f72c6032-dfa6-4515-be8f-913a6044de11" providerId="ADAL" clId="{33432F9F-5C94-4F5A-929E-8A5D87ACCCAA}" dt="2022-07-16T16:59:28.847" v="1620" actId="207"/>
          <ac:graphicFrameMkLst>
            <pc:docMk/>
            <pc:sldMk cId="2132178818" sldId="334"/>
            <ac:graphicFrameMk id="5" creationId="{F76788B5-3F6A-42E0-8E2D-C2D622AB4161}"/>
          </ac:graphicFrameMkLst>
        </pc:graphicFrameChg>
      </pc:sldChg>
    </pc:docChg>
  </pc:docChgLst>
  <pc:docChgLst>
    <pc:chgData name="Bethan Walters (DHCW - Corporate Governance)" userId="dba41de3-ff86-4a3c-9b75-b84ff8596e98" providerId="ADAL" clId="{59862C14-E3CD-4681-9855-E94BB4D7C795}"/>
    <pc:docChg chg="custSel modSld">
      <pc:chgData name="Bethan Walters (DHCW - Corporate Governance)" userId="dba41de3-ff86-4a3c-9b75-b84ff8596e98" providerId="ADAL" clId="{59862C14-E3CD-4681-9855-E94BB4D7C795}" dt="2022-07-14T10:25:35.366" v="122"/>
      <pc:docMkLst>
        <pc:docMk/>
      </pc:docMkLst>
      <pc:sldChg chg="modSp mod">
        <pc:chgData name="Bethan Walters (DHCW - Corporate Governance)" userId="dba41de3-ff86-4a3c-9b75-b84ff8596e98" providerId="ADAL" clId="{59862C14-E3CD-4681-9855-E94BB4D7C795}" dt="2022-07-14T10:24:57.104" v="96" actId="20577"/>
        <pc:sldMkLst>
          <pc:docMk/>
          <pc:sldMk cId="362602464" sldId="329"/>
        </pc:sldMkLst>
        <pc:spChg chg="mod">
          <ac:chgData name="Bethan Walters (DHCW - Corporate Governance)" userId="dba41de3-ff86-4a3c-9b75-b84ff8596e98" providerId="ADAL" clId="{59862C14-E3CD-4681-9855-E94BB4D7C795}" dt="2022-07-14T10:22:48.816" v="0" actId="1076"/>
          <ac:spMkLst>
            <pc:docMk/>
            <pc:sldMk cId="362602464" sldId="329"/>
            <ac:spMk id="13" creationId="{06E166B0-E112-4D2F-8AA1-BF203B7EDCBB}"/>
          </ac:spMkLst>
        </pc:spChg>
        <pc:graphicFrameChg chg="mod modGraphic">
          <ac:chgData name="Bethan Walters (DHCW - Corporate Governance)" userId="dba41de3-ff86-4a3c-9b75-b84ff8596e98" providerId="ADAL" clId="{59862C14-E3CD-4681-9855-E94BB4D7C795}" dt="2022-07-14T10:24:57.104" v="96" actId="20577"/>
          <ac:graphicFrameMkLst>
            <pc:docMk/>
            <pc:sldMk cId="362602464" sldId="329"/>
            <ac:graphicFrameMk id="5" creationId="{F76788B5-3F6A-42E0-8E2D-C2D622AB4161}"/>
          </ac:graphicFrameMkLst>
        </pc:graphicFrameChg>
      </pc:sldChg>
      <pc:sldChg chg="modSp">
        <pc:chgData name="Bethan Walters (DHCW - Corporate Governance)" userId="dba41de3-ff86-4a3c-9b75-b84ff8596e98" providerId="ADAL" clId="{59862C14-E3CD-4681-9855-E94BB4D7C795}" dt="2022-07-14T10:25:35.366" v="122"/>
        <pc:sldMkLst>
          <pc:docMk/>
          <pc:sldMk cId="3629686250" sldId="331"/>
        </pc:sldMkLst>
        <pc:graphicFrameChg chg="mod">
          <ac:chgData name="Bethan Walters (DHCW - Corporate Governance)" userId="dba41de3-ff86-4a3c-9b75-b84ff8596e98" providerId="ADAL" clId="{59862C14-E3CD-4681-9855-E94BB4D7C795}" dt="2022-07-14T10:25:35.366" v="122"/>
          <ac:graphicFrameMkLst>
            <pc:docMk/>
            <pc:sldMk cId="3629686250" sldId="331"/>
            <ac:graphicFrameMk id="5" creationId="{F76788B5-3F6A-42E0-8E2D-C2D622AB4161}"/>
          </ac:graphicFrameMkLst>
        </pc:graphicFrameChg>
      </pc:sldChg>
      <pc:sldChg chg="modSp mod">
        <pc:chgData name="Bethan Walters (DHCW - Corporate Governance)" userId="dba41de3-ff86-4a3c-9b75-b84ff8596e98" providerId="ADAL" clId="{59862C14-E3CD-4681-9855-E94BB4D7C795}" dt="2022-07-14T10:25:23.054" v="121" actId="20577"/>
        <pc:sldMkLst>
          <pc:docMk/>
          <pc:sldMk cId="664522451" sldId="332"/>
        </pc:sldMkLst>
        <pc:graphicFrameChg chg="mod modGraphic">
          <ac:chgData name="Bethan Walters (DHCW - Corporate Governance)" userId="dba41de3-ff86-4a3c-9b75-b84ff8596e98" providerId="ADAL" clId="{59862C14-E3CD-4681-9855-E94BB4D7C795}" dt="2022-07-14T10:25:23.054" v="121" actId="20577"/>
          <ac:graphicFrameMkLst>
            <pc:docMk/>
            <pc:sldMk cId="664522451" sldId="332"/>
            <ac:graphicFrameMk id="5" creationId="{F76788B5-3F6A-42E0-8E2D-C2D622AB4161}"/>
          </ac:graphicFrameMkLst>
        </pc:graphicFrameChg>
      </pc:sldChg>
      <pc:sldChg chg="modSp mod">
        <pc:chgData name="Bethan Walters (DHCW - Corporate Governance)" userId="dba41de3-ff86-4a3c-9b75-b84ff8596e98" providerId="ADAL" clId="{59862C14-E3CD-4681-9855-E94BB4D7C795}" dt="2022-07-14T10:24:17.127" v="43" actId="14734"/>
        <pc:sldMkLst>
          <pc:docMk/>
          <pc:sldMk cId="2679465092" sldId="333"/>
        </pc:sldMkLst>
        <pc:graphicFrameChg chg="modGraphic">
          <ac:chgData name="Bethan Walters (DHCW - Corporate Governance)" userId="dba41de3-ff86-4a3c-9b75-b84ff8596e98" providerId="ADAL" clId="{59862C14-E3CD-4681-9855-E94BB4D7C795}" dt="2022-07-14T10:24:17.127" v="43" actId="14734"/>
          <ac:graphicFrameMkLst>
            <pc:docMk/>
            <pc:sldMk cId="2679465092" sldId="333"/>
            <ac:graphicFrameMk id="5" creationId="{F76788B5-3F6A-42E0-8E2D-C2D622AB4161}"/>
          </ac:graphicFrameMkLst>
        </pc:graphicFrameChg>
      </pc:sldChg>
      <pc:sldChg chg="modSp mod">
        <pc:chgData name="Bethan Walters (DHCW - Corporate Governance)" userId="dba41de3-ff86-4a3c-9b75-b84ff8596e98" providerId="ADAL" clId="{59862C14-E3CD-4681-9855-E94BB4D7C795}" dt="2022-07-14T10:24:26.646" v="44"/>
        <pc:sldMkLst>
          <pc:docMk/>
          <pc:sldMk cId="2132178818" sldId="334"/>
        </pc:sldMkLst>
        <pc:graphicFrameChg chg="mod modGraphic">
          <ac:chgData name="Bethan Walters (DHCW - Corporate Governance)" userId="dba41de3-ff86-4a3c-9b75-b84ff8596e98" providerId="ADAL" clId="{59862C14-E3CD-4681-9855-E94BB4D7C795}" dt="2022-07-14T10:24:26.646" v="44"/>
          <ac:graphicFrameMkLst>
            <pc:docMk/>
            <pc:sldMk cId="2132178818" sldId="334"/>
            <ac:graphicFrameMk id="5" creationId="{F76788B5-3F6A-42E0-8E2D-C2D622AB4161}"/>
          </ac:graphicFrameMkLst>
        </pc:graphicFrameChg>
      </pc:sldChg>
    </pc:docChg>
  </pc:docChgLst>
  <pc:docChgLst>
    <pc:chgData name="Chris Darling" userId="f72c6032-dfa6-4515-be8f-913a6044de11" providerId="ADAL" clId="{33432F9F-5C94-4F5A-929E-8A5D87ACCCAA}"/>
    <pc:docChg chg="custSel modSld">
      <pc:chgData name="Chris Darling" userId="f72c6032-dfa6-4515-be8f-913a6044de11" providerId="ADAL" clId="{33432F9F-5C94-4F5A-929E-8A5D87ACCCAA}" dt="2022-07-18T21:35:57.325" v="34" actId="20577"/>
      <pc:docMkLst>
        <pc:docMk/>
      </pc:docMkLst>
      <pc:sldChg chg="modSp mod">
        <pc:chgData name="Chris Darling" userId="f72c6032-dfa6-4515-be8f-913a6044de11" providerId="ADAL" clId="{33432F9F-5C94-4F5A-929E-8A5D87ACCCAA}" dt="2022-07-18T21:35:57.325" v="34" actId="20577"/>
        <pc:sldMkLst>
          <pc:docMk/>
          <pc:sldMk cId="664522451" sldId="332"/>
        </pc:sldMkLst>
        <pc:graphicFrameChg chg="mod modGraphic">
          <ac:chgData name="Chris Darling" userId="f72c6032-dfa6-4515-be8f-913a6044de11" providerId="ADAL" clId="{33432F9F-5C94-4F5A-929E-8A5D87ACCCAA}" dt="2022-07-18T21:35:57.325" v="34" actId="20577"/>
          <ac:graphicFrameMkLst>
            <pc:docMk/>
            <pc:sldMk cId="664522451" sldId="332"/>
            <ac:graphicFrameMk id="5" creationId="{F76788B5-3F6A-42E0-8E2D-C2D622AB4161}"/>
          </ac:graphicFrameMkLst>
        </pc:graphicFrameChg>
      </pc:sldChg>
    </pc:docChg>
  </pc:docChgLst>
  <pc:docChgLst>
    <pc:chgData name="Chris Darling" userId="f72c6032-dfa6-4515-be8f-913a6044de11" providerId="ADAL" clId="{75509EF8-E41B-411F-9B2E-8F41F3FAE947}"/>
    <pc:docChg chg="undo custSel modSld">
      <pc:chgData name="Chris Darling" userId="f72c6032-dfa6-4515-be8f-913a6044de11" providerId="ADAL" clId="{75509EF8-E41B-411F-9B2E-8F41F3FAE947}" dt="2022-07-18T22:56:23.307" v="129" actId="20577"/>
      <pc:docMkLst>
        <pc:docMk/>
      </pc:docMkLst>
      <pc:sldChg chg="modSp mod">
        <pc:chgData name="Chris Darling" userId="f72c6032-dfa6-4515-be8f-913a6044de11" providerId="ADAL" clId="{75509EF8-E41B-411F-9B2E-8F41F3FAE947}" dt="2022-07-18T22:56:23.307" v="129" actId="20577"/>
        <pc:sldMkLst>
          <pc:docMk/>
          <pc:sldMk cId="362602464" sldId="329"/>
        </pc:sldMkLst>
        <pc:spChg chg="mod">
          <ac:chgData name="Chris Darling" userId="f72c6032-dfa6-4515-be8f-913a6044de11" providerId="ADAL" clId="{75509EF8-E41B-411F-9B2E-8F41F3FAE947}" dt="2022-07-18T22:56:23.307" v="129" actId="20577"/>
          <ac:spMkLst>
            <pc:docMk/>
            <pc:sldMk cId="362602464" sldId="329"/>
            <ac:spMk id="13" creationId="{06E166B0-E112-4D2F-8AA1-BF203B7EDCBB}"/>
          </ac:spMkLst>
        </pc:spChg>
      </pc:sldChg>
      <pc:sldChg chg="modSp mod">
        <pc:chgData name="Chris Darling" userId="f72c6032-dfa6-4515-be8f-913a6044de11" providerId="ADAL" clId="{75509EF8-E41B-411F-9B2E-8F41F3FAE947}" dt="2022-07-18T22:51:41.324" v="7" actId="20577"/>
        <pc:sldMkLst>
          <pc:docMk/>
          <pc:sldMk cId="3629686250" sldId="331"/>
        </pc:sldMkLst>
        <pc:spChg chg="mod">
          <ac:chgData name="Chris Darling" userId="f72c6032-dfa6-4515-be8f-913a6044de11" providerId="ADAL" clId="{75509EF8-E41B-411F-9B2E-8F41F3FAE947}" dt="2022-07-18T22:51:20.906" v="1" actId="207"/>
          <ac:spMkLst>
            <pc:docMk/>
            <pc:sldMk cId="3629686250" sldId="331"/>
            <ac:spMk id="3" creationId="{0590BD88-46A1-4168-B78C-28373CBFC71E}"/>
          </ac:spMkLst>
        </pc:spChg>
        <pc:graphicFrameChg chg="modGraphic">
          <ac:chgData name="Chris Darling" userId="f72c6032-dfa6-4515-be8f-913a6044de11" providerId="ADAL" clId="{75509EF8-E41B-411F-9B2E-8F41F3FAE947}" dt="2022-07-18T22:51:41.324" v="7" actId="20577"/>
          <ac:graphicFrameMkLst>
            <pc:docMk/>
            <pc:sldMk cId="3629686250" sldId="331"/>
            <ac:graphicFrameMk id="5" creationId="{F76788B5-3F6A-42E0-8E2D-C2D622AB4161}"/>
          </ac:graphicFrameMkLst>
        </pc:graphicFrameChg>
      </pc:sldChg>
      <pc:sldChg chg="modSp mod">
        <pc:chgData name="Chris Darling" userId="f72c6032-dfa6-4515-be8f-913a6044de11" providerId="ADAL" clId="{75509EF8-E41B-411F-9B2E-8F41F3FAE947}" dt="2022-07-18T22:51:56.484" v="8" actId="1076"/>
        <pc:sldMkLst>
          <pc:docMk/>
          <pc:sldMk cId="664522451" sldId="332"/>
        </pc:sldMkLst>
        <pc:spChg chg="mod">
          <ac:chgData name="Chris Darling" userId="f72c6032-dfa6-4515-be8f-913a6044de11" providerId="ADAL" clId="{75509EF8-E41B-411F-9B2E-8F41F3FAE947}" dt="2022-07-18T22:51:56.484" v="8" actId="1076"/>
          <ac:spMkLst>
            <pc:docMk/>
            <pc:sldMk cId="664522451" sldId="332"/>
            <ac:spMk id="15" creationId="{4CF1C679-A838-4607-B314-64CC0448BD48}"/>
          </ac:spMkLst>
        </pc:spChg>
      </pc:sldChg>
      <pc:sldChg chg="modSp mod">
        <pc:chgData name="Chris Darling" userId="f72c6032-dfa6-4515-be8f-913a6044de11" providerId="ADAL" clId="{75509EF8-E41B-411F-9B2E-8F41F3FAE947}" dt="2022-07-18T22:52:26.249" v="13" actId="207"/>
        <pc:sldMkLst>
          <pc:docMk/>
          <pc:sldMk cId="2132178818" sldId="334"/>
        </pc:sldMkLst>
        <pc:spChg chg="mod">
          <ac:chgData name="Chris Darling" userId="f72c6032-dfa6-4515-be8f-913a6044de11" providerId="ADAL" clId="{75509EF8-E41B-411F-9B2E-8F41F3FAE947}" dt="2022-07-18T22:52:13.427" v="9" actId="207"/>
          <ac:spMkLst>
            <pc:docMk/>
            <pc:sldMk cId="2132178818" sldId="334"/>
            <ac:spMk id="15" creationId="{09643630-92DD-4D68-BDEA-25DCD89D6A48}"/>
          </ac:spMkLst>
        </pc:spChg>
        <pc:graphicFrameChg chg="modGraphic">
          <ac:chgData name="Chris Darling" userId="f72c6032-dfa6-4515-be8f-913a6044de11" providerId="ADAL" clId="{75509EF8-E41B-411F-9B2E-8F41F3FAE947}" dt="2022-07-18T22:52:26.249" v="13" actId="207"/>
          <ac:graphicFrameMkLst>
            <pc:docMk/>
            <pc:sldMk cId="2132178818" sldId="334"/>
            <ac:graphicFrameMk id="5" creationId="{F76788B5-3F6A-42E0-8E2D-C2D622AB4161}"/>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777607" y="0"/>
            <a:ext cx="2889938" cy="498056"/>
          </a:xfrm>
          <a:prstGeom prst="rect">
            <a:avLst/>
          </a:prstGeom>
        </p:spPr>
        <p:txBody>
          <a:bodyPr vert="horz" lIns="91440" tIns="45720" rIns="91440" bIns="45720" rtlCol="0"/>
          <a:lstStyle>
            <a:lvl1pPr algn="r">
              <a:defRPr sz="1200"/>
            </a:lvl1pPr>
          </a:lstStyle>
          <a:p>
            <a:fld id="{97E5AD2B-C34C-4313-BF65-96CD1E444225}" type="datetimeFigureOut">
              <a:rPr lang="en-GB" smtClean="0"/>
              <a:t>18/07/2022</a:t>
            </a:fld>
            <a:endParaRPr lang="en-GB"/>
          </a:p>
        </p:txBody>
      </p:sp>
      <p:sp>
        <p:nvSpPr>
          <p:cNvPr id="4" name="Slide Image Placeholder 3"/>
          <p:cNvSpPr>
            <a:spLocks noGrp="1" noRot="1" noChangeAspect="1"/>
          </p:cNvSpPr>
          <p:nvPr>
            <p:ph type="sldImg" idx="2"/>
          </p:nvPr>
        </p:nvSpPr>
        <p:spPr>
          <a:xfrm>
            <a:off x="357188" y="1241425"/>
            <a:ext cx="5954712"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66909" y="4777194"/>
            <a:ext cx="5335270" cy="390861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8584"/>
            <a:ext cx="2889938" cy="49805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777607" y="9428584"/>
            <a:ext cx="2889938" cy="498055"/>
          </a:xfrm>
          <a:prstGeom prst="rect">
            <a:avLst/>
          </a:prstGeom>
        </p:spPr>
        <p:txBody>
          <a:bodyPr vert="horz" lIns="91440" tIns="45720" rIns="91440" bIns="45720" rtlCol="0" anchor="b"/>
          <a:lstStyle>
            <a:lvl1pPr algn="r">
              <a:defRPr sz="1200"/>
            </a:lvl1pPr>
          </a:lstStyle>
          <a:p>
            <a:fld id="{F91AEE65-7D5A-4454-8818-68F8BD34C61F}" type="slidenum">
              <a:rPr lang="en-GB" smtClean="0"/>
              <a:t>‹#›</a:t>
            </a:fld>
            <a:endParaRPr lang="en-GB"/>
          </a:p>
        </p:txBody>
      </p:sp>
    </p:spTree>
    <p:extLst>
      <p:ext uri="{BB962C8B-B14F-4D97-AF65-F5344CB8AC3E}">
        <p14:creationId xmlns:p14="http://schemas.microsoft.com/office/powerpoint/2010/main" val="2385493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1AEE65-7D5A-4454-8818-68F8BD34C61F}"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58364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163BDC9-E5B4-41A4-A5E6-D7E8BE4FCC93}"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726491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F91AEE65-7D5A-4454-8818-68F8BD34C61F}" type="slidenum">
              <a:rPr lang="en-GB" smtClean="0"/>
              <a:t>2</a:t>
            </a:fld>
            <a:endParaRPr lang="en-GB"/>
          </a:p>
        </p:txBody>
      </p:sp>
    </p:spTree>
    <p:extLst>
      <p:ext uri="{BB962C8B-B14F-4D97-AF65-F5344CB8AC3E}">
        <p14:creationId xmlns:p14="http://schemas.microsoft.com/office/powerpoint/2010/main" val="17170270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163BDC9-E5B4-41A4-A5E6-D7E8BE4FCC93}"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51287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F91AEE65-7D5A-4454-8818-68F8BD34C61F}" type="slidenum">
              <a:rPr lang="en-GB" smtClean="0"/>
              <a:t>4</a:t>
            </a:fld>
            <a:endParaRPr lang="en-GB"/>
          </a:p>
        </p:txBody>
      </p:sp>
    </p:spTree>
    <p:extLst>
      <p:ext uri="{BB962C8B-B14F-4D97-AF65-F5344CB8AC3E}">
        <p14:creationId xmlns:p14="http://schemas.microsoft.com/office/powerpoint/2010/main" val="39911601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163BDC9-E5B4-41A4-A5E6-D7E8BE4FCC93}"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646025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163BDC9-E5B4-41A4-A5E6-D7E8BE4FCC93}"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748348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163BDC9-E5B4-41A4-A5E6-D7E8BE4FCC93}"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539197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163BDC9-E5B4-41A4-A5E6-D7E8BE4FCC93}"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150776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163BDC9-E5B4-41A4-A5E6-D7E8BE4FCC93}"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944273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F5E699-AC79-4CA1-B4A4-25BDB15C6AC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778BC9E0-A3F2-4931-9504-C0DED8DF0A7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61F869AE-885F-45F1-B89C-433BB670277E}"/>
              </a:ext>
            </a:extLst>
          </p:cNvPr>
          <p:cNvSpPr>
            <a:spLocks noGrp="1"/>
          </p:cNvSpPr>
          <p:nvPr>
            <p:ph type="dt" sz="half" idx="10"/>
          </p:nvPr>
        </p:nvSpPr>
        <p:spPr/>
        <p:txBody>
          <a:bodyPr/>
          <a:lstStyle/>
          <a:p>
            <a:endParaRPr lang="en-GB"/>
          </a:p>
        </p:txBody>
      </p:sp>
      <p:sp>
        <p:nvSpPr>
          <p:cNvPr id="5" name="Footer Placeholder 4">
            <a:extLst>
              <a:ext uri="{FF2B5EF4-FFF2-40B4-BE49-F238E27FC236}">
                <a16:creationId xmlns:a16="http://schemas.microsoft.com/office/drawing/2014/main" id="{338EB436-40F1-43C5-AD94-D231115F010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164896D-96BC-4B1B-89F2-E9D49922B9A5}"/>
              </a:ext>
            </a:extLst>
          </p:cNvPr>
          <p:cNvSpPr>
            <a:spLocks noGrp="1"/>
          </p:cNvSpPr>
          <p:nvPr>
            <p:ph type="sldNum" sz="quarter" idx="12"/>
          </p:nvPr>
        </p:nvSpPr>
        <p:spPr/>
        <p:txBody>
          <a:bodyPr/>
          <a:lstStyle/>
          <a:p>
            <a:fld id="{EFFAA79C-06A3-4187-9007-628746E76F42}" type="slidenum">
              <a:rPr lang="en-GB" smtClean="0"/>
              <a:t>‹#›</a:t>
            </a:fld>
            <a:endParaRPr lang="en-GB"/>
          </a:p>
        </p:txBody>
      </p:sp>
    </p:spTree>
    <p:extLst>
      <p:ext uri="{BB962C8B-B14F-4D97-AF65-F5344CB8AC3E}">
        <p14:creationId xmlns:p14="http://schemas.microsoft.com/office/powerpoint/2010/main" val="773999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582458-7F72-4E36-B1C5-082FF401FC0F}"/>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D527476-E163-4B6C-A4E0-2861EAE4AF3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6D31681-7EB8-46AA-A412-EE2943F4029F}"/>
              </a:ext>
            </a:extLst>
          </p:cNvPr>
          <p:cNvSpPr>
            <a:spLocks noGrp="1"/>
          </p:cNvSpPr>
          <p:nvPr>
            <p:ph type="dt" sz="half" idx="10"/>
          </p:nvPr>
        </p:nvSpPr>
        <p:spPr/>
        <p:txBody>
          <a:bodyPr/>
          <a:lstStyle/>
          <a:p>
            <a:endParaRPr lang="en-GB"/>
          </a:p>
        </p:txBody>
      </p:sp>
      <p:sp>
        <p:nvSpPr>
          <p:cNvPr id="5" name="Footer Placeholder 4">
            <a:extLst>
              <a:ext uri="{FF2B5EF4-FFF2-40B4-BE49-F238E27FC236}">
                <a16:creationId xmlns:a16="http://schemas.microsoft.com/office/drawing/2014/main" id="{69B1392A-0DB5-4599-9CDB-0E5E7BD0CF4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B90DC16-9234-46EB-9191-B974B4A926ED}"/>
              </a:ext>
            </a:extLst>
          </p:cNvPr>
          <p:cNvSpPr>
            <a:spLocks noGrp="1"/>
          </p:cNvSpPr>
          <p:nvPr>
            <p:ph type="sldNum" sz="quarter" idx="12"/>
          </p:nvPr>
        </p:nvSpPr>
        <p:spPr/>
        <p:txBody>
          <a:bodyPr/>
          <a:lstStyle/>
          <a:p>
            <a:fld id="{EFFAA79C-06A3-4187-9007-628746E76F42}" type="slidenum">
              <a:rPr lang="en-GB" smtClean="0"/>
              <a:t>‹#›</a:t>
            </a:fld>
            <a:endParaRPr lang="en-GB"/>
          </a:p>
        </p:txBody>
      </p:sp>
    </p:spTree>
    <p:extLst>
      <p:ext uri="{BB962C8B-B14F-4D97-AF65-F5344CB8AC3E}">
        <p14:creationId xmlns:p14="http://schemas.microsoft.com/office/powerpoint/2010/main" val="32453368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80EBD5E-9C0F-4776-AE11-18B1514BB646}"/>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25A2ED4E-B77E-46FF-AF27-42E23081C2A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7048D40-48D6-4417-83D8-A310B72B6CD3}"/>
              </a:ext>
            </a:extLst>
          </p:cNvPr>
          <p:cNvSpPr>
            <a:spLocks noGrp="1"/>
          </p:cNvSpPr>
          <p:nvPr>
            <p:ph type="dt" sz="half" idx="10"/>
          </p:nvPr>
        </p:nvSpPr>
        <p:spPr/>
        <p:txBody>
          <a:bodyPr/>
          <a:lstStyle/>
          <a:p>
            <a:endParaRPr lang="en-GB"/>
          </a:p>
        </p:txBody>
      </p:sp>
      <p:sp>
        <p:nvSpPr>
          <p:cNvPr id="5" name="Footer Placeholder 4">
            <a:extLst>
              <a:ext uri="{FF2B5EF4-FFF2-40B4-BE49-F238E27FC236}">
                <a16:creationId xmlns:a16="http://schemas.microsoft.com/office/drawing/2014/main" id="{EE5C415E-C1AB-4AA6-AD31-191CDB41957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0C0FD82-CB5D-4F10-BB39-5DF07490022F}"/>
              </a:ext>
            </a:extLst>
          </p:cNvPr>
          <p:cNvSpPr>
            <a:spLocks noGrp="1"/>
          </p:cNvSpPr>
          <p:nvPr>
            <p:ph type="sldNum" sz="quarter" idx="12"/>
          </p:nvPr>
        </p:nvSpPr>
        <p:spPr/>
        <p:txBody>
          <a:bodyPr/>
          <a:lstStyle/>
          <a:p>
            <a:fld id="{EFFAA79C-06A3-4187-9007-628746E76F42}" type="slidenum">
              <a:rPr lang="en-GB" smtClean="0"/>
              <a:t>‹#›</a:t>
            </a:fld>
            <a:endParaRPr lang="en-GB"/>
          </a:p>
        </p:txBody>
      </p:sp>
    </p:spTree>
    <p:extLst>
      <p:ext uri="{BB962C8B-B14F-4D97-AF65-F5344CB8AC3E}">
        <p14:creationId xmlns:p14="http://schemas.microsoft.com/office/powerpoint/2010/main" val="3695924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Blank whit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793502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D5ABE9-3BF5-4D07-9EFB-1A1DA24C9E7F}"/>
              </a:ext>
            </a:extLst>
          </p:cNvPr>
          <p:cNvSpPr>
            <a:spLocks noGrp="1"/>
          </p:cNvSpPr>
          <p:nvPr>
            <p:ph type="ctrTitle"/>
          </p:nvPr>
        </p:nvSpPr>
        <p:spPr>
          <a:xfrm>
            <a:off x="685800" y="503238"/>
            <a:ext cx="4371975" cy="2387600"/>
          </a:xfrm>
        </p:spPr>
        <p:txBody>
          <a:bodyPr anchor="ctr">
            <a:normAutofit/>
          </a:bodyPr>
          <a:lstStyle>
            <a:lvl1pPr algn="l">
              <a:defRPr sz="5400"/>
            </a:lvl1pPr>
          </a:lstStyle>
          <a:p>
            <a:r>
              <a:rPr lang="en-US"/>
              <a:t>Click to edit Master title style</a:t>
            </a:r>
            <a:endParaRPr lang="en-GB"/>
          </a:p>
        </p:txBody>
      </p:sp>
      <p:sp>
        <p:nvSpPr>
          <p:cNvPr id="3" name="Subtitle 2">
            <a:extLst>
              <a:ext uri="{FF2B5EF4-FFF2-40B4-BE49-F238E27FC236}">
                <a16:creationId xmlns:a16="http://schemas.microsoft.com/office/drawing/2014/main" id="{DDD37707-B1F6-43BB-8AB4-3CD3B062CB93}"/>
              </a:ext>
            </a:extLst>
          </p:cNvPr>
          <p:cNvSpPr>
            <a:spLocks noGrp="1"/>
          </p:cNvSpPr>
          <p:nvPr>
            <p:ph type="subTitle" idx="1"/>
          </p:nvPr>
        </p:nvSpPr>
        <p:spPr>
          <a:xfrm>
            <a:off x="685800" y="3573463"/>
            <a:ext cx="11106150" cy="819428"/>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Tree>
    <p:extLst>
      <p:ext uri="{BB962C8B-B14F-4D97-AF65-F5344CB8AC3E}">
        <p14:creationId xmlns:p14="http://schemas.microsoft.com/office/powerpoint/2010/main" val="150962159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ED73B0-7734-466F-95DB-8949A7696394}"/>
              </a:ext>
            </a:extLst>
          </p:cNvPr>
          <p:cNvSpPr>
            <a:spLocks noGrp="1"/>
          </p:cNvSpPr>
          <p:nvPr>
            <p:ph type="title"/>
          </p:nvPr>
        </p:nvSpPr>
        <p:spPr/>
        <p:txBody>
          <a:bodyPr/>
          <a:lstStyle>
            <a:lvl1pPr>
              <a:defRPr>
                <a:solidFill>
                  <a:schemeClr val="accent2"/>
                </a:solidFill>
              </a:defRPr>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9D9E2403-F652-4EAF-91DF-DB7A50E9F87B}"/>
              </a:ext>
            </a:extLst>
          </p:cNvPr>
          <p:cNvSpPr>
            <a:spLocks noGrp="1"/>
          </p:cNvSpPr>
          <p:nvPr>
            <p:ph idx="1"/>
          </p:nvPr>
        </p:nvSpPr>
        <p:spPr/>
        <p:txBody>
          <a:bodyPr/>
          <a:lstStyle>
            <a:lvl1pPr>
              <a:defRPr>
                <a:solidFill>
                  <a:schemeClr val="accent1"/>
                </a:solidFill>
              </a:defRPr>
            </a:lvl1pPr>
            <a:lvl2pPr>
              <a:defRPr>
                <a:solidFill>
                  <a:schemeClr val="accent1"/>
                </a:solidFill>
              </a:defRPr>
            </a:lvl2pPr>
            <a:lvl3pPr>
              <a:defRPr>
                <a:solidFill>
                  <a:schemeClr val="accent1"/>
                </a:solidFill>
              </a:defRPr>
            </a:lvl3pPr>
            <a:lvl4pPr>
              <a:defRPr>
                <a:solidFill>
                  <a:schemeClr val="accent1"/>
                </a:solidFill>
              </a:defRPr>
            </a:lvl4pPr>
            <a:lvl5pPr>
              <a:defRPr>
                <a:solidFill>
                  <a:schemeClr val="accent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1101456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ED73B0-7734-466F-95DB-8949A7696394}"/>
              </a:ext>
            </a:extLst>
          </p:cNvPr>
          <p:cNvSpPr>
            <a:spLocks noGrp="1"/>
          </p:cNvSpPr>
          <p:nvPr>
            <p:ph type="title"/>
          </p:nvPr>
        </p:nvSpPr>
        <p:spPr/>
        <p:txBody>
          <a:bodyPr/>
          <a:lstStyle>
            <a:lvl1pPr>
              <a:defRPr>
                <a:solidFill>
                  <a:schemeClr val="bg2"/>
                </a:solidFill>
              </a:defRPr>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9D9E2403-F652-4EAF-91DF-DB7A50E9F87B}"/>
              </a:ext>
            </a:extLst>
          </p:cNvPr>
          <p:cNvSpPr>
            <a:spLocks noGrp="1"/>
          </p:cNvSpPr>
          <p:nvPr>
            <p:ph idx="1"/>
          </p:nvPr>
        </p:nvSpPr>
        <p:spPr>
          <a:xfrm>
            <a:off x="838200" y="1825625"/>
            <a:ext cx="10515600" cy="3406251"/>
          </a:xfrm>
        </p:spPr>
        <p:txBody>
          <a:bodyP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48711192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3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ED73B0-7734-466F-95DB-8949A7696394}"/>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9D9E2403-F652-4EAF-91DF-DB7A50E9F87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6CC8EE4-4FBC-4373-90AC-0D3B3F867D3E}"/>
              </a:ext>
            </a:extLst>
          </p:cNvPr>
          <p:cNvSpPr>
            <a:spLocks noGrp="1"/>
          </p:cNvSpPr>
          <p:nvPr>
            <p:ph type="dt" sz="half" idx="10"/>
          </p:nvPr>
        </p:nvSpPr>
        <p:spPr>
          <a:xfrm>
            <a:off x="838200" y="6356350"/>
            <a:ext cx="2743200" cy="365125"/>
          </a:xfrm>
          <a:prstGeom prst="rect">
            <a:avLst/>
          </a:prstGeom>
        </p:spPr>
        <p:txBody>
          <a:bodyPr/>
          <a:lstStyle/>
          <a:p>
            <a:endParaRPr lang="en-US"/>
          </a:p>
        </p:txBody>
      </p:sp>
      <p:sp>
        <p:nvSpPr>
          <p:cNvPr id="5" name="Footer Placeholder 4">
            <a:extLst>
              <a:ext uri="{FF2B5EF4-FFF2-40B4-BE49-F238E27FC236}">
                <a16:creationId xmlns:a16="http://schemas.microsoft.com/office/drawing/2014/main" id="{D90B02D1-CB99-476C-95CB-C78E1CC5DD5D}"/>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2D4290E7-A4B2-4600-80E4-E7FE5029FC33}"/>
              </a:ext>
            </a:extLst>
          </p:cNvPr>
          <p:cNvSpPr>
            <a:spLocks noGrp="1"/>
          </p:cNvSpPr>
          <p:nvPr>
            <p:ph type="sldNum" sz="quarter" idx="12"/>
          </p:nvPr>
        </p:nvSpPr>
        <p:spPr>
          <a:xfrm>
            <a:off x="8610600" y="6356350"/>
            <a:ext cx="2743200" cy="365125"/>
          </a:xfrm>
          <a:prstGeom prst="rect">
            <a:avLst/>
          </a:prstGeom>
        </p:spPr>
        <p:txBody>
          <a:bodyPr/>
          <a:lstStyle/>
          <a:p>
            <a:fld id="{6D22F896-40B5-4ADD-8801-0D06FADFA095}" type="slidenum">
              <a:rPr lang="en-US" smtClean="0"/>
              <a:t>‹#›</a:t>
            </a:fld>
            <a:endParaRPr lang="en-US"/>
          </a:p>
        </p:txBody>
      </p:sp>
    </p:spTree>
    <p:extLst>
      <p:ext uri="{BB962C8B-B14F-4D97-AF65-F5344CB8AC3E}">
        <p14:creationId xmlns:p14="http://schemas.microsoft.com/office/powerpoint/2010/main" val="140479537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ED73B0-7734-466F-95DB-8949A7696394}"/>
              </a:ext>
            </a:extLst>
          </p:cNvPr>
          <p:cNvSpPr>
            <a:spLocks noGrp="1"/>
          </p:cNvSpPr>
          <p:nvPr>
            <p:ph type="title"/>
          </p:nvPr>
        </p:nvSpPr>
        <p:spPr/>
        <p:txBody>
          <a:bodyPr/>
          <a:lstStyle>
            <a:lvl1pPr>
              <a:defRPr>
                <a:solidFill>
                  <a:schemeClr val="accent2"/>
                </a:solidFill>
              </a:defRPr>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9D9E2403-F652-4EAF-91DF-DB7A50E9F87B}"/>
              </a:ext>
            </a:extLst>
          </p:cNvPr>
          <p:cNvSpPr>
            <a:spLocks noGrp="1"/>
          </p:cNvSpPr>
          <p:nvPr>
            <p:ph idx="1"/>
          </p:nvPr>
        </p:nvSpPr>
        <p:spPr/>
        <p:txBody>
          <a:bodyPr/>
          <a:lstStyle>
            <a:lvl1pPr>
              <a:defRPr>
                <a:solidFill>
                  <a:schemeClr val="accent2"/>
                </a:solidFill>
              </a:defRPr>
            </a:lvl1pPr>
            <a:lvl2pPr>
              <a:defRPr>
                <a:solidFill>
                  <a:schemeClr val="accent2"/>
                </a:solidFill>
              </a:defRPr>
            </a:lvl2pPr>
            <a:lvl3pPr>
              <a:defRPr>
                <a:solidFill>
                  <a:schemeClr val="accent2"/>
                </a:solidFill>
              </a:defRPr>
            </a:lvl3pPr>
            <a:lvl4pPr>
              <a:defRPr>
                <a:solidFill>
                  <a:schemeClr val="accent2"/>
                </a:solidFill>
              </a:defRPr>
            </a:lvl4pPr>
            <a:lvl5pPr>
              <a:defRPr>
                <a:solidFill>
                  <a:schemeClr val="accent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6CC8EE4-4FBC-4373-90AC-0D3B3F867D3E}"/>
              </a:ext>
            </a:extLst>
          </p:cNvPr>
          <p:cNvSpPr>
            <a:spLocks noGrp="1"/>
          </p:cNvSpPr>
          <p:nvPr>
            <p:ph type="dt" sz="half" idx="10"/>
          </p:nvPr>
        </p:nvSpPr>
        <p:spPr>
          <a:xfrm>
            <a:off x="838200" y="6356350"/>
            <a:ext cx="2743200" cy="365125"/>
          </a:xfrm>
          <a:prstGeom prst="rect">
            <a:avLst/>
          </a:prstGeom>
        </p:spPr>
        <p:txBody>
          <a:bodyPr/>
          <a:lstStyle/>
          <a:p>
            <a:endParaRPr lang="en-US"/>
          </a:p>
        </p:txBody>
      </p:sp>
      <p:sp>
        <p:nvSpPr>
          <p:cNvPr id="5" name="Footer Placeholder 4">
            <a:extLst>
              <a:ext uri="{FF2B5EF4-FFF2-40B4-BE49-F238E27FC236}">
                <a16:creationId xmlns:a16="http://schemas.microsoft.com/office/drawing/2014/main" id="{D90B02D1-CB99-476C-95CB-C78E1CC5DD5D}"/>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2D4290E7-A4B2-4600-80E4-E7FE5029FC33}"/>
              </a:ext>
            </a:extLst>
          </p:cNvPr>
          <p:cNvSpPr>
            <a:spLocks noGrp="1"/>
          </p:cNvSpPr>
          <p:nvPr>
            <p:ph type="sldNum" sz="quarter" idx="12"/>
          </p:nvPr>
        </p:nvSpPr>
        <p:spPr>
          <a:xfrm>
            <a:off x="8610600" y="6356350"/>
            <a:ext cx="2743200" cy="365125"/>
          </a:xfrm>
          <a:prstGeom prst="rect">
            <a:avLst/>
          </a:prstGeom>
        </p:spPr>
        <p:txBody>
          <a:bodyPr/>
          <a:lstStyle/>
          <a:p>
            <a:fld id="{6D22F896-40B5-4ADD-8801-0D06FADFA095}" type="slidenum">
              <a:rPr lang="en-US" smtClean="0"/>
              <a:t>‹#›</a:t>
            </a:fld>
            <a:endParaRPr lang="en-US"/>
          </a:p>
        </p:txBody>
      </p:sp>
    </p:spTree>
    <p:extLst>
      <p:ext uri="{BB962C8B-B14F-4D97-AF65-F5344CB8AC3E}">
        <p14:creationId xmlns:p14="http://schemas.microsoft.com/office/powerpoint/2010/main" val="227374502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1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ED73B0-7734-466F-95DB-8949A7696394}"/>
              </a:ext>
            </a:extLst>
          </p:cNvPr>
          <p:cNvSpPr>
            <a:spLocks noGrp="1"/>
          </p:cNvSpPr>
          <p:nvPr>
            <p:ph type="title"/>
          </p:nvPr>
        </p:nvSpPr>
        <p:spPr>
          <a:xfrm>
            <a:off x="838200" y="365125"/>
            <a:ext cx="10515600" cy="1358900"/>
          </a:xfrm>
        </p:spPr>
        <p:txBody>
          <a:bodyPr/>
          <a:lstStyle>
            <a:lvl1pPr>
              <a:defRPr>
                <a:solidFill>
                  <a:schemeClr val="accent3"/>
                </a:solidFill>
              </a:defRPr>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9D9E2403-F652-4EAF-91DF-DB7A50E9F87B}"/>
              </a:ext>
            </a:extLst>
          </p:cNvPr>
          <p:cNvSpPr>
            <a:spLocks noGrp="1"/>
          </p:cNvSpPr>
          <p:nvPr>
            <p:ph idx="1"/>
          </p:nvPr>
        </p:nvSpPr>
        <p:spPr>
          <a:xfrm>
            <a:off x="838200" y="3028949"/>
            <a:ext cx="10515600" cy="34639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46369446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2440C7-E696-4387-B996-35981CD595F0}"/>
              </a:ext>
            </a:extLst>
          </p:cNvPr>
          <p:cNvSpPr>
            <a:spLocks noGrp="1"/>
          </p:cNvSpPr>
          <p:nvPr>
            <p:ph type="title"/>
          </p:nvPr>
        </p:nvSpPr>
        <p:spPr>
          <a:xfrm>
            <a:off x="838200" y="177008"/>
            <a:ext cx="10515600" cy="1057903"/>
          </a:xfrm>
        </p:spPr>
        <p:txBody>
          <a:bodyPr anchor="b"/>
          <a:lstStyle>
            <a:lvl1pPr>
              <a:defRPr sz="6000">
                <a:solidFill>
                  <a:schemeClr val="accent3"/>
                </a:solidFill>
              </a:defRPr>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1DE4A98B-F053-43A0-9DA0-36B716DE1171}"/>
              </a:ext>
            </a:extLst>
          </p:cNvPr>
          <p:cNvSpPr>
            <a:spLocks noGrp="1"/>
          </p:cNvSpPr>
          <p:nvPr>
            <p:ph type="body" idx="1"/>
          </p:nvPr>
        </p:nvSpPr>
        <p:spPr>
          <a:xfrm>
            <a:off x="831850" y="1404595"/>
            <a:ext cx="10515600" cy="4685056"/>
          </a:xfrm>
        </p:spPr>
        <p:txBody>
          <a:bodyPr/>
          <a:lstStyle>
            <a:lvl1pPr marL="0" indent="0">
              <a:buNone/>
              <a:defRPr sz="240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18688070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CF8EEC-9AEA-422A-933E-745B25A7D30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D94050B-0FFD-4C1F-A76C-8FF93E4BF56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1AF9ED7-9116-4CD5-B0E7-3DF14A922DC9}"/>
              </a:ext>
            </a:extLst>
          </p:cNvPr>
          <p:cNvSpPr>
            <a:spLocks noGrp="1"/>
          </p:cNvSpPr>
          <p:nvPr>
            <p:ph type="dt" sz="half" idx="10"/>
          </p:nvPr>
        </p:nvSpPr>
        <p:spPr/>
        <p:txBody>
          <a:bodyPr/>
          <a:lstStyle/>
          <a:p>
            <a:endParaRPr lang="en-GB"/>
          </a:p>
        </p:txBody>
      </p:sp>
      <p:sp>
        <p:nvSpPr>
          <p:cNvPr id="5" name="Footer Placeholder 4">
            <a:extLst>
              <a:ext uri="{FF2B5EF4-FFF2-40B4-BE49-F238E27FC236}">
                <a16:creationId xmlns:a16="http://schemas.microsoft.com/office/drawing/2014/main" id="{C8565997-F2F9-4569-A33F-6D810EC793A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59EDFC3-4A4A-42BC-99E8-A3620CD12575}"/>
              </a:ext>
            </a:extLst>
          </p:cNvPr>
          <p:cNvSpPr>
            <a:spLocks noGrp="1"/>
          </p:cNvSpPr>
          <p:nvPr>
            <p:ph type="sldNum" sz="quarter" idx="12"/>
          </p:nvPr>
        </p:nvSpPr>
        <p:spPr/>
        <p:txBody>
          <a:bodyPr/>
          <a:lstStyle/>
          <a:p>
            <a:fld id="{EFFAA79C-06A3-4187-9007-628746E76F42}" type="slidenum">
              <a:rPr lang="en-GB" smtClean="0"/>
              <a:t>‹#›</a:t>
            </a:fld>
            <a:endParaRPr lang="en-GB"/>
          </a:p>
        </p:txBody>
      </p:sp>
    </p:spTree>
    <p:extLst>
      <p:ext uri="{BB962C8B-B14F-4D97-AF65-F5344CB8AC3E}">
        <p14:creationId xmlns:p14="http://schemas.microsoft.com/office/powerpoint/2010/main" val="276604544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1_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2440C7-E696-4387-B996-35981CD595F0}"/>
              </a:ext>
            </a:extLst>
          </p:cNvPr>
          <p:cNvSpPr>
            <a:spLocks noGrp="1"/>
          </p:cNvSpPr>
          <p:nvPr>
            <p:ph type="title"/>
          </p:nvPr>
        </p:nvSpPr>
        <p:spPr>
          <a:xfrm>
            <a:off x="1350324" y="177008"/>
            <a:ext cx="10515600" cy="963635"/>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1DE4A98B-F053-43A0-9DA0-36B716DE1171}"/>
              </a:ext>
            </a:extLst>
          </p:cNvPr>
          <p:cNvSpPr>
            <a:spLocks noGrp="1"/>
          </p:cNvSpPr>
          <p:nvPr>
            <p:ph type="body" idx="1"/>
          </p:nvPr>
        </p:nvSpPr>
        <p:spPr>
          <a:xfrm>
            <a:off x="1350324" y="1310326"/>
            <a:ext cx="10515600" cy="4044099"/>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160926904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627BEB-1C73-4C22-B288-5BD8626AB210}"/>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4296423B-B3BD-45C0-B589-410C9131F60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9EC73D64-0FDB-4288-B837-D6134ACC0B8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A2FC1F7C-2140-49FB-B26E-3E3676676BA0}"/>
              </a:ext>
            </a:extLst>
          </p:cNvPr>
          <p:cNvSpPr>
            <a:spLocks noGrp="1"/>
          </p:cNvSpPr>
          <p:nvPr>
            <p:ph type="dt" sz="half" idx="10"/>
          </p:nvPr>
        </p:nvSpPr>
        <p:spPr>
          <a:xfrm>
            <a:off x="838200" y="6356350"/>
            <a:ext cx="2743200" cy="365125"/>
          </a:xfrm>
          <a:prstGeom prst="rect">
            <a:avLst/>
          </a:prstGeom>
        </p:spPr>
        <p:txBody>
          <a:bodyPr/>
          <a:lstStyle/>
          <a:p>
            <a:endParaRPr lang="en-US"/>
          </a:p>
        </p:txBody>
      </p:sp>
      <p:sp>
        <p:nvSpPr>
          <p:cNvPr id="6" name="Footer Placeholder 5">
            <a:extLst>
              <a:ext uri="{FF2B5EF4-FFF2-40B4-BE49-F238E27FC236}">
                <a16:creationId xmlns:a16="http://schemas.microsoft.com/office/drawing/2014/main" id="{D61FEBEC-298F-433D-9E6A-615AB837650C}"/>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CD0E2890-AEF7-432A-BDBE-55144995D222}"/>
              </a:ext>
            </a:extLst>
          </p:cNvPr>
          <p:cNvSpPr>
            <a:spLocks noGrp="1"/>
          </p:cNvSpPr>
          <p:nvPr>
            <p:ph type="sldNum" sz="quarter" idx="12"/>
          </p:nvPr>
        </p:nvSpPr>
        <p:spPr>
          <a:xfrm>
            <a:off x="8610600" y="6356350"/>
            <a:ext cx="2743200" cy="365125"/>
          </a:xfrm>
          <a:prstGeom prst="rect">
            <a:avLst/>
          </a:prstGeom>
        </p:spPr>
        <p:txBody>
          <a:bodyPr/>
          <a:lstStyle/>
          <a:p>
            <a:fld id="{6D22F896-40B5-4ADD-8801-0D06FADFA095}" type="slidenum">
              <a:rPr lang="en-US" smtClean="0"/>
              <a:t>‹#›</a:t>
            </a:fld>
            <a:endParaRPr lang="en-US"/>
          </a:p>
        </p:txBody>
      </p:sp>
    </p:spTree>
    <p:extLst>
      <p:ext uri="{BB962C8B-B14F-4D97-AF65-F5344CB8AC3E}">
        <p14:creationId xmlns:p14="http://schemas.microsoft.com/office/powerpoint/2010/main" val="152359274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9BB600-1C58-4CD7-9A71-80B3DE17E699}"/>
              </a:ext>
            </a:extLst>
          </p:cNvPr>
          <p:cNvSpPr>
            <a:spLocks noGrp="1"/>
          </p:cNvSpPr>
          <p:nvPr>
            <p:ph type="title"/>
          </p:nvPr>
        </p:nvSpPr>
        <p:spPr>
          <a:xfrm>
            <a:off x="839788" y="365125"/>
            <a:ext cx="10515600" cy="1325563"/>
          </a:xfrm>
        </p:spPr>
        <p:txBody>
          <a:bodyPr/>
          <a:lstStyle>
            <a:lvl1pPr>
              <a:defRPr>
                <a:solidFill>
                  <a:schemeClr val="accent2"/>
                </a:solidFill>
              </a:defRPr>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063BCBB4-BBF4-4775-92A3-F08F92C46F60}"/>
              </a:ext>
            </a:extLst>
          </p:cNvPr>
          <p:cNvSpPr>
            <a:spLocks noGrp="1"/>
          </p:cNvSpPr>
          <p:nvPr>
            <p:ph type="body" idx="1"/>
          </p:nvPr>
        </p:nvSpPr>
        <p:spPr>
          <a:xfrm>
            <a:off x="839788" y="1876720"/>
            <a:ext cx="5157787" cy="823912"/>
          </a:xfrm>
        </p:spPr>
        <p:txBody>
          <a:bodyPr anchor="b"/>
          <a:lstStyle>
            <a:lvl1pPr marL="0" indent="0">
              <a:buNone/>
              <a:defRPr sz="2400" b="1">
                <a:solidFill>
                  <a:schemeClr val="accent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8B3D997-87B9-4BC1-83D8-12524D6B1540}"/>
              </a:ext>
            </a:extLst>
          </p:cNvPr>
          <p:cNvSpPr>
            <a:spLocks noGrp="1"/>
          </p:cNvSpPr>
          <p:nvPr>
            <p:ph sz="half" idx="2"/>
          </p:nvPr>
        </p:nvSpPr>
        <p:spPr>
          <a:xfrm>
            <a:off x="839788" y="2891574"/>
            <a:ext cx="5157787" cy="3684588"/>
          </a:xfrm>
        </p:spPr>
        <p:txBody>
          <a:bodyPr/>
          <a:lstStyle>
            <a:lvl1pPr>
              <a:defRPr>
                <a:solidFill>
                  <a:schemeClr val="accent1"/>
                </a:solidFill>
              </a:defRPr>
            </a:lvl1pPr>
            <a:lvl2pPr>
              <a:defRPr>
                <a:solidFill>
                  <a:schemeClr val="accent1"/>
                </a:solidFill>
              </a:defRPr>
            </a:lvl2pPr>
            <a:lvl3pPr>
              <a:defRPr>
                <a:solidFill>
                  <a:schemeClr val="accent1"/>
                </a:solidFill>
              </a:defRPr>
            </a:lvl3pPr>
            <a:lvl4pPr>
              <a:defRPr>
                <a:solidFill>
                  <a:schemeClr val="accent1"/>
                </a:solidFill>
              </a:defRPr>
            </a:lvl4pPr>
            <a:lvl5pPr>
              <a:defRPr>
                <a:solidFill>
                  <a:schemeClr val="accent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F3A56218-BAA0-4BE7-A733-90B0E5B569EC}"/>
              </a:ext>
            </a:extLst>
          </p:cNvPr>
          <p:cNvSpPr>
            <a:spLocks noGrp="1"/>
          </p:cNvSpPr>
          <p:nvPr>
            <p:ph type="body" sz="quarter" idx="3"/>
          </p:nvPr>
        </p:nvSpPr>
        <p:spPr>
          <a:xfrm>
            <a:off x="6172200" y="1876720"/>
            <a:ext cx="5183188" cy="823912"/>
          </a:xfrm>
        </p:spPr>
        <p:txBody>
          <a:bodyPr anchor="b"/>
          <a:lstStyle>
            <a:lvl1pPr marL="0" indent="0">
              <a:buNone/>
              <a:defRPr sz="2400" b="1">
                <a:solidFill>
                  <a:schemeClr val="accent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46B6864-3448-4C6D-98EC-F3DC76051F1A}"/>
              </a:ext>
            </a:extLst>
          </p:cNvPr>
          <p:cNvSpPr>
            <a:spLocks noGrp="1"/>
          </p:cNvSpPr>
          <p:nvPr>
            <p:ph sz="quarter" idx="4"/>
          </p:nvPr>
        </p:nvSpPr>
        <p:spPr>
          <a:xfrm>
            <a:off x="6172200" y="2891574"/>
            <a:ext cx="5183188" cy="3684588"/>
          </a:xfrm>
        </p:spPr>
        <p:txBody>
          <a:bodyPr/>
          <a:lstStyle>
            <a:lvl1pPr>
              <a:defRPr>
                <a:solidFill>
                  <a:schemeClr val="accent1"/>
                </a:solidFill>
              </a:defRPr>
            </a:lvl1pPr>
            <a:lvl2pPr>
              <a:defRPr>
                <a:solidFill>
                  <a:schemeClr val="accent1"/>
                </a:solidFill>
              </a:defRPr>
            </a:lvl2pPr>
            <a:lvl3pPr>
              <a:defRPr>
                <a:solidFill>
                  <a:schemeClr val="accent1"/>
                </a:solidFill>
              </a:defRPr>
            </a:lvl3pPr>
            <a:lvl4pPr>
              <a:defRPr>
                <a:solidFill>
                  <a:schemeClr val="accent1"/>
                </a:solidFill>
              </a:defRPr>
            </a:lvl4pPr>
            <a:lvl5pPr>
              <a:defRPr>
                <a:solidFill>
                  <a:schemeClr val="accent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408821913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1_Comparis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9BB600-1C58-4CD7-9A71-80B3DE17E699}"/>
              </a:ext>
            </a:extLst>
          </p:cNvPr>
          <p:cNvSpPr>
            <a:spLocks noGrp="1"/>
          </p:cNvSpPr>
          <p:nvPr>
            <p:ph type="title"/>
          </p:nvPr>
        </p:nvSpPr>
        <p:spPr>
          <a:xfrm>
            <a:off x="696913" y="365125"/>
            <a:ext cx="5157787" cy="1325563"/>
          </a:xfrm>
        </p:spPr>
        <p:txBody>
          <a:bodyPr/>
          <a:lstStyle>
            <a:lvl1pPr>
              <a:defRPr>
                <a:solidFill>
                  <a:schemeClr val="bg2"/>
                </a:solidFill>
              </a:defRPr>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063BCBB4-BBF4-4775-92A3-F08F92C46F60}"/>
              </a:ext>
            </a:extLst>
          </p:cNvPr>
          <p:cNvSpPr>
            <a:spLocks noGrp="1"/>
          </p:cNvSpPr>
          <p:nvPr>
            <p:ph type="body" idx="1"/>
          </p:nvPr>
        </p:nvSpPr>
        <p:spPr>
          <a:xfrm>
            <a:off x="696913" y="1819128"/>
            <a:ext cx="5157787" cy="823912"/>
          </a:xfrm>
        </p:spPr>
        <p:txBody>
          <a:bodyPr anchor="b"/>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8B3D997-87B9-4BC1-83D8-12524D6B1540}"/>
              </a:ext>
            </a:extLst>
          </p:cNvPr>
          <p:cNvSpPr>
            <a:spLocks noGrp="1"/>
          </p:cNvSpPr>
          <p:nvPr>
            <p:ph sz="half" idx="2"/>
          </p:nvPr>
        </p:nvSpPr>
        <p:spPr>
          <a:xfrm>
            <a:off x="696913" y="2771480"/>
            <a:ext cx="5157787" cy="3924594"/>
          </a:xfrm>
        </p:spPr>
        <p:txBody>
          <a:bodyPr/>
          <a:lstStyle>
            <a:lvl1pPr>
              <a:defRPr>
                <a:solidFill>
                  <a:schemeClr val="accent1"/>
                </a:solidFill>
              </a:defRPr>
            </a:lvl1pPr>
            <a:lvl2pPr>
              <a:defRPr>
                <a:solidFill>
                  <a:schemeClr val="accent1"/>
                </a:solidFill>
              </a:defRPr>
            </a:lvl2pPr>
            <a:lvl3pPr>
              <a:defRPr>
                <a:solidFill>
                  <a:schemeClr val="accent1"/>
                </a:solidFill>
              </a:defRPr>
            </a:lvl3pPr>
            <a:lvl4pPr>
              <a:defRPr>
                <a:solidFill>
                  <a:schemeClr val="accent1"/>
                </a:solidFill>
              </a:defRPr>
            </a:lvl4pPr>
            <a:lvl5pPr>
              <a:defRPr>
                <a:solidFill>
                  <a:schemeClr val="accent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F3A56218-BAA0-4BE7-A733-90B0E5B569EC}"/>
              </a:ext>
            </a:extLst>
          </p:cNvPr>
          <p:cNvSpPr>
            <a:spLocks noGrp="1"/>
          </p:cNvSpPr>
          <p:nvPr>
            <p:ph type="body" sz="quarter" idx="3"/>
          </p:nvPr>
        </p:nvSpPr>
        <p:spPr>
          <a:xfrm>
            <a:off x="6486525" y="365125"/>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46B6864-3448-4C6D-98EC-F3DC76051F1A}"/>
              </a:ext>
            </a:extLst>
          </p:cNvPr>
          <p:cNvSpPr>
            <a:spLocks noGrp="1"/>
          </p:cNvSpPr>
          <p:nvPr>
            <p:ph sz="quarter" idx="4"/>
          </p:nvPr>
        </p:nvSpPr>
        <p:spPr>
          <a:xfrm>
            <a:off x="6486525" y="1357461"/>
            <a:ext cx="5183188" cy="533861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76446686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782B25-79E4-44C4-B400-244BCBE44B50}"/>
              </a:ext>
            </a:extLst>
          </p:cNvPr>
          <p:cNvSpPr>
            <a:spLocks noGrp="1"/>
          </p:cNvSpPr>
          <p:nvPr>
            <p:ph type="title"/>
          </p:nvPr>
        </p:nvSpPr>
        <p:spPr/>
        <p:txBody>
          <a:bodyPr/>
          <a:lstStyle>
            <a:lvl1pPr>
              <a:defRPr>
                <a:solidFill>
                  <a:schemeClr val="accent2"/>
                </a:solidFill>
              </a:defRPr>
            </a:lvl1pPr>
          </a:lstStyle>
          <a:p>
            <a:r>
              <a:rPr lang="en-US"/>
              <a:t>Click to edit Master title style</a:t>
            </a:r>
            <a:endParaRPr lang="en-GB"/>
          </a:p>
        </p:txBody>
      </p:sp>
    </p:spTree>
    <p:extLst>
      <p:ext uri="{BB962C8B-B14F-4D97-AF65-F5344CB8AC3E}">
        <p14:creationId xmlns:p14="http://schemas.microsoft.com/office/powerpoint/2010/main" val="302007562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Only" preserve="1">
  <p:cSld name="1_Title Only">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782B25-79E4-44C4-B400-244BCBE44B50}"/>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175576398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19489856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D64146-3D36-43B0-9AA0-212B4629E816}"/>
              </a:ext>
            </a:extLst>
          </p:cNvPr>
          <p:cNvSpPr>
            <a:spLocks noGrp="1"/>
          </p:cNvSpPr>
          <p:nvPr>
            <p:ph type="title"/>
          </p:nvPr>
        </p:nvSpPr>
        <p:spPr>
          <a:xfrm>
            <a:off x="839788" y="457200"/>
            <a:ext cx="3932237" cy="1600200"/>
          </a:xfrm>
        </p:spPr>
        <p:txBody>
          <a:bodyPr anchor="b"/>
          <a:lstStyle>
            <a:lvl1pPr>
              <a:defRPr sz="3200">
                <a:solidFill>
                  <a:schemeClr val="accent2"/>
                </a:solidFill>
              </a:defRPr>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E2E9FDA0-A377-4F90-BDF4-B66241036361}"/>
              </a:ext>
            </a:extLst>
          </p:cNvPr>
          <p:cNvSpPr>
            <a:spLocks noGrp="1"/>
          </p:cNvSpPr>
          <p:nvPr>
            <p:ph idx="1"/>
          </p:nvPr>
        </p:nvSpPr>
        <p:spPr>
          <a:xfrm>
            <a:off x="5183188" y="457201"/>
            <a:ext cx="6172200" cy="5403850"/>
          </a:xfrm>
        </p:spPr>
        <p:txBody>
          <a:bodyPr/>
          <a:lstStyle>
            <a:lvl1pPr>
              <a:defRPr sz="3200">
                <a:solidFill>
                  <a:schemeClr val="bg1"/>
                </a:solidFill>
              </a:defRPr>
            </a:lvl1pPr>
            <a:lvl2pPr>
              <a:defRPr sz="2800">
                <a:solidFill>
                  <a:schemeClr val="bg1"/>
                </a:solidFill>
              </a:defRPr>
            </a:lvl2pPr>
            <a:lvl3pPr>
              <a:defRPr sz="2400">
                <a:solidFill>
                  <a:schemeClr val="bg1"/>
                </a:solidFill>
              </a:defRPr>
            </a:lvl3pPr>
            <a:lvl4pPr>
              <a:defRPr sz="2000">
                <a:solidFill>
                  <a:schemeClr val="bg1"/>
                </a:solidFill>
              </a:defRPr>
            </a:lvl4pPr>
            <a:lvl5pPr>
              <a:defRPr sz="2000">
                <a:solidFill>
                  <a:schemeClr val="bg1"/>
                </a:solidFill>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F1BED02B-99C3-49CD-A118-035A906CA4C9}"/>
              </a:ext>
            </a:extLst>
          </p:cNvPr>
          <p:cNvSpPr>
            <a:spLocks noGrp="1"/>
          </p:cNvSpPr>
          <p:nvPr>
            <p:ph type="body" sz="half" idx="2"/>
          </p:nvPr>
        </p:nvSpPr>
        <p:spPr>
          <a:xfrm>
            <a:off x="839788" y="2057400"/>
            <a:ext cx="3932237" cy="3811588"/>
          </a:xfrm>
        </p:spPr>
        <p:txBody>
          <a:bodyPr/>
          <a:lstStyle>
            <a:lvl1pPr marL="0" indent="0">
              <a:buNone/>
              <a:defRPr sz="1600">
                <a:solidFill>
                  <a:schemeClr val="accent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161242884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Tx" preserve="1">
  <p:cSld name="1_Content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D64146-3D36-43B0-9AA0-212B4629E816}"/>
              </a:ext>
            </a:extLst>
          </p:cNvPr>
          <p:cNvSpPr>
            <a:spLocks noGrp="1"/>
          </p:cNvSpPr>
          <p:nvPr>
            <p:ph type="title"/>
          </p:nvPr>
        </p:nvSpPr>
        <p:spPr>
          <a:xfrm>
            <a:off x="839788" y="457200"/>
            <a:ext cx="3932237" cy="1600200"/>
          </a:xfrm>
        </p:spPr>
        <p:txBody>
          <a:bodyPr anchor="b"/>
          <a:lstStyle>
            <a:lvl1pPr>
              <a:defRPr sz="3200">
                <a:solidFill>
                  <a:schemeClr val="bg1"/>
                </a:solidFill>
              </a:defRPr>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E2E9FDA0-A377-4F90-BDF4-B6624103636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F1BED02B-99C3-49CD-A118-035A906CA4C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169123224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BE8EAF-BA3D-4A30-B935-71F4D42DA1B2}"/>
              </a:ext>
            </a:extLst>
          </p:cNvPr>
          <p:cNvSpPr>
            <a:spLocks noGrp="1"/>
          </p:cNvSpPr>
          <p:nvPr>
            <p:ph type="title"/>
          </p:nvPr>
        </p:nvSpPr>
        <p:spPr>
          <a:xfrm>
            <a:off x="839788" y="457200"/>
            <a:ext cx="3932237" cy="1112838"/>
          </a:xfrm>
        </p:spPr>
        <p:txBody>
          <a:bodyPr anchor="b"/>
          <a:lstStyle>
            <a:lvl1pPr>
              <a:defRPr sz="3200">
                <a:solidFill>
                  <a:schemeClr val="bg1"/>
                </a:solidFill>
              </a:defRPr>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59D4474A-AE78-4828-9BBA-005CD04F04E1}"/>
              </a:ext>
            </a:extLst>
          </p:cNvPr>
          <p:cNvSpPr>
            <a:spLocks noGrp="1"/>
          </p:cNvSpPr>
          <p:nvPr>
            <p:ph type="pic" idx="1"/>
          </p:nvPr>
        </p:nvSpPr>
        <p:spPr>
          <a:xfrm>
            <a:off x="4985225" y="457200"/>
            <a:ext cx="7005670" cy="6113250"/>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GB"/>
          </a:p>
        </p:txBody>
      </p:sp>
      <p:sp>
        <p:nvSpPr>
          <p:cNvPr id="4" name="Text Placeholder 3">
            <a:extLst>
              <a:ext uri="{FF2B5EF4-FFF2-40B4-BE49-F238E27FC236}">
                <a16:creationId xmlns:a16="http://schemas.microsoft.com/office/drawing/2014/main" id="{5669C191-4ABD-4CAC-BEB5-60948F8888FB}"/>
              </a:ext>
            </a:extLst>
          </p:cNvPr>
          <p:cNvSpPr>
            <a:spLocks noGrp="1"/>
          </p:cNvSpPr>
          <p:nvPr>
            <p:ph type="body" sz="half" idx="2"/>
          </p:nvPr>
        </p:nvSpPr>
        <p:spPr>
          <a:xfrm>
            <a:off x="839788" y="1696825"/>
            <a:ext cx="3932237" cy="4873625"/>
          </a:xfrm>
        </p:spPr>
        <p:txBody>
          <a:bodyPr/>
          <a:lstStyle>
            <a:lvl1pPr marL="0" indent="0">
              <a:buNone/>
              <a:defRPr sz="1600">
                <a:solidFill>
                  <a:schemeClr val="accent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28979084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E8FBD5-D548-4D75-94E7-215D58ADE1F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94134BEE-2344-468E-B3FC-F0FE6459801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05A6E32-69AD-40F1-A2D6-4EC01D9A3A7B}"/>
              </a:ext>
            </a:extLst>
          </p:cNvPr>
          <p:cNvSpPr>
            <a:spLocks noGrp="1"/>
          </p:cNvSpPr>
          <p:nvPr>
            <p:ph type="dt" sz="half" idx="10"/>
          </p:nvPr>
        </p:nvSpPr>
        <p:spPr/>
        <p:txBody>
          <a:bodyPr/>
          <a:lstStyle/>
          <a:p>
            <a:endParaRPr lang="en-GB"/>
          </a:p>
        </p:txBody>
      </p:sp>
      <p:sp>
        <p:nvSpPr>
          <p:cNvPr id="5" name="Footer Placeholder 4">
            <a:extLst>
              <a:ext uri="{FF2B5EF4-FFF2-40B4-BE49-F238E27FC236}">
                <a16:creationId xmlns:a16="http://schemas.microsoft.com/office/drawing/2014/main" id="{08EBBE8D-BF61-4360-BED0-EC24D273639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C3E624B-1B69-4C6B-A427-10A492D00E6E}"/>
              </a:ext>
            </a:extLst>
          </p:cNvPr>
          <p:cNvSpPr>
            <a:spLocks noGrp="1"/>
          </p:cNvSpPr>
          <p:nvPr>
            <p:ph type="sldNum" sz="quarter" idx="12"/>
          </p:nvPr>
        </p:nvSpPr>
        <p:spPr/>
        <p:txBody>
          <a:bodyPr/>
          <a:lstStyle/>
          <a:p>
            <a:fld id="{EFFAA79C-06A3-4187-9007-628746E76F42}" type="slidenum">
              <a:rPr lang="en-GB" smtClean="0"/>
              <a:t>‹#›</a:t>
            </a:fld>
            <a:endParaRPr lang="en-GB"/>
          </a:p>
        </p:txBody>
      </p:sp>
    </p:spTree>
    <p:extLst>
      <p:ext uri="{BB962C8B-B14F-4D97-AF65-F5344CB8AC3E}">
        <p14:creationId xmlns:p14="http://schemas.microsoft.com/office/powerpoint/2010/main" val="342504129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picTx" preserve="1">
  <p:cSld name="1_Picture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BE8EAF-BA3D-4A30-B935-71F4D42DA1B2}"/>
              </a:ext>
            </a:extLst>
          </p:cNvPr>
          <p:cNvSpPr>
            <a:spLocks noGrp="1"/>
          </p:cNvSpPr>
          <p:nvPr>
            <p:ph type="title"/>
          </p:nvPr>
        </p:nvSpPr>
        <p:spPr>
          <a:xfrm>
            <a:off x="839788" y="457200"/>
            <a:ext cx="3932237" cy="1112838"/>
          </a:xfrm>
        </p:spPr>
        <p:txBody>
          <a:bodyPr anchor="b"/>
          <a:lstStyle>
            <a:lvl1pPr>
              <a:defRPr sz="3200">
                <a:solidFill>
                  <a:schemeClr val="bg1"/>
                </a:solidFill>
              </a:defRPr>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59D4474A-AE78-4828-9BBA-005CD04F04E1}"/>
              </a:ext>
            </a:extLst>
          </p:cNvPr>
          <p:cNvSpPr>
            <a:spLocks noGrp="1"/>
          </p:cNvSpPr>
          <p:nvPr>
            <p:ph type="pic" idx="1"/>
          </p:nvPr>
        </p:nvSpPr>
        <p:spPr>
          <a:xfrm>
            <a:off x="4985225" y="457200"/>
            <a:ext cx="7005670" cy="6113250"/>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GB"/>
          </a:p>
        </p:txBody>
      </p:sp>
      <p:sp>
        <p:nvSpPr>
          <p:cNvPr id="4" name="Text Placeholder 3">
            <a:extLst>
              <a:ext uri="{FF2B5EF4-FFF2-40B4-BE49-F238E27FC236}">
                <a16:creationId xmlns:a16="http://schemas.microsoft.com/office/drawing/2014/main" id="{5669C191-4ABD-4CAC-BEB5-60948F8888FB}"/>
              </a:ext>
            </a:extLst>
          </p:cNvPr>
          <p:cNvSpPr>
            <a:spLocks noGrp="1"/>
          </p:cNvSpPr>
          <p:nvPr>
            <p:ph type="body" sz="half" idx="2"/>
          </p:nvPr>
        </p:nvSpPr>
        <p:spPr>
          <a:xfrm>
            <a:off x="839788" y="1696825"/>
            <a:ext cx="3932237" cy="4873625"/>
          </a:xfrm>
        </p:spPr>
        <p:txBody>
          <a:bodyPr/>
          <a:lstStyle>
            <a:lvl1pPr marL="0" indent="0">
              <a:buNone/>
              <a:defRPr sz="1600">
                <a:solidFill>
                  <a:schemeClr val="accent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249473305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F1286F-6C0E-406D-8478-09807E6DCFC1}"/>
              </a:ext>
            </a:extLst>
          </p:cNvPr>
          <p:cNvSpPr>
            <a:spLocks noGrp="1"/>
          </p:cNvSpPr>
          <p:nvPr>
            <p:ph type="title"/>
          </p:nvPr>
        </p:nvSpPr>
        <p:spPr/>
        <p:txBody>
          <a:bodyPr/>
          <a:lstStyle>
            <a:lvl1pPr>
              <a:defRPr>
                <a:solidFill>
                  <a:schemeClr val="bg2"/>
                </a:solidFill>
              </a:defRPr>
            </a:lvl1p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25E3ACC-E4F4-497B-B30E-95B2817A3BB7}"/>
              </a:ext>
            </a:extLst>
          </p:cNvPr>
          <p:cNvSpPr>
            <a:spLocks noGrp="1"/>
          </p:cNvSpPr>
          <p:nvPr>
            <p:ph type="body" orient="vert" idx="1"/>
          </p:nvPr>
        </p:nvSpPr>
        <p:spPr/>
        <p:txBody>
          <a:bodyPr vert="horz"/>
          <a:lstStyle>
            <a:lvl1pPr>
              <a:defRPr>
                <a:solidFill>
                  <a:schemeClr val="accent1"/>
                </a:solidFill>
              </a:defRPr>
            </a:lvl1pPr>
            <a:lvl2pPr>
              <a:defRPr>
                <a:solidFill>
                  <a:schemeClr val="accent1"/>
                </a:solidFill>
              </a:defRPr>
            </a:lvl2pPr>
            <a:lvl3pPr>
              <a:defRPr>
                <a:solidFill>
                  <a:schemeClr val="accent1"/>
                </a:solidFill>
              </a:defRPr>
            </a:lvl3pPr>
            <a:lvl4pPr>
              <a:defRPr>
                <a:solidFill>
                  <a:schemeClr val="accent1"/>
                </a:solidFill>
              </a:defRPr>
            </a:lvl4pPr>
            <a:lvl5pPr>
              <a:defRPr>
                <a:solidFill>
                  <a:schemeClr val="accent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52913018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1_Title and Vertical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F1286F-6C0E-406D-8478-09807E6DCFC1}"/>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25E3ACC-E4F4-497B-B30E-95B2817A3BB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D85CCA2-2A0F-4F73-BDB8-BC06FE528F1A}"/>
              </a:ext>
            </a:extLst>
          </p:cNvPr>
          <p:cNvSpPr>
            <a:spLocks noGrp="1"/>
          </p:cNvSpPr>
          <p:nvPr>
            <p:ph type="dt" sz="half" idx="10"/>
          </p:nvPr>
        </p:nvSpPr>
        <p:spPr>
          <a:xfrm>
            <a:off x="838200" y="6356350"/>
            <a:ext cx="2743200" cy="365125"/>
          </a:xfrm>
          <a:prstGeom prst="rect">
            <a:avLst/>
          </a:prstGeom>
        </p:spPr>
        <p:txBody>
          <a:bodyPr/>
          <a:lstStyle/>
          <a:p>
            <a:endParaRPr lang="en-US"/>
          </a:p>
        </p:txBody>
      </p:sp>
      <p:sp>
        <p:nvSpPr>
          <p:cNvPr id="5" name="Footer Placeholder 4">
            <a:extLst>
              <a:ext uri="{FF2B5EF4-FFF2-40B4-BE49-F238E27FC236}">
                <a16:creationId xmlns:a16="http://schemas.microsoft.com/office/drawing/2014/main" id="{DEEC4640-420B-44A5-94D3-199A506E55BA}"/>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1165BEAB-2BD8-4C49-B4C9-12B3D4184AEC}"/>
              </a:ext>
            </a:extLst>
          </p:cNvPr>
          <p:cNvSpPr>
            <a:spLocks noGrp="1"/>
          </p:cNvSpPr>
          <p:nvPr>
            <p:ph type="sldNum" sz="quarter" idx="12"/>
          </p:nvPr>
        </p:nvSpPr>
        <p:spPr>
          <a:xfrm>
            <a:off x="8610600" y="6356350"/>
            <a:ext cx="2743200" cy="365125"/>
          </a:xfrm>
          <a:prstGeom prst="rect">
            <a:avLst/>
          </a:prstGeom>
        </p:spPr>
        <p:txBody>
          <a:bodyPr/>
          <a:lstStyle/>
          <a:p>
            <a:fld id="{6D22F896-40B5-4ADD-8801-0D06FADFA095}" type="slidenum">
              <a:rPr lang="en-US" smtClean="0"/>
              <a:t>‹#›</a:t>
            </a:fld>
            <a:endParaRPr lang="en-US"/>
          </a:p>
        </p:txBody>
      </p:sp>
    </p:spTree>
    <p:extLst>
      <p:ext uri="{BB962C8B-B14F-4D97-AF65-F5344CB8AC3E}">
        <p14:creationId xmlns:p14="http://schemas.microsoft.com/office/powerpoint/2010/main" val="155420274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B0EBBC7-0811-47AE-80BE-B395A7C20960}"/>
              </a:ext>
            </a:extLst>
          </p:cNvPr>
          <p:cNvSpPr>
            <a:spLocks noGrp="1"/>
          </p:cNvSpPr>
          <p:nvPr>
            <p:ph type="title" orient="vert"/>
          </p:nvPr>
        </p:nvSpPr>
        <p:spPr>
          <a:xfrm>
            <a:off x="838200" y="365125"/>
            <a:ext cx="2628900" cy="5811838"/>
          </a:xfrm>
        </p:spPr>
        <p:txBody>
          <a:bodyPr vert="horz"/>
          <a:lstStyle>
            <a:lvl1pPr>
              <a:defRPr>
                <a:solidFill>
                  <a:schemeClr val="bg2"/>
                </a:solidFill>
              </a:defRPr>
            </a:lvl1p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77A53EA9-1ABC-47F8-8EB5-55F687031FF2}"/>
              </a:ext>
            </a:extLst>
          </p:cNvPr>
          <p:cNvSpPr>
            <a:spLocks noGrp="1"/>
          </p:cNvSpPr>
          <p:nvPr>
            <p:ph type="body" orient="vert" idx="1"/>
          </p:nvPr>
        </p:nvSpPr>
        <p:spPr>
          <a:xfrm>
            <a:off x="3977325" y="353178"/>
            <a:ext cx="7734300" cy="5811838"/>
          </a:xfrm>
        </p:spPr>
        <p:txBody>
          <a:bodyPr vert="horz"/>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03929641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cSld name="3 Column">
    <p:spTree>
      <p:nvGrpSpPr>
        <p:cNvPr id="1" name=""/>
        <p:cNvGrpSpPr/>
        <p:nvPr/>
      </p:nvGrpSpPr>
      <p:grpSpPr>
        <a:xfrm>
          <a:off x="0" y="0"/>
          <a:ext cx="0" cy="0"/>
          <a:chOff x="0" y="0"/>
          <a:chExt cx="0" cy="0"/>
        </a:xfrm>
      </p:grpSpPr>
      <p:sp>
        <p:nvSpPr>
          <p:cNvPr id="2" name="Title 1"/>
          <p:cNvSpPr>
            <a:spLocks noGrp="1"/>
          </p:cNvSpPr>
          <p:nvPr>
            <p:ph type="title"/>
          </p:nvPr>
        </p:nvSpPr>
        <p:spPr>
          <a:xfrm>
            <a:off x="652463" y="365125"/>
            <a:ext cx="10515600" cy="662397"/>
          </a:xfrm>
        </p:spPr>
        <p:txBody>
          <a:bodyPr/>
          <a:lstStyle>
            <a:lvl1pPr>
              <a:defRPr sz="4200">
                <a:solidFill>
                  <a:schemeClr val="bg2"/>
                </a:solidFill>
              </a:defRPr>
            </a:lvl1pPr>
          </a:lstStyle>
          <a:p>
            <a:r>
              <a:rPr lang="en-US"/>
              <a:t>Click to edit Master title style</a:t>
            </a:r>
          </a:p>
        </p:txBody>
      </p:sp>
      <p:sp>
        <p:nvSpPr>
          <p:cNvPr id="3" name="Text Placeholder 2"/>
          <p:cNvSpPr>
            <a:spLocks noGrp="1"/>
          </p:cNvSpPr>
          <p:nvPr>
            <p:ph type="body" idx="1"/>
          </p:nvPr>
        </p:nvSpPr>
        <p:spPr>
          <a:xfrm>
            <a:off x="624314" y="1216230"/>
            <a:ext cx="3580041" cy="576262"/>
          </a:xfrm>
        </p:spPr>
        <p:txBody>
          <a:bodyPr anchor="t">
            <a:noAutofit/>
          </a:bodyPr>
          <a:lstStyle>
            <a:lvl1pPr marL="0" indent="0">
              <a:buNone/>
              <a:defRPr sz="24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Text Placeholder 3"/>
          <p:cNvSpPr>
            <a:spLocks noGrp="1"/>
          </p:cNvSpPr>
          <p:nvPr>
            <p:ph type="body" sz="half" idx="15"/>
          </p:nvPr>
        </p:nvSpPr>
        <p:spPr>
          <a:xfrm>
            <a:off x="652463" y="2039945"/>
            <a:ext cx="3551892" cy="4605952"/>
          </a:xfrm>
        </p:spPr>
        <p:txBody>
          <a:bodyPr anchor="t">
            <a:normAutofit/>
          </a:bodyPr>
          <a:lstStyle>
            <a:lvl1pPr marL="0" indent="0">
              <a:buNone/>
              <a:defRPr sz="14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4375546" y="1216230"/>
            <a:ext cx="3580041" cy="576262"/>
          </a:xfrm>
        </p:spPr>
        <p:txBody>
          <a:bodyPr anchor="t">
            <a:noAutofit/>
          </a:bodyPr>
          <a:lstStyle>
            <a:lvl1pPr marL="0" indent="0">
              <a:buNone/>
              <a:defRPr sz="24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Text Placeholder 3"/>
          <p:cNvSpPr>
            <a:spLocks noGrp="1"/>
          </p:cNvSpPr>
          <p:nvPr>
            <p:ph type="body" sz="half" idx="16"/>
          </p:nvPr>
        </p:nvSpPr>
        <p:spPr>
          <a:xfrm>
            <a:off x="4375546" y="2039945"/>
            <a:ext cx="3580041" cy="4605952"/>
          </a:xfrm>
        </p:spPr>
        <p:txBody>
          <a:bodyPr anchor="t">
            <a:normAutofit/>
          </a:bodyPr>
          <a:lstStyle>
            <a:lvl1pPr marL="0" indent="0">
              <a:buNone/>
              <a:defRPr sz="14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8123380" y="1216230"/>
            <a:ext cx="3444306" cy="576262"/>
          </a:xfrm>
        </p:spPr>
        <p:txBody>
          <a:bodyPr anchor="t">
            <a:noAutofit/>
          </a:bodyPr>
          <a:lstStyle>
            <a:lvl1pPr marL="0" indent="0">
              <a:buNone/>
              <a:defRPr sz="24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Text Placeholder 3"/>
          <p:cNvSpPr>
            <a:spLocks noGrp="1"/>
          </p:cNvSpPr>
          <p:nvPr>
            <p:ph type="body" sz="half" idx="17"/>
          </p:nvPr>
        </p:nvSpPr>
        <p:spPr>
          <a:xfrm>
            <a:off x="8123380" y="2052432"/>
            <a:ext cx="3444306" cy="4605952"/>
          </a:xfrm>
        </p:spPr>
        <p:txBody>
          <a:bodyPr anchor="t">
            <a:normAutofit/>
          </a:bodyPr>
          <a:lstStyle>
            <a:lvl1pPr marL="0" indent="0">
              <a:buNone/>
              <a:defRPr sz="14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5189322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AA778A-3A3F-45FF-842A-CB160F3F557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DB924BFC-E2DB-4F68-995C-7B37A2A9EFF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73963507-82C6-4E21-84E4-D5BC8596632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E3ACCBF7-031D-4052-B96D-2F8948E2E59F}"/>
              </a:ext>
            </a:extLst>
          </p:cNvPr>
          <p:cNvSpPr>
            <a:spLocks noGrp="1"/>
          </p:cNvSpPr>
          <p:nvPr>
            <p:ph type="dt" sz="half" idx="10"/>
          </p:nvPr>
        </p:nvSpPr>
        <p:spPr/>
        <p:txBody>
          <a:bodyPr/>
          <a:lstStyle/>
          <a:p>
            <a:endParaRPr lang="en-GB"/>
          </a:p>
        </p:txBody>
      </p:sp>
      <p:sp>
        <p:nvSpPr>
          <p:cNvPr id="6" name="Footer Placeholder 5">
            <a:extLst>
              <a:ext uri="{FF2B5EF4-FFF2-40B4-BE49-F238E27FC236}">
                <a16:creationId xmlns:a16="http://schemas.microsoft.com/office/drawing/2014/main" id="{60D12328-A093-4DD6-8E5F-B5463EF8ECD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19AAF27-257A-499F-994E-8F3844F869D5}"/>
              </a:ext>
            </a:extLst>
          </p:cNvPr>
          <p:cNvSpPr>
            <a:spLocks noGrp="1"/>
          </p:cNvSpPr>
          <p:nvPr>
            <p:ph type="sldNum" sz="quarter" idx="12"/>
          </p:nvPr>
        </p:nvSpPr>
        <p:spPr/>
        <p:txBody>
          <a:bodyPr/>
          <a:lstStyle/>
          <a:p>
            <a:fld id="{EFFAA79C-06A3-4187-9007-628746E76F42}" type="slidenum">
              <a:rPr lang="en-GB" smtClean="0"/>
              <a:t>‹#›</a:t>
            </a:fld>
            <a:endParaRPr lang="en-GB"/>
          </a:p>
        </p:txBody>
      </p:sp>
    </p:spTree>
    <p:extLst>
      <p:ext uri="{BB962C8B-B14F-4D97-AF65-F5344CB8AC3E}">
        <p14:creationId xmlns:p14="http://schemas.microsoft.com/office/powerpoint/2010/main" val="38702543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387B7B-7F34-4717-8F24-3B8C724B4928}"/>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3E5C9CD8-CC17-4747-AC2E-68BB1C364EE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67AB090-1EC2-40F9-B0A7-D24EB067C6F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BED74D95-8820-499D-B37E-DA5A9837A14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18E658A-1E77-436C-A671-E95FBFC8AA2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221DE89B-4AF3-4904-9165-3324ECDAE628}"/>
              </a:ext>
            </a:extLst>
          </p:cNvPr>
          <p:cNvSpPr>
            <a:spLocks noGrp="1"/>
          </p:cNvSpPr>
          <p:nvPr>
            <p:ph type="dt" sz="half" idx="10"/>
          </p:nvPr>
        </p:nvSpPr>
        <p:spPr/>
        <p:txBody>
          <a:bodyPr/>
          <a:lstStyle/>
          <a:p>
            <a:endParaRPr lang="en-GB"/>
          </a:p>
        </p:txBody>
      </p:sp>
      <p:sp>
        <p:nvSpPr>
          <p:cNvPr id="8" name="Footer Placeholder 7">
            <a:extLst>
              <a:ext uri="{FF2B5EF4-FFF2-40B4-BE49-F238E27FC236}">
                <a16:creationId xmlns:a16="http://schemas.microsoft.com/office/drawing/2014/main" id="{CACC53F8-C701-4085-895F-499BF157C90D}"/>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ABE86D47-A9EC-4983-8375-0AADB019ED8B}"/>
              </a:ext>
            </a:extLst>
          </p:cNvPr>
          <p:cNvSpPr>
            <a:spLocks noGrp="1"/>
          </p:cNvSpPr>
          <p:nvPr>
            <p:ph type="sldNum" sz="quarter" idx="12"/>
          </p:nvPr>
        </p:nvSpPr>
        <p:spPr/>
        <p:txBody>
          <a:bodyPr/>
          <a:lstStyle/>
          <a:p>
            <a:fld id="{EFFAA79C-06A3-4187-9007-628746E76F42}" type="slidenum">
              <a:rPr lang="en-GB" smtClean="0"/>
              <a:t>‹#›</a:t>
            </a:fld>
            <a:endParaRPr lang="en-GB"/>
          </a:p>
        </p:txBody>
      </p:sp>
    </p:spTree>
    <p:extLst>
      <p:ext uri="{BB962C8B-B14F-4D97-AF65-F5344CB8AC3E}">
        <p14:creationId xmlns:p14="http://schemas.microsoft.com/office/powerpoint/2010/main" val="11158347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40767E-F0C0-42A1-A896-BB9CFA15367C}"/>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7B5031EF-A6D2-4774-9CBA-F77DABAF65F4}"/>
              </a:ext>
            </a:extLst>
          </p:cNvPr>
          <p:cNvSpPr>
            <a:spLocks noGrp="1"/>
          </p:cNvSpPr>
          <p:nvPr>
            <p:ph type="dt" sz="half" idx="10"/>
          </p:nvPr>
        </p:nvSpPr>
        <p:spPr/>
        <p:txBody>
          <a:bodyPr/>
          <a:lstStyle/>
          <a:p>
            <a:endParaRPr lang="en-GB"/>
          </a:p>
        </p:txBody>
      </p:sp>
      <p:sp>
        <p:nvSpPr>
          <p:cNvPr id="4" name="Footer Placeholder 3">
            <a:extLst>
              <a:ext uri="{FF2B5EF4-FFF2-40B4-BE49-F238E27FC236}">
                <a16:creationId xmlns:a16="http://schemas.microsoft.com/office/drawing/2014/main" id="{3BCC6AB6-E99D-4963-9EA9-ED35A2923AB5}"/>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184F6F95-3848-434C-8745-DCDA9C84D4B1}"/>
              </a:ext>
            </a:extLst>
          </p:cNvPr>
          <p:cNvSpPr>
            <a:spLocks noGrp="1"/>
          </p:cNvSpPr>
          <p:nvPr>
            <p:ph type="sldNum" sz="quarter" idx="12"/>
          </p:nvPr>
        </p:nvSpPr>
        <p:spPr/>
        <p:txBody>
          <a:bodyPr/>
          <a:lstStyle/>
          <a:p>
            <a:fld id="{EFFAA79C-06A3-4187-9007-628746E76F42}" type="slidenum">
              <a:rPr lang="en-GB" smtClean="0"/>
              <a:t>‹#›</a:t>
            </a:fld>
            <a:endParaRPr lang="en-GB"/>
          </a:p>
        </p:txBody>
      </p:sp>
    </p:spTree>
    <p:extLst>
      <p:ext uri="{BB962C8B-B14F-4D97-AF65-F5344CB8AC3E}">
        <p14:creationId xmlns:p14="http://schemas.microsoft.com/office/powerpoint/2010/main" val="32742489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6D3703F-C4AD-4B3E-A48F-7C1937E23A38}"/>
              </a:ext>
            </a:extLst>
          </p:cNvPr>
          <p:cNvSpPr>
            <a:spLocks noGrp="1"/>
          </p:cNvSpPr>
          <p:nvPr>
            <p:ph type="dt" sz="half" idx="10"/>
          </p:nvPr>
        </p:nvSpPr>
        <p:spPr/>
        <p:txBody>
          <a:bodyPr/>
          <a:lstStyle/>
          <a:p>
            <a:endParaRPr lang="en-GB"/>
          </a:p>
        </p:txBody>
      </p:sp>
      <p:sp>
        <p:nvSpPr>
          <p:cNvPr id="3" name="Footer Placeholder 2">
            <a:extLst>
              <a:ext uri="{FF2B5EF4-FFF2-40B4-BE49-F238E27FC236}">
                <a16:creationId xmlns:a16="http://schemas.microsoft.com/office/drawing/2014/main" id="{BB749528-12DD-44A6-B066-8E02BA46275E}"/>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D70B2389-73B9-48BE-96EA-2B02682B0FFD}"/>
              </a:ext>
            </a:extLst>
          </p:cNvPr>
          <p:cNvSpPr>
            <a:spLocks noGrp="1"/>
          </p:cNvSpPr>
          <p:nvPr>
            <p:ph type="sldNum" sz="quarter" idx="12"/>
          </p:nvPr>
        </p:nvSpPr>
        <p:spPr/>
        <p:txBody>
          <a:bodyPr/>
          <a:lstStyle/>
          <a:p>
            <a:fld id="{EFFAA79C-06A3-4187-9007-628746E76F42}" type="slidenum">
              <a:rPr lang="en-GB" smtClean="0"/>
              <a:t>‹#›</a:t>
            </a:fld>
            <a:endParaRPr lang="en-GB"/>
          </a:p>
        </p:txBody>
      </p:sp>
    </p:spTree>
    <p:extLst>
      <p:ext uri="{BB962C8B-B14F-4D97-AF65-F5344CB8AC3E}">
        <p14:creationId xmlns:p14="http://schemas.microsoft.com/office/powerpoint/2010/main" val="12314270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B6F7E4-C137-4DF8-87AC-F01D72E01DC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07C636EA-20AC-4D93-898F-675D65AD61A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15E940A1-D85B-4BE4-8CC7-15658FD3778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D106846-41F6-4CDC-BE3D-9CC8DB5FEFEB}"/>
              </a:ext>
            </a:extLst>
          </p:cNvPr>
          <p:cNvSpPr>
            <a:spLocks noGrp="1"/>
          </p:cNvSpPr>
          <p:nvPr>
            <p:ph type="dt" sz="half" idx="10"/>
          </p:nvPr>
        </p:nvSpPr>
        <p:spPr/>
        <p:txBody>
          <a:bodyPr/>
          <a:lstStyle/>
          <a:p>
            <a:endParaRPr lang="en-GB"/>
          </a:p>
        </p:txBody>
      </p:sp>
      <p:sp>
        <p:nvSpPr>
          <p:cNvPr id="6" name="Footer Placeholder 5">
            <a:extLst>
              <a:ext uri="{FF2B5EF4-FFF2-40B4-BE49-F238E27FC236}">
                <a16:creationId xmlns:a16="http://schemas.microsoft.com/office/drawing/2014/main" id="{8B1CB3EF-264E-46C4-9DED-35FD5E9F576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3BF6697-6B35-4BB3-9F2B-C2CB2838E5D7}"/>
              </a:ext>
            </a:extLst>
          </p:cNvPr>
          <p:cNvSpPr>
            <a:spLocks noGrp="1"/>
          </p:cNvSpPr>
          <p:nvPr>
            <p:ph type="sldNum" sz="quarter" idx="12"/>
          </p:nvPr>
        </p:nvSpPr>
        <p:spPr/>
        <p:txBody>
          <a:bodyPr/>
          <a:lstStyle/>
          <a:p>
            <a:fld id="{EFFAA79C-06A3-4187-9007-628746E76F42}" type="slidenum">
              <a:rPr lang="en-GB" smtClean="0"/>
              <a:t>‹#›</a:t>
            </a:fld>
            <a:endParaRPr lang="en-GB"/>
          </a:p>
        </p:txBody>
      </p:sp>
    </p:spTree>
    <p:extLst>
      <p:ext uri="{BB962C8B-B14F-4D97-AF65-F5344CB8AC3E}">
        <p14:creationId xmlns:p14="http://schemas.microsoft.com/office/powerpoint/2010/main" val="9638139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8301BC-459B-4C01-AF75-55322A26264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5ED81519-D981-4739-81D0-3E0D41E4C5E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47F9B797-BF60-4F13-A527-37397D6F677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B000986-2AA1-493B-A376-8FEE92959731}"/>
              </a:ext>
            </a:extLst>
          </p:cNvPr>
          <p:cNvSpPr>
            <a:spLocks noGrp="1"/>
          </p:cNvSpPr>
          <p:nvPr>
            <p:ph type="dt" sz="half" idx="10"/>
          </p:nvPr>
        </p:nvSpPr>
        <p:spPr/>
        <p:txBody>
          <a:bodyPr/>
          <a:lstStyle/>
          <a:p>
            <a:endParaRPr lang="en-GB"/>
          </a:p>
        </p:txBody>
      </p:sp>
      <p:sp>
        <p:nvSpPr>
          <p:cNvPr id="6" name="Footer Placeholder 5">
            <a:extLst>
              <a:ext uri="{FF2B5EF4-FFF2-40B4-BE49-F238E27FC236}">
                <a16:creationId xmlns:a16="http://schemas.microsoft.com/office/drawing/2014/main" id="{F7A03828-0F64-4532-843F-A6454E6CFC2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7712D31-BB74-4979-939A-CBF09C0A0915}"/>
              </a:ext>
            </a:extLst>
          </p:cNvPr>
          <p:cNvSpPr>
            <a:spLocks noGrp="1"/>
          </p:cNvSpPr>
          <p:nvPr>
            <p:ph type="sldNum" sz="quarter" idx="12"/>
          </p:nvPr>
        </p:nvSpPr>
        <p:spPr/>
        <p:txBody>
          <a:bodyPr/>
          <a:lstStyle/>
          <a:p>
            <a:fld id="{EFFAA79C-06A3-4187-9007-628746E76F42}" type="slidenum">
              <a:rPr lang="en-GB" smtClean="0"/>
              <a:t>‹#›</a:t>
            </a:fld>
            <a:endParaRPr lang="en-GB"/>
          </a:p>
        </p:txBody>
      </p:sp>
    </p:spTree>
    <p:extLst>
      <p:ext uri="{BB962C8B-B14F-4D97-AF65-F5344CB8AC3E}">
        <p14:creationId xmlns:p14="http://schemas.microsoft.com/office/powerpoint/2010/main" val="23044526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18" Type="http://schemas.openxmlformats.org/officeDocument/2006/relationships/slideLayout" Target="../slideLayouts/slideLayout30.xml"/><Relationship Id="rId3" Type="http://schemas.openxmlformats.org/officeDocument/2006/relationships/slideLayout" Target="../slideLayouts/slideLayout15.xml"/><Relationship Id="rId21" Type="http://schemas.openxmlformats.org/officeDocument/2006/relationships/slideLayout" Target="../slideLayouts/slideLayout33.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17" Type="http://schemas.openxmlformats.org/officeDocument/2006/relationships/slideLayout" Target="../slideLayouts/slideLayout29.xml"/><Relationship Id="rId2" Type="http://schemas.openxmlformats.org/officeDocument/2006/relationships/slideLayout" Target="../slideLayouts/slideLayout14.xml"/><Relationship Id="rId16" Type="http://schemas.openxmlformats.org/officeDocument/2006/relationships/slideLayout" Target="../slideLayouts/slideLayout28.xml"/><Relationship Id="rId20" Type="http://schemas.openxmlformats.org/officeDocument/2006/relationships/slideLayout" Target="../slideLayouts/slideLayout32.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24" Type="http://schemas.openxmlformats.org/officeDocument/2006/relationships/image" Target="../media/image2.jpeg"/><Relationship Id="rId5" Type="http://schemas.openxmlformats.org/officeDocument/2006/relationships/slideLayout" Target="../slideLayouts/slideLayout17.xml"/><Relationship Id="rId15" Type="http://schemas.openxmlformats.org/officeDocument/2006/relationships/slideLayout" Target="../slideLayouts/slideLayout27.xml"/><Relationship Id="rId23" Type="http://schemas.openxmlformats.org/officeDocument/2006/relationships/theme" Target="../theme/theme2.xml"/><Relationship Id="rId10" Type="http://schemas.openxmlformats.org/officeDocument/2006/relationships/slideLayout" Target="../slideLayouts/slideLayout22.xml"/><Relationship Id="rId19" Type="http://schemas.openxmlformats.org/officeDocument/2006/relationships/slideLayout" Target="../slideLayouts/slideLayout31.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 Id="rId22" Type="http://schemas.openxmlformats.org/officeDocument/2006/relationships/slideLayout" Target="../slideLayouts/slideLayout3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50FC518-79E9-4817-8C0D-89F0F2BFB4B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738B660-0E90-468B-B5C8-1314131BE4C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0D7DA47-3E8F-440A-BDA2-01F044001CB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GB"/>
          </a:p>
        </p:txBody>
      </p:sp>
      <p:sp>
        <p:nvSpPr>
          <p:cNvPr id="5" name="Footer Placeholder 4">
            <a:extLst>
              <a:ext uri="{FF2B5EF4-FFF2-40B4-BE49-F238E27FC236}">
                <a16:creationId xmlns:a16="http://schemas.microsoft.com/office/drawing/2014/main" id="{2B31F3C2-E57B-442E-9157-BE61B3D4B1C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9DD4B3F6-EA8D-47CC-9372-F48D604E11D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FAA79C-06A3-4187-9007-628746E76F42}" type="slidenum">
              <a:rPr lang="en-GB" smtClean="0"/>
              <a:t>‹#›</a:t>
            </a:fld>
            <a:endParaRPr lang="en-GB"/>
          </a:p>
        </p:txBody>
      </p:sp>
    </p:spTree>
    <p:extLst>
      <p:ext uri="{BB962C8B-B14F-4D97-AF65-F5344CB8AC3E}">
        <p14:creationId xmlns:p14="http://schemas.microsoft.com/office/powerpoint/2010/main" val="16042236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24">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492125D-D36D-4F10-8B1D-68A99F17AF8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85689EDD-03E2-4475-B7BA-7F4A71ABC2D4}"/>
              </a:ext>
            </a:extLst>
          </p:cNvPr>
          <p:cNvSpPr>
            <a:spLocks noGrp="1"/>
          </p:cNvSpPr>
          <p:nvPr>
            <p:ph type="body" idx="1"/>
          </p:nvPr>
        </p:nvSpPr>
        <p:spPr>
          <a:xfrm>
            <a:off x="838200" y="1825625"/>
            <a:ext cx="10515600" cy="466725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516397306"/>
      </p:ext>
    </p:extLst>
  </p:cSld>
  <p:clrMap bg1="dk1" tx1="lt1" bg2="dk2" tx2="lt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 id="2147483675" r:id="rId14"/>
    <p:sldLayoutId id="2147483676" r:id="rId15"/>
    <p:sldLayoutId id="2147483677" r:id="rId16"/>
    <p:sldLayoutId id="2147483678" r:id="rId17"/>
    <p:sldLayoutId id="2147483679" r:id="rId18"/>
    <p:sldLayoutId id="2147483680" r:id="rId19"/>
    <p:sldLayoutId id="2147483681" r:id="rId20"/>
    <p:sldLayoutId id="2147483682" r:id="rId21"/>
    <p:sldLayoutId id="2147483683" r:id="rId22"/>
  </p:sldLayoutIdLst>
  <p:hf hdr="0" ftr="0" dt="0"/>
  <p:txStyles>
    <p:titleStyle>
      <a:lvl1pPr algn="l" defTabSz="914400" rtl="0" eaLnBrk="1" latinLnBrk="0" hangingPunct="1">
        <a:lnSpc>
          <a:spcPct val="90000"/>
        </a:lnSpc>
        <a:spcBef>
          <a:spcPct val="0"/>
        </a:spcBef>
        <a:buNone/>
        <a:defRPr sz="440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5.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1.xml"/><Relationship Id="rId5" Type="http://schemas.openxmlformats.org/officeDocument/2006/relationships/image" Target="../media/image13.svg"/><Relationship Id="rId4" Type="http://schemas.openxmlformats.org/officeDocument/2006/relationships/image" Target="../media/image12.png"/></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13.svg"/><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13.svg"/><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image" Target="../media/image13.svg"/><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image" Target="../media/image13.svg"/><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DF99E8-2AE9-4EC4-955D-D4AF9D6E7DCA}"/>
              </a:ext>
            </a:extLst>
          </p:cNvPr>
          <p:cNvSpPr>
            <a:spLocks noGrp="1"/>
          </p:cNvSpPr>
          <p:nvPr>
            <p:ph type="title"/>
          </p:nvPr>
        </p:nvSpPr>
        <p:spPr/>
        <p:txBody>
          <a:bodyPr/>
          <a:lstStyle/>
          <a:p>
            <a:r>
              <a:rPr lang="en-GB">
                <a:solidFill>
                  <a:schemeClr val="tx1"/>
                </a:solidFill>
              </a:rPr>
              <a:t>The Board Assurance Report Dashboard</a:t>
            </a:r>
          </a:p>
        </p:txBody>
      </p:sp>
    </p:spTree>
    <p:extLst>
      <p:ext uri="{BB962C8B-B14F-4D97-AF65-F5344CB8AC3E}">
        <p14:creationId xmlns:p14="http://schemas.microsoft.com/office/powerpoint/2010/main" val="12434481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5">
            <a:extLst>
              <a:ext uri="{FF2B5EF4-FFF2-40B4-BE49-F238E27FC236}">
                <a16:creationId xmlns:a16="http://schemas.microsoft.com/office/drawing/2014/main" id="{F76788B5-3F6A-42E0-8E2D-C2D622AB4161}"/>
              </a:ext>
            </a:extLst>
          </p:cNvPr>
          <p:cNvGraphicFramePr>
            <a:graphicFrameLocks noGrp="1"/>
          </p:cNvGraphicFramePr>
          <p:nvPr>
            <p:extLst>
              <p:ext uri="{D42A27DB-BD31-4B8C-83A1-F6EECF244321}">
                <p14:modId xmlns:p14="http://schemas.microsoft.com/office/powerpoint/2010/main" val="2248377668"/>
              </p:ext>
            </p:extLst>
          </p:nvPr>
        </p:nvGraphicFramePr>
        <p:xfrm>
          <a:off x="1" y="5"/>
          <a:ext cx="12192795" cy="6857995"/>
        </p:xfrm>
        <a:graphic>
          <a:graphicData uri="http://schemas.openxmlformats.org/drawingml/2006/table">
            <a:tbl>
              <a:tblPr firstRow="1" bandRow="1">
                <a:tableStyleId>{2D5ABB26-0587-4C30-8999-92F81FD0307C}</a:tableStyleId>
              </a:tblPr>
              <a:tblGrid>
                <a:gridCol w="208280">
                  <a:extLst>
                    <a:ext uri="{9D8B030D-6E8A-4147-A177-3AD203B41FA5}">
                      <a16:colId xmlns:a16="http://schemas.microsoft.com/office/drawing/2014/main" val="2258080476"/>
                    </a:ext>
                  </a:extLst>
                </a:gridCol>
                <a:gridCol w="1977135">
                  <a:extLst>
                    <a:ext uri="{9D8B030D-6E8A-4147-A177-3AD203B41FA5}">
                      <a16:colId xmlns:a16="http://schemas.microsoft.com/office/drawing/2014/main" val="4076639204"/>
                    </a:ext>
                  </a:extLst>
                </a:gridCol>
                <a:gridCol w="822960">
                  <a:extLst>
                    <a:ext uri="{9D8B030D-6E8A-4147-A177-3AD203B41FA5}">
                      <a16:colId xmlns:a16="http://schemas.microsoft.com/office/drawing/2014/main" val="1164405435"/>
                    </a:ext>
                  </a:extLst>
                </a:gridCol>
                <a:gridCol w="525934">
                  <a:extLst>
                    <a:ext uri="{9D8B030D-6E8A-4147-A177-3AD203B41FA5}">
                      <a16:colId xmlns:a16="http://schemas.microsoft.com/office/drawing/2014/main" val="3739722519"/>
                    </a:ext>
                  </a:extLst>
                </a:gridCol>
                <a:gridCol w="690219">
                  <a:extLst>
                    <a:ext uri="{9D8B030D-6E8A-4147-A177-3AD203B41FA5}">
                      <a16:colId xmlns:a16="http://schemas.microsoft.com/office/drawing/2014/main" val="2558480761"/>
                    </a:ext>
                  </a:extLst>
                </a:gridCol>
                <a:gridCol w="1519324">
                  <a:extLst>
                    <a:ext uri="{9D8B030D-6E8A-4147-A177-3AD203B41FA5}">
                      <a16:colId xmlns:a16="http://schemas.microsoft.com/office/drawing/2014/main" val="3381734455"/>
                    </a:ext>
                  </a:extLst>
                </a:gridCol>
                <a:gridCol w="1040996">
                  <a:extLst>
                    <a:ext uri="{9D8B030D-6E8A-4147-A177-3AD203B41FA5}">
                      <a16:colId xmlns:a16="http://schemas.microsoft.com/office/drawing/2014/main" val="2328430239"/>
                    </a:ext>
                  </a:extLst>
                </a:gridCol>
                <a:gridCol w="393846">
                  <a:extLst>
                    <a:ext uri="{9D8B030D-6E8A-4147-A177-3AD203B41FA5}">
                      <a16:colId xmlns:a16="http://schemas.microsoft.com/office/drawing/2014/main" val="1240403060"/>
                    </a:ext>
                  </a:extLst>
                </a:gridCol>
                <a:gridCol w="1211930">
                  <a:extLst>
                    <a:ext uri="{9D8B030D-6E8A-4147-A177-3AD203B41FA5}">
                      <a16:colId xmlns:a16="http://schemas.microsoft.com/office/drawing/2014/main" val="1551093531"/>
                    </a:ext>
                  </a:extLst>
                </a:gridCol>
                <a:gridCol w="390497">
                  <a:extLst>
                    <a:ext uri="{9D8B030D-6E8A-4147-A177-3AD203B41FA5}">
                      <a16:colId xmlns:a16="http://schemas.microsoft.com/office/drawing/2014/main" val="3134210380"/>
                    </a:ext>
                  </a:extLst>
                </a:gridCol>
                <a:gridCol w="344591">
                  <a:extLst>
                    <a:ext uri="{9D8B030D-6E8A-4147-A177-3AD203B41FA5}">
                      <a16:colId xmlns:a16="http://schemas.microsoft.com/office/drawing/2014/main" val="3613797924"/>
                    </a:ext>
                  </a:extLst>
                </a:gridCol>
                <a:gridCol w="408905">
                  <a:extLst>
                    <a:ext uri="{9D8B030D-6E8A-4147-A177-3AD203B41FA5}">
                      <a16:colId xmlns:a16="http://schemas.microsoft.com/office/drawing/2014/main" val="3641916489"/>
                    </a:ext>
                  </a:extLst>
                </a:gridCol>
                <a:gridCol w="669539">
                  <a:extLst>
                    <a:ext uri="{9D8B030D-6E8A-4147-A177-3AD203B41FA5}">
                      <a16:colId xmlns:a16="http://schemas.microsoft.com/office/drawing/2014/main" val="980766396"/>
                    </a:ext>
                  </a:extLst>
                </a:gridCol>
                <a:gridCol w="153417">
                  <a:extLst>
                    <a:ext uri="{9D8B030D-6E8A-4147-A177-3AD203B41FA5}">
                      <a16:colId xmlns:a16="http://schemas.microsoft.com/office/drawing/2014/main" val="1342232392"/>
                    </a:ext>
                  </a:extLst>
                </a:gridCol>
                <a:gridCol w="455429">
                  <a:extLst>
                    <a:ext uri="{9D8B030D-6E8A-4147-A177-3AD203B41FA5}">
                      <a16:colId xmlns:a16="http://schemas.microsoft.com/office/drawing/2014/main" val="2669233266"/>
                    </a:ext>
                  </a:extLst>
                </a:gridCol>
                <a:gridCol w="426091">
                  <a:extLst>
                    <a:ext uri="{9D8B030D-6E8A-4147-A177-3AD203B41FA5}">
                      <a16:colId xmlns:a16="http://schemas.microsoft.com/office/drawing/2014/main" val="2283816952"/>
                    </a:ext>
                  </a:extLst>
                </a:gridCol>
                <a:gridCol w="953702">
                  <a:extLst>
                    <a:ext uri="{9D8B030D-6E8A-4147-A177-3AD203B41FA5}">
                      <a16:colId xmlns:a16="http://schemas.microsoft.com/office/drawing/2014/main" val="639036048"/>
                    </a:ext>
                  </a:extLst>
                </a:gridCol>
              </a:tblGrid>
              <a:tr h="582207">
                <a:tc gridSpan="8">
                  <a:txBody>
                    <a:bodyPr/>
                    <a:lstStyle/>
                    <a:p>
                      <a:r>
                        <a:rPr lang="en-GB" sz="1600" b="1" dirty="0">
                          <a:solidFill>
                            <a:schemeClr val="bg1"/>
                          </a:solidFill>
                        </a:rPr>
                        <a:t>MISSION 5: Becoming the trusted strategic partner and a high performing, inclusive, ambitious organisation supporting our workforce and stakeholders </a:t>
                      </a:r>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F82A1"/>
                    </a:solidFill>
                  </a:tcPr>
                </a:tc>
                <a:tc hMerge="1">
                  <a:txBody>
                    <a:bodyPr/>
                    <a:lstStyle/>
                    <a:p>
                      <a:endParaRPr lang="en-GB" sz="16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a:p>
                  </a:txBody>
                  <a:tcPr>
                    <a:lnL w="12700" cap="flat" cmpd="sng" algn="ctr">
                      <a:solidFill>
                        <a:schemeClr val="bg2"/>
                      </a:solidFill>
                      <a:prstDash val="solid"/>
                      <a:round/>
                      <a:headEnd type="none" w="med" len="med"/>
                      <a:tailEnd type="none" w="med" len="med"/>
                    </a:lnL>
                  </a:tcPr>
                </a:tc>
                <a:tc hMerge="1">
                  <a:txBody>
                    <a:bodyPr/>
                    <a:lstStyle/>
                    <a:p>
                      <a:endParaRPr lang="en-GB"/>
                    </a:p>
                  </a:txBody>
                  <a:tcPr/>
                </a:tc>
                <a:tc hMerge="1">
                  <a:txBody>
                    <a:bodyPr/>
                    <a:lstStyle/>
                    <a:p>
                      <a:endParaRPr lang="en-GB"/>
                    </a:p>
                  </a:txBody>
                  <a:tcPr>
                    <a:lnL w="12700" cap="flat" cmpd="sng" algn="ctr">
                      <a:solidFill>
                        <a:schemeClr val="bg2"/>
                      </a:solidFill>
                      <a:prstDash val="solid"/>
                      <a:round/>
                      <a:headEnd type="none" w="med" len="med"/>
                      <a:tailEnd type="none" w="med" len="med"/>
                    </a:lnL>
                  </a:tcPr>
                </a:tc>
                <a:tc hMerge="1">
                  <a:txBody>
                    <a:bodyPr/>
                    <a:lstStyle/>
                    <a:p>
                      <a:endParaRPr lang="en-GB"/>
                    </a:p>
                  </a:txBody>
                  <a:tcPr>
                    <a:lnL w="12700" cap="flat" cmpd="sng" algn="ctr">
                      <a:solidFill>
                        <a:schemeClr val="bg2"/>
                      </a:solidFill>
                      <a:prstDash val="solid"/>
                      <a:round/>
                      <a:headEnd type="none" w="med" len="med"/>
                      <a:tailEnd type="none" w="med" len="med"/>
                    </a:lnL>
                  </a:tcPr>
                </a:tc>
                <a:tc hMerge="1">
                  <a:txBody>
                    <a:bodyPr/>
                    <a:lstStyle/>
                    <a:p>
                      <a:endParaRPr lang="en-GB" sz="1600" b="1">
                        <a:solidFill>
                          <a:schemeClr val="bg1"/>
                        </a:solidFill>
                      </a:endParaRPr>
                    </a:p>
                  </a:txBody>
                  <a:tcPr anchor="ctr">
                    <a:lnL w="12700" cap="flat" cmpd="sng" algn="ctr">
                      <a:solidFill>
                        <a:schemeClr val="bg2"/>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solidFill>
                      <a:srgbClr val="0F82A1"/>
                    </a:solidFill>
                  </a:tcPr>
                </a:tc>
                <a:tc hMerge="1">
                  <a:txBody>
                    <a:bodyPr/>
                    <a:lstStyle/>
                    <a:p>
                      <a:endParaRPr lang="en-GB" sz="1600" b="1">
                        <a:solidFill>
                          <a:schemeClr val="bg1"/>
                        </a:solidFill>
                      </a:endParaRPr>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F82A1"/>
                    </a:solidFill>
                  </a:tcPr>
                </a:tc>
                <a:tc rowSpan="4" gridSpan="2">
                  <a:txBody>
                    <a:bodyPr/>
                    <a:lstStyle/>
                    <a:p>
                      <a:r>
                        <a:rPr lang="en-GB" sz="1100" b="1"/>
                        <a:t>RAG STATUS: AMBER</a:t>
                      </a:r>
                    </a:p>
                    <a:p>
                      <a:r>
                        <a:rPr lang="en-GB" sz="1100"/>
                        <a:t>Some areas of concern over the adequacy/effectiveness of the controls in place in proportion to the risks</a:t>
                      </a:r>
                      <a:endParaRPr lang="en-GB"/>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B w="12700" cap="flat" cmpd="sng" algn="ctr">
                      <a:solidFill>
                        <a:schemeClr val="bg2"/>
                      </a:solidFill>
                      <a:prstDash val="solid"/>
                      <a:round/>
                      <a:headEnd type="none" w="med" len="med"/>
                      <a:tailEnd type="none" w="med" len="med"/>
                    </a:lnB>
                    <a:solidFill>
                      <a:schemeClr val="bg1"/>
                    </a:solidFill>
                  </a:tcPr>
                </a:tc>
                <a:tc rowSpan="4" hMerge="1">
                  <a:txBody>
                    <a:bodyPr/>
                    <a:lstStyle/>
                    <a:p>
                      <a:endParaRPr lang="en-GB"/>
                    </a:p>
                  </a:txBody>
                  <a:tcPr>
                    <a:lnL w="12700" cap="flat" cmpd="sng" algn="ctr">
                      <a:solidFill>
                        <a:schemeClr val="bg2"/>
                      </a:solidFill>
                      <a:prstDash val="solid"/>
                      <a:round/>
                      <a:headEnd type="none" w="med" len="med"/>
                      <a:tailEnd type="none" w="med" len="med"/>
                    </a:lnL>
                  </a:tcPr>
                </a:tc>
                <a:tc rowSpan="2" gridSpan="3">
                  <a:txBody>
                    <a:bodyPr/>
                    <a:lstStyle/>
                    <a:p>
                      <a:endParaRPr lang="en-GB"/>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rowSpan="2" hMerge="1">
                  <a:txBody>
                    <a:bodyPr/>
                    <a:lstStyle/>
                    <a:p>
                      <a:endParaRPr lang="en-GB"/>
                    </a:p>
                  </a:txBody>
                  <a:tcPr/>
                </a:tc>
                <a:tc rowSpan="2" hMerge="1">
                  <a:txBody>
                    <a:bodyPr/>
                    <a:lstStyle/>
                    <a:p>
                      <a:endParaRPr lang="en-GB"/>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rowSpan="2" gridSpan="3">
                  <a:txBody>
                    <a:bodyPr/>
                    <a:lstStyle/>
                    <a:p>
                      <a:endParaRPr lang="en-GB"/>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FFC000"/>
                    </a:solidFill>
                  </a:tcPr>
                </a:tc>
                <a:tc rowSpan="2" hMerge="1">
                  <a:txBody>
                    <a:bodyPr/>
                    <a:lstStyle/>
                    <a:p>
                      <a:endParaRPr lang="en-GB"/>
                    </a:p>
                  </a:txBody>
                  <a:tcPr anchor="ctr">
                    <a:lnL w="3175" cap="flat" cmpd="sng" algn="ctr">
                      <a:solidFill>
                        <a:schemeClr val="bg1">
                          <a:lumMod val="65000"/>
                        </a:schemeClr>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solidFill>
                      <a:srgbClr val="FFC000"/>
                    </a:solidFill>
                  </a:tcPr>
                </a:tc>
                <a:tc rowSpan="2" hMerge="1">
                  <a:txBody>
                    <a:bodyPr/>
                    <a:lstStyle/>
                    <a:p>
                      <a:endParaRPr lang="en-GB"/>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FFC000"/>
                    </a:solidFill>
                  </a:tcPr>
                </a:tc>
                <a:tc rowSpan="2">
                  <a:txBody>
                    <a:bodyPr/>
                    <a:lstStyle/>
                    <a:p>
                      <a:endParaRPr lang="en-GB"/>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FFC000"/>
                    </a:solidFill>
                  </a:tcPr>
                </a:tc>
                <a:extLst>
                  <a:ext uri="{0D108BD9-81ED-4DB2-BD59-A6C34878D82A}">
                    <a16:rowId xmlns:a16="http://schemas.microsoft.com/office/drawing/2014/main" val="3604170223"/>
                  </a:ext>
                </a:extLst>
              </a:tr>
              <a:tr h="151388">
                <a:tc rowSpan="2" gridSpan="4">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dirty="0">
                          <a:solidFill>
                            <a:schemeClr val="bg1"/>
                          </a:solidFill>
                        </a:rPr>
                        <a:t>EXECUTIVE OWNER: Director of Finance/Deputy CEO</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F82A1"/>
                    </a:solidFill>
                  </a:tcPr>
                </a:tc>
                <a:tc rowSpan="2" hMerge="1">
                  <a:txBody>
                    <a:bodyPr/>
                    <a:lstStyle/>
                    <a:p>
                      <a:endParaRPr lang="en-GB"/>
                    </a:p>
                  </a:txBody>
                  <a:tcPr/>
                </a:tc>
                <a:tc rowSpan="2"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1">
                        <a:solidFill>
                          <a:schemeClr val="bg1"/>
                        </a:solidFill>
                      </a:endParaRPr>
                    </a:p>
                  </a:txBody>
                  <a:tcPr anchor="ctr">
                    <a:lnL w="12700" cap="flat" cmpd="sng" algn="ctr">
                      <a:solidFill>
                        <a:schemeClr val="bg2"/>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B w="3175" cap="flat" cmpd="sng" algn="ctr">
                      <a:solidFill>
                        <a:schemeClr val="bg1">
                          <a:lumMod val="65000"/>
                        </a:schemeClr>
                      </a:solidFill>
                      <a:prstDash val="solid"/>
                      <a:round/>
                      <a:headEnd type="none" w="med" len="med"/>
                      <a:tailEnd type="none" w="med" len="med"/>
                    </a:lnB>
                    <a:solidFill>
                      <a:srgbClr val="0F82A1"/>
                    </a:solidFill>
                  </a:tcPr>
                </a:tc>
                <a:tc rowSpan="2" hMerge="1">
                  <a:txBody>
                    <a:bodyPr/>
                    <a:lstStyle/>
                    <a:p>
                      <a:endParaRPr lang="en-GB"/>
                    </a:p>
                  </a:txBody>
                  <a:tcPr/>
                </a:tc>
                <a:tc rowSpan="2" gridSpan="4">
                  <a:txBody>
                    <a:bodyPr/>
                    <a:lstStyle/>
                    <a:p>
                      <a:pPr algn="l"/>
                      <a:r>
                        <a:rPr lang="en-GB" sz="1200" b="1" dirty="0">
                          <a:solidFill>
                            <a:schemeClr val="bg1"/>
                          </a:solidFill>
                        </a:rPr>
                        <a:t>RISK APPETITE: MODERATE</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70C0"/>
                    </a:solidFill>
                  </a:tcPr>
                </a:tc>
                <a:tc rowSpan="2" hMerge="1">
                  <a:txBody>
                    <a:bodyPr/>
                    <a:lstStyle/>
                    <a:p>
                      <a:endParaRPr lang="en-GB"/>
                    </a:p>
                  </a:txBody>
                  <a:tcPr>
                    <a:lnL w="12700" cap="flat" cmpd="sng" algn="ctr">
                      <a:solidFill>
                        <a:schemeClr val="bg1"/>
                      </a:solidFill>
                      <a:prstDash val="solid"/>
                      <a:round/>
                      <a:headEnd type="none" w="med" len="med"/>
                      <a:tailEnd type="none" w="med" len="med"/>
                    </a:lnL>
                  </a:tcPr>
                </a:tc>
                <a:tc rowSpan="2"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1">
                        <a:solidFill>
                          <a:schemeClr val="bg1"/>
                        </a:solidFill>
                      </a:endParaRPr>
                    </a:p>
                  </a:txBody>
                  <a:tcPr anchor="ctr">
                    <a:lnL w="12700" cap="flat" cmpd="sng" algn="ctr">
                      <a:solidFill>
                        <a:schemeClr val="bg2"/>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solidFill>
                      <a:srgbClr val="0F82A1"/>
                    </a:solidFill>
                  </a:tcPr>
                </a:tc>
                <a:tc rowSpan="2"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1">
                        <a:solidFill>
                          <a:schemeClr val="bg1"/>
                        </a:solidFill>
                      </a:endParaRPr>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solidFill>
                      <a:srgbClr val="0F82A1"/>
                    </a:solidFill>
                  </a:tcPr>
                </a:tc>
                <a:tc gridSpan="2" vMerge="1">
                  <a:txBody>
                    <a:bodyPr/>
                    <a:lstStyle/>
                    <a:p>
                      <a:endParaRPr lang="en-GB"/>
                    </a:p>
                  </a:txBody>
                  <a:tcPr>
                    <a:lnL w="12700" cap="flat" cmpd="sng" algn="ctr">
                      <a:solidFill>
                        <a:schemeClr val="bg2"/>
                      </a:solidFill>
                      <a:prstDash val="solid"/>
                      <a:round/>
                      <a:headEnd type="none" w="med" len="med"/>
                      <a:tailEnd type="none" w="med" len="med"/>
                    </a:lnL>
                    <a:lnT w="12700" cap="flat" cmpd="sng" algn="ctr">
                      <a:solidFill>
                        <a:schemeClr val="bg2"/>
                      </a:solidFill>
                      <a:prstDash val="solid"/>
                      <a:round/>
                      <a:headEnd type="none" w="med" len="med"/>
                      <a:tailEnd type="none" w="med" len="med"/>
                    </a:lnT>
                  </a:tcPr>
                </a:tc>
                <a:tc hMerge="1" vMerge="1">
                  <a:txBody>
                    <a:bodyPr/>
                    <a:lstStyle/>
                    <a:p>
                      <a:endParaRPr lang="en-GB"/>
                    </a:p>
                  </a:txBody>
                  <a:tcPr/>
                </a:tc>
                <a:tc gridSpan="3" vMerge="1">
                  <a:txBody>
                    <a:bodyPr/>
                    <a:lstStyle/>
                    <a:p>
                      <a:endParaRPr lang="en-GB"/>
                    </a:p>
                  </a:txBody>
                  <a:tcPr>
                    <a:lnT w="12700" cap="flat" cmpd="sng" algn="ctr">
                      <a:solidFill>
                        <a:schemeClr val="bg2"/>
                      </a:solidFill>
                      <a:prstDash val="solid"/>
                      <a:round/>
                      <a:headEnd type="none" w="med" len="med"/>
                      <a:tailEnd type="none" w="med" len="med"/>
                    </a:lnT>
                  </a:tcPr>
                </a:tc>
                <a:tc hMerge="1" vMerge="1">
                  <a:txBody>
                    <a:bodyPr/>
                    <a:lstStyle/>
                    <a:p>
                      <a:endParaRPr lang="en-GB"/>
                    </a:p>
                  </a:txBody>
                  <a:tcPr/>
                </a:tc>
                <a:tc hMerge="1" vMerge="1">
                  <a:txBody>
                    <a:bodyPr/>
                    <a:lstStyle/>
                    <a:p>
                      <a:endParaRPr lang="en-GB"/>
                    </a:p>
                  </a:txBody>
                  <a:tcPr/>
                </a:tc>
                <a:tc gridSpan="3" vMerge="1">
                  <a:txBody>
                    <a:bodyPr/>
                    <a:lstStyle/>
                    <a:p>
                      <a:endParaRPr lang="en-GB"/>
                    </a:p>
                  </a:txBody>
                  <a:tcPr>
                    <a:lnT w="12700" cap="flat" cmpd="sng" algn="ctr">
                      <a:solidFill>
                        <a:schemeClr val="bg2"/>
                      </a:solidFill>
                      <a:prstDash val="solid"/>
                      <a:round/>
                      <a:headEnd type="none" w="med" len="med"/>
                      <a:tailEnd type="none" w="med" len="med"/>
                    </a:lnT>
                  </a:tcPr>
                </a:tc>
                <a:tc hMerge="1" vMerge="1">
                  <a:txBody>
                    <a:bodyPr/>
                    <a:lstStyle/>
                    <a:p>
                      <a:endParaRPr lang="en-GB"/>
                    </a:p>
                  </a:txBody>
                  <a:tcPr/>
                </a:tc>
                <a:tc hMerge="1" vMerge="1">
                  <a:txBody>
                    <a:bodyPr/>
                    <a:lstStyle/>
                    <a:p>
                      <a:endParaRPr lang="en-GB"/>
                    </a:p>
                  </a:txBody>
                  <a:tcPr/>
                </a:tc>
                <a:tc vMerge="1">
                  <a:txBody>
                    <a:bodyPr/>
                    <a:lstStyle/>
                    <a:p>
                      <a:endParaRPr lang="en-GB"/>
                    </a:p>
                  </a:txBody>
                  <a:tcPr>
                    <a:lnT w="12700" cap="flat" cmpd="sng" algn="ctr">
                      <a:solidFill>
                        <a:schemeClr val="bg2"/>
                      </a:solidFill>
                      <a:prstDash val="solid"/>
                      <a:round/>
                      <a:headEnd type="none" w="med" len="med"/>
                      <a:tailEnd type="none" w="med" len="med"/>
                    </a:lnT>
                  </a:tcPr>
                </a:tc>
                <a:extLst>
                  <a:ext uri="{0D108BD9-81ED-4DB2-BD59-A6C34878D82A}">
                    <a16:rowId xmlns:a16="http://schemas.microsoft.com/office/drawing/2014/main" val="3923891604"/>
                  </a:ext>
                </a:extLst>
              </a:tr>
              <a:tr h="124395">
                <a:tc gridSpan="4"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1">
                        <a:solidFill>
                          <a:schemeClr val="bg1"/>
                        </a:solidFill>
                      </a:endParaRPr>
                    </a:p>
                  </a:txBody>
                  <a:tcPr anchor="ctr">
                    <a:lnL w="3175" cap="flat" cmpd="sng" algn="ctr">
                      <a:solidFill>
                        <a:schemeClr val="bg1">
                          <a:lumMod val="65000"/>
                        </a:schemeClr>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T w="12700" cap="flat" cmpd="sng" algn="ctr">
                      <a:solidFill>
                        <a:schemeClr val="bg2"/>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solidFill>
                      <a:srgbClr val="0F82A1"/>
                    </a:solidFill>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gridSpan="4"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gridSpan="2" vMerge="1">
                  <a:txBody>
                    <a:bodyPr/>
                    <a:lstStyle/>
                    <a:p>
                      <a:endParaRPr lang="en-GB"/>
                    </a:p>
                  </a:txBody>
                  <a:tcPr>
                    <a:lnL w="3175" cap="flat" cmpd="sng" algn="ctr">
                      <a:solidFill>
                        <a:schemeClr val="bg1">
                          <a:lumMod val="65000"/>
                        </a:schemeClr>
                      </a:solidFill>
                      <a:prstDash val="solid"/>
                      <a:round/>
                      <a:headEnd type="none" w="med" len="med"/>
                      <a:tailEnd type="none" w="med" len="med"/>
                    </a:lnL>
                    <a:lnT w="12700" cap="flat" cmpd="sng" algn="ctr">
                      <a:solidFill>
                        <a:schemeClr val="bg2"/>
                      </a:solidFill>
                      <a:prstDash val="solid"/>
                      <a:round/>
                      <a:headEnd type="none" w="med" len="med"/>
                      <a:tailEnd type="none" w="med" len="med"/>
                    </a:lnT>
                  </a:tcPr>
                </a:tc>
                <a:tc hMerge="1" vMerge="1">
                  <a:txBody>
                    <a:bodyPr/>
                    <a:lstStyle/>
                    <a:p>
                      <a:endParaRPr lang="en-GB"/>
                    </a:p>
                  </a:txBody>
                  <a:tcPr/>
                </a:tc>
                <a:tc rowSpan="2" gridSpan="3">
                  <a:txBody>
                    <a:bodyPr/>
                    <a:lstStyle/>
                    <a:p>
                      <a:pPr algn="ctr"/>
                      <a:r>
                        <a:rPr lang="en-GB" sz="1100" b="1">
                          <a:solidFill>
                            <a:schemeClr val="bg1"/>
                          </a:solidFill>
                        </a:rPr>
                        <a:t>SELF ASSESSMENT ASSURANCE RATING</a:t>
                      </a:r>
                      <a:endParaRPr lang="en-GB" sz="1600"/>
                    </a:p>
                  </a:txBody>
                  <a:tcPr anchor="ctr">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F82A1"/>
                    </a:solidFill>
                  </a:tcPr>
                </a:tc>
                <a:tc rowSpan="2" hMerge="1">
                  <a:txBody>
                    <a:bodyPr/>
                    <a:lstStyle/>
                    <a:p>
                      <a:endParaRPr lang="en-GB"/>
                    </a:p>
                  </a:txBody>
                  <a:tcPr/>
                </a:tc>
                <a:tc rowSpan="2" hMerge="1">
                  <a:txBody>
                    <a:bodyPr/>
                    <a:lstStyle/>
                    <a:p>
                      <a:pPr algn="ctr"/>
                      <a:endParaRPr lang="en-GB" sz="1600"/>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F82A1"/>
                    </a:solidFill>
                  </a:tcPr>
                </a:tc>
                <a:tc rowSpan="2" gridSpan="3">
                  <a:txBody>
                    <a:bodyPr/>
                    <a:lstStyle/>
                    <a:p>
                      <a:pPr algn="ctr"/>
                      <a:r>
                        <a:rPr lang="en-GB" sz="1100" b="1">
                          <a:solidFill>
                            <a:schemeClr val="bg1"/>
                          </a:solidFill>
                        </a:rPr>
                        <a:t>KEY</a:t>
                      </a:r>
                    </a:p>
                    <a:p>
                      <a:pPr algn="ctr"/>
                      <a:r>
                        <a:rPr lang="en-GB" sz="1100" b="1">
                          <a:solidFill>
                            <a:schemeClr val="bg1"/>
                          </a:solidFill>
                        </a:rPr>
                        <a:t>CONTROLS</a:t>
                      </a:r>
                      <a:endParaRPr lang="en-GB" sz="1100"/>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F82A1"/>
                    </a:solidFill>
                  </a:tcPr>
                </a:tc>
                <a:tc rowSpan="2" hMerge="1">
                  <a:txBody>
                    <a:bodyPr/>
                    <a:lstStyle/>
                    <a:p>
                      <a:pPr algn="ctr"/>
                      <a:endParaRPr lang="en-GB" sz="1200"/>
                    </a:p>
                  </a:txBody>
                  <a:tcPr anchor="ctr">
                    <a:lnL w="3175" cap="flat" cmpd="sng" algn="ctr">
                      <a:solidFill>
                        <a:schemeClr val="bg1">
                          <a:lumMod val="65000"/>
                        </a:schemeClr>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solidFill>
                      <a:srgbClr val="0F82A1"/>
                    </a:solidFill>
                  </a:tcPr>
                </a:tc>
                <a:tc rowSpan="2" hMerge="1">
                  <a:txBody>
                    <a:bodyPr/>
                    <a:lstStyle/>
                    <a:p>
                      <a:pPr algn="ctr"/>
                      <a:endParaRPr lang="en-GB" sz="1100"/>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F82A1"/>
                    </a:solidFill>
                  </a:tcPr>
                </a:tc>
                <a:tc row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b="1">
                          <a:solidFill>
                            <a:schemeClr val="bg1"/>
                          </a:solidFill>
                        </a:rPr>
                        <a:t>ASSURANCE</a:t>
                      </a:r>
                      <a:endParaRPr lang="en-GB" sz="1100"/>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F82A1"/>
                    </a:solidFill>
                  </a:tcPr>
                </a:tc>
                <a:extLst>
                  <a:ext uri="{0D108BD9-81ED-4DB2-BD59-A6C34878D82A}">
                    <a16:rowId xmlns:a16="http://schemas.microsoft.com/office/drawing/2014/main" val="1873722666"/>
                  </a:ext>
                </a:extLst>
              </a:tr>
              <a:tr h="304600">
                <a:tc gridSpan="4">
                  <a:txBody>
                    <a:bodyPr/>
                    <a:lstStyle/>
                    <a:p>
                      <a:r>
                        <a:rPr lang="en-GB" sz="1200" b="1" dirty="0">
                          <a:solidFill>
                            <a:schemeClr val="bg1"/>
                          </a:solidFill>
                        </a:rPr>
                        <a:t>REPORTING PERIOD: 1</a:t>
                      </a:r>
                      <a:r>
                        <a:rPr lang="en-GB" sz="1200" b="1" baseline="30000" dirty="0">
                          <a:solidFill>
                            <a:schemeClr val="bg1"/>
                          </a:solidFill>
                        </a:rPr>
                        <a:t>st</a:t>
                      </a:r>
                      <a:r>
                        <a:rPr lang="en-GB" sz="1200" b="1" dirty="0">
                          <a:solidFill>
                            <a:schemeClr val="bg1"/>
                          </a:solidFill>
                        </a:rPr>
                        <a:t> April – 30</a:t>
                      </a:r>
                      <a:r>
                        <a:rPr lang="en-GB" sz="1200" b="1" baseline="30000" dirty="0">
                          <a:solidFill>
                            <a:schemeClr val="bg1"/>
                          </a:solidFill>
                        </a:rPr>
                        <a:t>th</a:t>
                      </a:r>
                      <a:r>
                        <a:rPr lang="en-GB" sz="1200" b="1" dirty="0">
                          <a:solidFill>
                            <a:schemeClr val="bg1"/>
                          </a:solidFill>
                        </a:rPr>
                        <a:t> June 2022</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F82A1"/>
                    </a:solidFill>
                  </a:tcPr>
                </a:tc>
                <a:tc hMerge="1">
                  <a:txBody>
                    <a:bodyPr/>
                    <a:lstStyle/>
                    <a:p>
                      <a:endParaRPr lang="en-GB"/>
                    </a:p>
                  </a:txBody>
                  <a:tcPr/>
                </a:tc>
                <a:tc hMerge="1">
                  <a:txBody>
                    <a:bodyPr/>
                    <a:lstStyle/>
                    <a:p>
                      <a:endParaRPr lang="en-GB" sz="1200" b="1">
                        <a:solidFill>
                          <a:schemeClr val="bg1"/>
                        </a:solidFill>
                      </a:endParaRPr>
                    </a:p>
                  </a:txBody>
                  <a:tcPr anchor="ctr">
                    <a:lnL w="12700" cap="flat" cmpd="sng" algn="ctr">
                      <a:solidFill>
                        <a:schemeClr val="bg2"/>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solidFill>
                      <a:srgbClr val="0F82A1"/>
                    </a:solidFill>
                  </a:tcPr>
                </a:tc>
                <a:tc hMerge="1">
                  <a:txBody>
                    <a:bodyPr/>
                    <a:lstStyle/>
                    <a:p>
                      <a:endParaRPr lang="en-GB" sz="1200" b="1">
                        <a:solidFill>
                          <a:schemeClr val="bg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F82A1"/>
                    </a:solidFill>
                  </a:tcPr>
                </a:tc>
                <a:tc gridSpan="4">
                  <a:txBody>
                    <a:bodyPr/>
                    <a:lstStyle/>
                    <a:p>
                      <a:r>
                        <a:rPr lang="en-GB" sz="1200" b="1" dirty="0">
                          <a:solidFill>
                            <a:schemeClr val="bg1"/>
                          </a:solidFill>
                        </a:rPr>
                        <a:t>DATE OF REVIEW: 1</a:t>
                      </a:r>
                      <a:r>
                        <a:rPr lang="en-GB" sz="1200" b="1" baseline="30000" dirty="0">
                          <a:solidFill>
                            <a:schemeClr val="bg1"/>
                          </a:solidFill>
                        </a:rPr>
                        <a:t>st</a:t>
                      </a:r>
                      <a:r>
                        <a:rPr lang="en-GB" sz="1200" b="1" dirty="0">
                          <a:solidFill>
                            <a:schemeClr val="bg1"/>
                          </a:solidFill>
                        </a:rPr>
                        <a:t> July 2022</a:t>
                      </a:r>
                      <a:endParaRPr lang="en-GB" dirty="0"/>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F82A1"/>
                    </a:solidFill>
                  </a:tcPr>
                </a:tc>
                <a:tc hMerge="1">
                  <a:txBody>
                    <a:bodyPr/>
                    <a:lstStyle/>
                    <a:p>
                      <a:endParaRPr lang="en-GB"/>
                    </a:p>
                  </a:txBody>
                  <a:tcPr>
                    <a:lnL w="12700" cap="flat" cmpd="sng" algn="ctr">
                      <a:solidFill>
                        <a:schemeClr val="bg1"/>
                      </a:solidFill>
                      <a:prstDash val="solid"/>
                      <a:round/>
                      <a:headEnd type="none" w="med" len="med"/>
                      <a:tailEnd type="none" w="med" len="med"/>
                    </a:lnL>
                  </a:tcPr>
                </a:tc>
                <a:tc hMerge="1">
                  <a:txBody>
                    <a:bodyPr/>
                    <a:lstStyle/>
                    <a:p>
                      <a:endParaRPr lang="en-GB"/>
                    </a:p>
                  </a:txBody>
                  <a:tcPr anchor="ctr">
                    <a:lnL w="3175" cap="flat" cmpd="sng" algn="ctr">
                      <a:solidFill>
                        <a:schemeClr val="bg1">
                          <a:lumMod val="65000"/>
                        </a:schemeClr>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solidFill>
                      <a:srgbClr val="0F82A1"/>
                    </a:solidFill>
                  </a:tcPr>
                </a:tc>
                <a:tc hMerge="1">
                  <a:txBody>
                    <a:bodyPr/>
                    <a:lstStyle/>
                    <a:p>
                      <a:endParaRPr lang="en-GB" dirty="0"/>
                    </a:p>
                  </a:txBody>
                  <a:tcPr anchor="ctr">
                    <a:lnL w="3175" cap="flat" cmpd="sng" algn="ctr">
                      <a:solidFill>
                        <a:schemeClr val="bg1">
                          <a:lumMod val="65000"/>
                        </a:schemeClr>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B w="12700" cap="flat" cmpd="sng" algn="ctr">
                      <a:solidFill>
                        <a:schemeClr val="bg2"/>
                      </a:solidFill>
                      <a:prstDash val="solid"/>
                      <a:round/>
                      <a:headEnd type="none" w="med" len="med"/>
                      <a:tailEnd type="none" w="med" len="med"/>
                    </a:lnB>
                    <a:solidFill>
                      <a:srgbClr val="0F82A1"/>
                    </a:solidFill>
                  </a:tcPr>
                </a:tc>
                <a:tc gridSpan="2" vMerge="1">
                  <a:txBody>
                    <a:bodyPr/>
                    <a:lstStyle/>
                    <a:p>
                      <a:endParaRPr lang="en-GB"/>
                    </a:p>
                  </a:txBody>
                  <a:tcPr>
                    <a:lnL w="3175" cap="flat" cmpd="sng" algn="ctr">
                      <a:solidFill>
                        <a:schemeClr val="bg1">
                          <a:lumMod val="65000"/>
                        </a:schemeClr>
                      </a:solidFill>
                      <a:prstDash val="solid"/>
                      <a:round/>
                      <a:headEnd type="none" w="med" len="med"/>
                      <a:tailEnd type="none" w="med" len="med"/>
                    </a:lnL>
                  </a:tcPr>
                </a:tc>
                <a:tc hMerge="1" vMerge="1">
                  <a:txBody>
                    <a:bodyPr/>
                    <a:lstStyle/>
                    <a:p>
                      <a:endParaRPr lang="en-GB"/>
                    </a:p>
                  </a:txBody>
                  <a:tcPr/>
                </a:tc>
                <a:tc gridSpan="3" vMerge="1">
                  <a:txBody>
                    <a:bodyPr/>
                    <a:lstStyle/>
                    <a:p>
                      <a:endParaRPr lang="en-GB"/>
                    </a:p>
                  </a:txBody>
                  <a:tcPr>
                    <a:lnT w="12700" cap="flat" cmpd="sng" algn="ctr">
                      <a:solidFill>
                        <a:schemeClr val="bg2"/>
                      </a:solidFill>
                      <a:prstDash val="solid"/>
                      <a:round/>
                      <a:headEnd type="none" w="med" len="med"/>
                      <a:tailEnd type="none" w="med" len="med"/>
                    </a:lnT>
                  </a:tcPr>
                </a:tc>
                <a:tc hMerge="1" vMerge="1">
                  <a:txBody>
                    <a:bodyPr/>
                    <a:lstStyle/>
                    <a:p>
                      <a:endParaRPr lang="en-GB"/>
                    </a:p>
                  </a:txBody>
                  <a:tcPr/>
                </a:tc>
                <a:tc hMerge="1" vMerge="1">
                  <a:txBody>
                    <a:bodyPr/>
                    <a:lstStyle/>
                    <a:p>
                      <a:endParaRPr lang="en-GB"/>
                    </a:p>
                  </a:txBody>
                  <a:tcPr/>
                </a:tc>
                <a:tc gridSpan="3" vMerge="1">
                  <a:txBody>
                    <a:bodyPr/>
                    <a:lstStyle/>
                    <a:p>
                      <a:endParaRPr lang="en-GB"/>
                    </a:p>
                  </a:txBody>
                  <a:tcPr>
                    <a:lnT w="12700" cap="flat" cmpd="sng" algn="ctr">
                      <a:solidFill>
                        <a:schemeClr val="bg2"/>
                      </a:solidFill>
                      <a:prstDash val="solid"/>
                      <a:round/>
                      <a:headEnd type="none" w="med" len="med"/>
                      <a:tailEnd type="none" w="med" len="med"/>
                    </a:lnT>
                  </a:tcPr>
                </a:tc>
                <a:tc hMerge="1" vMerge="1">
                  <a:txBody>
                    <a:bodyPr/>
                    <a:lstStyle/>
                    <a:p>
                      <a:endParaRPr lang="en-GB"/>
                    </a:p>
                  </a:txBody>
                  <a:tcPr/>
                </a:tc>
                <a:tc hMerge="1" vMerge="1">
                  <a:txBody>
                    <a:bodyPr/>
                    <a:lstStyle/>
                    <a:p>
                      <a:endParaRPr lang="en-GB"/>
                    </a:p>
                  </a:txBody>
                  <a:tcPr/>
                </a:tc>
                <a:tc vMerge="1">
                  <a:txBody>
                    <a:bodyPr/>
                    <a:lstStyle/>
                    <a:p>
                      <a:endParaRPr lang="en-GB"/>
                    </a:p>
                  </a:txBody>
                  <a:tcPr>
                    <a:lnT w="12700" cap="flat" cmpd="sng" algn="ctr">
                      <a:solidFill>
                        <a:schemeClr val="bg2"/>
                      </a:solidFill>
                      <a:prstDash val="solid"/>
                      <a:round/>
                      <a:headEnd type="none" w="med" len="med"/>
                      <a:tailEnd type="none" w="med" len="med"/>
                    </a:lnT>
                  </a:tcPr>
                </a:tc>
                <a:extLst>
                  <a:ext uri="{0D108BD9-81ED-4DB2-BD59-A6C34878D82A}">
                    <a16:rowId xmlns:a16="http://schemas.microsoft.com/office/drawing/2014/main" val="3234190972"/>
                  </a:ext>
                </a:extLst>
              </a:tr>
              <a:tr h="275782">
                <a:tc rowSpan="6">
                  <a:txBody>
                    <a:bodyPr/>
                    <a:lstStyle/>
                    <a:p>
                      <a:pPr algn="ctr"/>
                      <a:r>
                        <a:rPr lang="en-GB" sz="1200" b="1">
                          <a:solidFill>
                            <a:schemeClr val="bg1"/>
                          </a:solidFill>
                        </a:rPr>
                        <a:t>RISKS</a:t>
                      </a:r>
                    </a:p>
                  </a:txBody>
                  <a:tcPr vert="vert270" anchor="ctr">
                    <a:lnL w="3175" cap="flat" cmpd="sng" algn="ctr">
                      <a:solidFill>
                        <a:schemeClr val="tx1"/>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solidFill>
                      <a:prstDash val="solid"/>
                      <a:round/>
                      <a:headEnd type="none" w="med" len="med"/>
                      <a:tailEnd type="none" w="med" len="med"/>
                    </a:lnT>
                    <a:solidFill>
                      <a:srgbClr val="0F82A1"/>
                    </a:solidFill>
                  </a:tcPr>
                </a:tc>
                <a:tc gridSpan="8">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a:solidFill>
                            <a:schemeClr val="bg1"/>
                          </a:solidFill>
                        </a:rPr>
                        <a:t>PRINCIPAL RISK 5</a:t>
                      </a:r>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B6077"/>
                    </a:solidFill>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1">
                        <a:solidFill>
                          <a:schemeClr val="bg1"/>
                        </a:solidFill>
                      </a:endParaRPr>
                    </a:p>
                  </a:txBody>
                  <a:tcPr anchor="ctr">
                    <a:lnL w="12700" cap="flat" cmpd="sng" algn="ctr">
                      <a:solidFill>
                        <a:schemeClr val="bg2"/>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solidFill>
                      <a:srgbClr val="0B6077"/>
                    </a:solidFill>
                  </a:tcPr>
                </a:tc>
                <a:tc hMerge="1">
                  <a:txBody>
                    <a:bodyPr/>
                    <a:lstStyle/>
                    <a:p>
                      <a:endParaRPr lang="en-GB"/>
                    </a:p>
                  </a:txBody>
                  <a:tcPr/>
                </a:tc>
                <a:tc hMerge="1">
                  <a:txBody>
                    <a:bodyPr/>
                    <a:lstStyle/>
                    <a:p>
                      <a:endParaRPr lang="en-GB"/>
                    </a:p>
                  </a:txBody>
                  <a:tcPr>
                    <a:lnL w="12700" cap="flat" cmpd="sng" algn="ctr">
                      <a:solidFill>
                        <a:schemeClr val="bg2"/>
                      </a:solidFill>
                      <a:prstDash val="solid"/>
                      <a:round/>
                      <a:headEnd type="none" w="med" len="med"/>
                      <a:tailEnd type="none" w="med" len="med"/>
                    </a:lnL>
                    <a:lnT w="12700" cap="flat" cmpd="sng" algn="ctr">
                      <a:solidFill>
                        <a:schemeClr val="bg2"/>
                      </a:solidFill>
                      <a:prstDash val="solid"/>
                      <a:round/>
                      <a:headEnd type="none" w="med" len="med"/>
                      <a:tailEnd type="none" w="med" len="med"/>
                    </a:lnT>
                  </a:tcPr>
                </a:tc>
                <a:tc hMerge="1">
                  <a:txBody>
                    <a:bodyPr/>
                    <a:lstStyle/>
                    <a:p>
                      <a:endParaRPr lang="en-GB"/>
                    </a:p>
                  </a:txBody>
                  <a:tcPr>
                    <a:lnL w="12700" cap="flat" cmpd="sng" algn="ctr">
                      <a:solidFill>
                        <a:schemeClr val="bg2"/>
                      </a:solidFill>
                      <a:prstDash val="solid"/>
                      <a:round/>
                      <a:headEnd type="none" w="med" len="med"/>
                      <a:tailEnd type="none" w="med" len="med"/>
                    </a:lnL>
                  </a:tcPr>
                </a:tc>
                <a:tc hMerge="1">
                  <a:txBody>
                    <a:bodyPr/>
                    <a:lstStyle/>
                    <a:p>
                      <a:endParaRPr lang="en-GB"/>
                    </a:p>
                  </a:txBody>
                  <a:tcPr>
                    <a:lnL w="12700" cap="flat" cmpd="sng" algn="ctr">
                      <a:solidFill>
                        <a:schemeClr val="bg2"/>
                      </a:solidFill>
                      <a:prstDash val="solid"/>
                      <a:round/>
                      <a:headEnd type="none" w="med" len="med"/>
                      <a:tailEnd type="none" w="med" len="med"/>
                    </a:lnL>
                    <a:lnT w="3175" cap="flat" cmpd="sng" algn="ctr">
                      <a:solidFill>
                        <a:schemeClr val="bg1">
                          <a:lumMod val="65000"/>
                        </a:schemeClr>
                      </a:solidFill>
                      <a:prstDash val="solid"/>
                      <a:round/>
                      <a:headEnd type="none" w="med" len="med"/>
                      <a:tailEnd type="none" w="med" len="med"/>
                    </a:lnT>
                  </a:tcPr>
                </a:tc>
                <a:tc hMerge="1">
                  <a:txBody>
                    <a:bodyPr/>
                    <a:lstStyle/>
                    <a:p>
                      <a:endParaRPr lang="en-GB"/>
                    </a:p>
                  </a:txBody>
                  <a:tcPr>
                    <a:lnL w="12700" cap="flat" cmpd="sng" algn="ctr">
                      <a:solidFill>
                        <a:schemeClr val="bg2"/>
                      </a:solidFill>
                      <a:prstDash val="solid"/>
                      <a:round/>
                      <a:headEnd type="none" w="med" len="med"/>
                      <a:tailEnd type="none" w="med" len="med"/>
                    </a:lnL>
                    <a:lnT w="12700" cap="flat" cmpd="sng" algn="ctr">
                      <a:solidFill>
                        <a:schemeClr val="bg2"/>
                      </a:solidFill>
                      <a:prstDash val="solid"/>
                      <a:round/>
                      <a:headEnd type="none" w="med" len="med"/>
                      <a:tailEnd type="none" w="med" len="med"/>
                    </a:lnT>
                  </a:tcPr>
                </a:tc>
                <a:tc hMerge="1">
                  <a:txBody>
                    <a:bodyPr/>
                    <a:lstStyle/>
                    <a:p>
                      <a:endParaRPr lang="en-GB"/>
                    </a:p>
                  </a:txBody>
                  <a:tcPr>
                    <a:lnL w="12700" cap="flat" cmpd="sng" algn="ctr">
                      <a:solidFill>
                        <a:schemeClr val="bg2"/>
                      </a:solidFill>
                      <a:prstDash val="solid"/>
                      <a:round/>
                      <a:headEnd type="none" w="med" len="med"/>
                      <a:tailEnd type="none" w="med" len="med"/>
                    </a:lnL>
                    <a:lnT w="12700" cap="flat" cmpd="sng" algn="ctr">
                      <a:solidFill>
                        <a:schemeClr val="bg2"/>
                      </a:solidFill>
                      <a:prstDash val="solid"/>
                      <a:round/>
                      <a:headEnd type="none" w="med" len="med"/>
                      <a:tailEnd type="none" w="med" len="med"/>
                    </a:lnT>
                  </a:tcPr>
                </a:tc>
                <a:tc gridSpan="5">
                  <a:txBody>
                    <a:bodyPr/>
                    <a:lstStyle/>
                    <a:p>
                      <a:pPr algn="ctr"/>
                      <a:r>
                        <a:rPr lang="en-GB" sz="1200" b="1">
                          <a:solidFill>
                            <a:schemeClr val="bg1"/>
                          </a:solidFill>
                        </a:rPr>
                        <a:t>CURRENT SCORE</a:t>
                      </a:r>
                      <a:endParaRPr lang="en-GB"/>
                    </a:p>
                  </a:txBody>
                  <a:tcPr anchor="ctr">
                    <a:lnL w="12700" cap="flat" cmpd="sng" algn="ctr">
                      <a:solidFill>
                        <a:schemeClr val="bg2"/>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B w="12700" cap="flat" cmpd="sng" algn="ctr">
                      <a:solidFill>
                        <a:schemeClr val="bg2"/>
                      </a:solidFill>
                      <a:prstDash val="solid"/>
                      <a:round/>
                      <a:headEnd type="none" w="med" len="med"/>
                      <a:tailEnd type="none" w="med" len="med"/>
                    </a:lnB>
                    <a:solidFill>
                      <a:srgbClr val="0B6077"/>
                    </a:solidFill>
                  </a:tcPr>
                </a:tc>
                <a:tc hMerge="1">
                  <a:txBody>
                    <a:bodyPr/>
                    <a:lstStyle/>
                    <a:p>
                      <a:pPr algn="ctr"/>
                      <a:endParaRPr lang="en-GB"/>
                    </a:p>
                  </a:txBody>
                  <a:tcPr anchor="ctr">
                    <a:lnL w="3175" cap="flat" cmpd="sng" algn="ctr">
                      <a:solidFill>
                        <a:schemeClr val="bg1">
                          <a:lumMod val="65000"/>
                        </a:schemeClr>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T w="12700" cap="flat" cmpd="sng" algn="ctr">
                      <a:solidFill>
                        <a:schemeClr val="bg2"/>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solidFill>
                      <a:srgbClr val="0B6077"/>
                    </a:solidFill>
                  </a:tcPr>
                </a:tc>
                <a:tc hMerge="1">
                  <a:txBody>
                    <a:bodyPr/>
                    <a:lstStyle/>
                    <a:p>
                      <a:endParaRPr lang="en-GB"/>
                    </a:p>
                  </a:txBody>
                  <a:tcPr/>
                </a:tc>
                <a:tc hMerge="1">
                  <a:txBody>
                    <a:bodyPr/>
                    <a:lstStyle/>
                    <a:p>
                      <a:endParaRPr lang="en-GB"/>
                    </a:p>
                  </a:txBody>
                  <a:tcPr>
                    <a:lnL w="3175" cap="flat" cmpd="sng" algn="ctr">
                      <a:solidFill>
                        <a:schemeClr val="bg1">
                          <a:lumMod val="65000"/>
                        </a:schemeClr>
                      </a:solidFill>
                      <a:prstDash val="solid"/>
                      <a:round/>
                      <a:headEnd type="none" w="med" len="med"/>
                      <a:tailEnd type="none" w="med" len="med"/>
                    </a:lnL>
                    <a:lnT w="12700" cap="flat" cmpd="sng" algn="ctr">
                      <a:solidFill>
                        <a:schemeClr val="bg2"/>
                      </a:solidFill>
                      <a:prstDash val="solid"/>
                      <a:round/>
                      <a:headEnd type="none" w="med" len="med"/>
                      <a:tailEnd type="none" w="med" len="med"/>
                    </a:lnT>
                  </a:tcPr>
                </a:tc>
                <a:tc hMerge="1">
                  <a:txBody>
                    <a:bodyPr/>
                    <a:lstStyle/>
                    <a:p>
                      <a:endParaRPr lang="en-GB"/>
                    </a:p>
                  </a:txBody>
                  <a:tcPr>
                    <a:lnL w="3175" cap="flat" cmpd="sng" algn="ctr">
                      <a:solidFill>
                        <a:schemeClr val="bg1">
                          <a:lumMod val="65000"/>
                        </a:schemeClr>
                      </a:solidFill>
                      <a:prstDash val="solid"/>
                      <a:round/>
                      <a:headEnd type="none" w="med" len="med"/>
                      <a:tailEnd type="none" w="med" len="med"/>
                    </a:lnL>
                    <a:lnT w="12700" cap="flat" cmpd="sng" algn="ctr">
                      <a:solidFill>
                        <a:schemeClr val="bg2"/>
                      </a:solidFill>
                      <a:prstDash val="solid"/>
                      <a:round/>
                      <a:headEnd type="none" w="med" len="med"/>
                      <a:tailEnd type="none" w="med" len="med"/>
                    </a:lnT>
                  </a:tcPr>
                </a:tc>
                <a:tc gridSpan="3">
                  <a:txBody>
                    <a:bodyPr/>
                    <a:lstStyle/>
                    <a:p>
                      <a:pPr algn="ctr"/>
                      <a:r>
                        <a:rPr lang="en-GB" sz="1200" b="1">
                          <a:solidFill>
                            <a:schemeClr val="bg1"/>
                          </a:solidFill>
                        </a:rPr>
                        <a:t>TARGET SCORE</a:t>
                      </a:r>
                      <a:endParaRPr lang="en-GB"/>
                    </a:p>
                  </a:txBody>
                  <a:tcPr anchor="ctr">
                    <a:lnL w="3175" cap="flat" cmpd="sng" algn="ctr">
                      <a:solidFill>
                        <a:schemeClr val="bg1">
                          <a:lumMod val="65000"/>
                        </a:schemeClr>
                      </a:solidFill>
                      <a:prstDash val="solid"/>
                      <a:round/>
                      <a:headEnd type="none" w="med" len="med"/>
                      <a:tailEnd type="none" w="med" len="med"/>
                    </a:lnL>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B6077"/>
                    </a:solid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55392705"/>
                  </a:ext>
                </a:extLst>
              </a:tr>
              <a:tr h="428994">
                <a:tc vMerge="1">
                  <a:txBody>
                    <a:bodyPr/>
                    <a:lstStyle/>
                    <a:p>
                      <a:r>
                        <a:rPr lang="en-GB" sz="1200"/>
                        <a:t>CORPORATE RISKS</a:t>
                      </a:r>
                    </a:p>
                  </a:txBody>
                  <a:tcPr vert="vert27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8">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a:solidFill>
                            <a:schemeClr val="tx1"/>
                          </a:solidFill>
                        </a:rPr>
                        <a:t>IF we do not become a trusted partner and a high performing inclusive organisation THEN people will not want to work with and for us RESULTING IN a failure to achieve our strategic ambition of delivering world leading digital services.</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hMerge="1">
                  <a:txBody>
                    <a:bodyPr/>
                    <a:lstStyle/>
                    <a:p>
                      <a:endParaRPr lang="en-GB" sz="1100"/>
                    </a:p>
                  </a:txBody>
                  <a:tcPr>
                    <a:lnL w="12700" cap="flat" cmpd="sng" algn="ctr">
                      <a:solidFill>
                        <a:schemeClr val="bg2"/>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tcPr>
                </a:tc>
                <a:tc hMerge="1">
                  <a:txBody>
                    <a:bodyPr/>
                    <a:lstStyle/>
                    <a:p>
                      <a:endParaRPr lang="en-GB"/>
                    </a:p>
                  </a:txBody>
                  <a:tcPr/>
                </a:tc>
                <a:tc hMerge="1">
                  <a:txBody>
                    <a:bodyPr/>
                    <a:lstStyle/>
                    <a:p>
                      <a:endParaRPr lang="en-GB"/>
                    </a:p>
                  </a:txBody>
                  <a:tcPr>
                    <a:lnL w="12700" cap="flat" cmpd="sng" algn="ctr">
                      <a:solidFill>
                        <a:schemeClr val="bg2"/>
                      </a:solidFill>
                      <a:prstDash val="solid"/>
                      <a:round/>
                      <a:headEnd type="none" w="med" len="med"/>
                      <a:tailEnd type="none" w="med" len="med"/>
                    </a:lnL>
                  </a:tcPr>
                </a:tc>
                <a:tc hMerge="1">
                  <a:txBody>
                    <a:bodyPr/>
                    <a:lstStyle/>
                    <a:p>
                      <a:endParaRPr lang="en-GB"/>
                    </a:p>
                  </a:txBody>
                  <a:tcPr>
                    <a:lnL w="12700" cap="flat" cmpd="sng" algn="ctr">
                      <a:solidFill>
                        <a:schemeClr val="bg2"/>
                      </a:solidFill>
                      <a:prstDash val="solid"/>
                      <a:round/>
                      <a:headEnd type="none" w="med" len="med"/>
                      <a:tailEnd type="none" w="med" len="med"/>
                    </a:lnL>
                  </a:tcPr>
                </a:tc>
                <a:tc hMerge="1">
                  <a:txBody>
                    <a:bodyPr/>
                    <a:lstStyle/>
                    <a:p>
                      <a:endParaRPr lang="en-GB"/>
                    </a:p>
                  </a:txBody>
                  <a:tcPr>
                    <a:lnL w="12700" cap="flat" cmpd="sng" algn="ctr">
                      <a:solidFill>
                        <a:schemeClr val="bg2"/>
                      </a:solidFill>
                      <a:prstDash val="solid"/>
                      <a:round/>
                      <a:headEnd type="none" w="med" len="med"/>
                      <a:tailEnd type="none" w="med" len="med"/>
                    </a:lnL>
                  </a:tcPr>
                </a:tc>
                <a:tc hMerge="1">
                  <a:txBody>
                    <a:bodyPr/>
                    <a:lstStyle/>
                    <a:p>
                      <a:endParaRPr lang="en-GB"/>
                    </a:p>
                  </a:txBody>
                  <a:tcPr>
                    <a:lnL w="12700" cap="flat" cmpd="sng" algn="ctr">
                      <a:solidFill>
                        <a:schemeClr val="bg2"/>
                      </a:solidFill>
                      <a:prstDash val="solid"/>
                      <a:round/>
                      <a:headEnd type="none" w="med" len="med"/>
                      <a:tailEnd type="none" w="med" len="med"/>
                    </a:lnL>
                  </a:tcPr>
                </a:tc>
                <a:tc hMerge="1">
                  <a:txBody>
                    <a:bodyPr/>
                    <a:lstStyle/>
                    <a:p>
                      <a:endParaRPr lang="en-GB"/>
                    </a:p>
                  </a:txBody>
                  <a:tcPr>
                    <a:lnL w="12700" cap="flat" cmpd="sng" algn="ctr">
                      <a:solidFill>
                        <a:schemeClr val="bg2"/>
                      </a:solidFill>
                      <a:prstDash val="solid"/>
                      <a:round/>
                      <a:headEnd type="none" w="med" len="med"/>
                      <a:tailEnd type="none" w="med" len="med"/>
                    </a:lnL>
                  </a:tcPr>
                </a:tc>
                <a:tc gridSpan="5">
                  <a:txBody>
                    <a:bodyPr/>
                    <a:lstStyle/>
                    <a:p>
                      <a:pPr algn="ctr"/>
                      <a:r>
                        <a:rPr lang="en-GB" sz="1100" b="1"/>
                        <a:t>15/25</a:t>
                      </a:r>
                      <a:br>
                        <a:rPr lang="en-GB" sz="1100" b="1"/>
                      </a:br>
                      <a:r>
                        <a:rPr lang="en-GB" sz="1100" b="1"/>
                        <a:t>3 (Possible) x 5 (Catastrophic)</a:t>
                      </a:r>
                      <a:endParaRPr lang="en-GB"/>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F0000"/>
                    </a:solidFill>
                  </a:tcPr>
                </a:tc>
                <a:tc hMerge="1">
                  <a:txBody>
                    <a:bodyPr/>
                    <a:lstStyle/>
                    <a:p>
                      <a:pPr algn="ctr"/>
                      <a:endParaRPr lang="en-GB"/>
                    </a:p>
                  </a:txBody>
                  <a:tcPr anchor="ctr">
                    <a:lnL w="12700" cap="flat" cmpd="sng" algn="ctr">
                      <a:solidFill>
                        <a:schemeClr val="bg2"/>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FFFF00"/>
                    </a:solidFill>
                  </a:tcPr>
                </a:tc>
                <a:tc hMerge="1">
                  <a:txBody>
                    <a:bodyPr/>
                    <a:lstStyle/>
                    <a:p>
                      <a:endParaRPr lang="en-GB"/>
                    </a:p>
                  </a:txBody>
                  <a:tcPr/>
                </a:tc>
                <a:tc hMerge="1">
                  <a:txBody>
                    <a:bodyPr/>
                    <a:lstStyle/>
                    <a:p>
                      <a:endParaRPr lang="en-GB"/>
                    </a:p>
                  </a:txBody>
                  <a:tcPr>
                    <a:lnL w="12700" cap="flat" cmpd="sng" algn="ctr">
                      <a:solidFill>
                        <a:schemeClr val="bg2"/>
                      </a:solidFill>
                      <a:prstDash val="solid"/>
                      <a:round/>
                      <a:headEnd type="none" w="med" len="med"/>
                      <a:tailEnd type="none" w="med" len="med"/>
                    </a:lnL>
                  </a:tcPr>
                </a:tc>
                <a:tc hMerge="1">
                  <a:txBody>
                    <a:bodyPr/>
                    <a:lstStyle/>
                    <a:p>
                      <a:endParaRPr lang="en-GB"/>
                    </a:p>
                  </a:txBody>
                  <a:tcPr>
                    <a:lnL w="12700" cap="flat" cmpd="sng" algn="ctr">
                      <a:solidFill>
                        <a:schemeClr val="bg2"/>
                      </a:solidFill>
                      <a:prstDash val="solid"/>
                      <a:round/>
                      <a:headEnd type="none" w="med" len="med"/>
                      <a:tailEnd type="none" w="med" len="med"/>
                    </a:lnL>
                  </a:tcPr>
                </a:tc>
                <a:tc gridSpan="3">
                  <a:txBody>
                    <a:bodyPr/>
                    <a:lstStyle/>
                    <a:p>
                      <a:pPr algn="ctr"/>
                      <a:r>
                        <a:rPr lang="en-GB" sz="1100" b="1"/>
                        <a:t>5/25</a:t>
                      </a:r>
                      <a:br>
                        <a:rPr lang="en-GB" sz="1100" b="1"/>
                      </a:br>
                      <a:r>
                        <a:rPr lang="en-GB" sz="1100" b="1"/>
                        <a:t>1 (Rare) x 5 (Catastrophic)</a:t>
                      </a:r>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FFF00"/>
                    </a:solidFill>
                  </a:tcPr>
                </a:tc>
                <a:tc hMerge="1">
                  <a:txBody>
                    <a:bodyPr/>
                    <a:lstStyle/>
                    <a:p>
                      <a:endParaRPr lang="en-GB"/>
                    </a:p>
                  </a:txBody>
                  <a:tcPr/>
                </a:tc>
                <a:tc hMerge="1">
                  <a:txBody>
                    <a:bodyPr/>
                    <a:lstStyle/>
                    <a:p>
                      <a:endParaRPr lang="en-GB"/>
                    </a:p>
                  </a:txBody>
                  <a:tcP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4052950864"/>
                  </a:ext>
                </a:extLst>
              </a:tr>
              <a:tr h="275782">
                <a:tc vMerge="1">
                  <a:txBody>
                    <a:bodyPr/>
                    <a:lstStyle/>
                    <a:p>
                      <a:pPr algn="ctr"/>
                      <a:endParaRPr lang="en-GB" sz="1200" b="1">
                        <a:solidFill>
                          <a:schemeClr val="bg1"/>
                        </a:solidFill>
                      </a:endParaRPr>
                    </a:p>
                  </a:txBody>
                  <a:tcPr vert="vert27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B w="3175" cap="flat" cmpd="sng" algn="ctr">
                      <a:solidFill>
                        <a:schemeClr val="tx1"/>
                      </a:solidFill>
                      <a:prstDash val="solid"/>
                      <a:round/>
                      <a:headEnd type="none" w="med" len="med"/>
                      <a:tailEnd type="none" w="med" len="med"/>
                    </a:lnB>
                    <a:solidFill>
                      <a:srgbClr val="0F82A1"/>
                    </a:solidFill>
                  </a:tcPr>
                </a:tc>
                <a:tc gridSpan="5">
                  <a:txBody>
                    <a:bodyPr/>
                    <a:lstStyle/>
                    <a:p>
                      <a:pPr algn="l"/>
                      <a:r>
                        <a:rPr lang="en-GB" sz="1200" b="1">
                          <a:solidFill>
                            <a:schemeClr val="bg1"/>
                          </a:solidFill>
                        </a:rPr>
                        <a:t>ASSOCIATED CORPORATE RISK/S</a:t>
                      </a:r>
                      <a:endParaRPr lang="en-GB"/>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0B6077"/>
                    </a:solidFill>
                  </a:tcPr>
                </a:tc>
                <a:tc hMerge="1">
                  <a:txBody>
                    <a:bodyPr/>
                    <a:lstStyle/>
                    <a:p>
                      <a:endParaRPr lang="en-GB"/>
                    </a:p>
                  </a:txBody>
                  <a:tcPr>
                    <a:lnL w="3175" cap="flat" cmpd="sng" algn="ctr">
                      <a:solidFill>
                        <a:schemeClr val="tx1"/>
                      </a:solidFill>
                      <a:prstDash val="solid"/>
                      <a:round/>
                      <a:headEnd type="none" w="med" len="med"/>
                      <a:tailEnd type="none" w="med" len="med"/>
                    </a:lnL>
                    <a:lnT w="3175" cap="flat" cmpd="sng" algn="ctr">
                      <a:solidFill>
                        <a:schemeClr val="bg1">
                          <a:lumMod val="65000"/>
                        </a:schemeClr>
                      </a:solidFill>
                      <a:prstDash val="solid"/>
                      <a:round/>
                      <a:headEnd type="none" w="med" len="med"/>
                      <a:tailEnd type="none" w="med" len="med"/>
                    </a:lnT>
                  </a:tcPr>
                </a:tc>
                <a:tc hMerge="1">
                  <a:txBody>
                    <a:bodyPr/>
                    <a:lstStyle/>
                    <a:p>
                      <a:endParaRPr lang="en-GB"/>
                    </a:p>
                  </a:txBody>
                  <a:tcPr/>
                </a:tc>
                <a:tc hMerge="1">
                  <a:txBody>
                    <a:bodyPr/>
                    <a:lstStyle/>
                    <a:p>
                      <a:endParaRPr lang="en-GB"/>
                    </a:p>
                  </a:txBody>
                  <a:tcPr>
                    <a:lnL w="3175" cap="flat" cmpd="sng" algn="ctr">
                      <a:solidFill>
                        <a:schemeClr val="tx1"/>
                      </a:solidFill>
                      <a:prstDash val="solid"/>
                      <a:round/>
                      <a:headEnd type="none" w="med" len="med"/>
                      <a:tailEnd type="none" w="med" len="med"/>
                    </a:lnL>
                  </a:tcPr>
                </a:tc>
                <a:tc hMerge="1">
                  <a:txBody>
                    <a:bodyPr/>
                    <a:lstStyle/>
                    <a:p>
                      <a:r>
                        <a:rPr lang="en-GB" sz="1200" b="1">
                          <a:solidFill>
                            <a:schemeClr val="bg1"/>
                          </a:solidFill>
                        </a:rPr>
                        <a:t>CURRENT SCORE</a:t>
                      </a:r>
                      <a:endParaRPr lang="en-GB"/>
                    </a:p>
                  </a:txBody>
                  <a:tcPr anchor="ctr">
                    <a:lnL w="3175" cap="flat" cmpd="sng" algn="ctr">
                      <a:solidFill>
                        <a:schemeClr val="tx1"/>
                      </a:solidFill>
                      <a:prstDash val="solid"/>
                      <a:round/>
                      <a:headEnd type="none" w="med" len="med"/>
                      <a:tailEnd type="none" w="med" len="med"/>
                    </a:lnL>
                    <a:lnR w="12700" cap="flat" cmpd="sng" algn="ctr">
                      <a:solidFill>
                        <a:schemeClr val="bg2"/>
                      </a:solidFill>
                      <a:prstDash val="solid"/>
                      <a:round/>
                      <a:headEnd type="none" w="med" len="med"/>
                      <a:tailEnd type="none" w="med" len="med"/>
                    </a:lnR>
                    <a:lnB w="12700" cap="flat" cmpd="sng" algn="ctr">
                      <a:solidFill>
                        <a:schemeClr val="bg2"/>
                      </a:solidFill>
                      <a:prstDash val="solid"/>
                      <a:round/>
                      <a:headEnd type="none" w="med" len="med"/>
                      <a:tailEnd type="none" w="med" len="med"/>
                    </a:lnB>
                    <a:solidFill>
                      <a:srgbClr val="0B6077"/>
                    </a:solidFill>
                  </a:tcPr>
                </a:tc>
                <a:tc gridSpan="11">
                  <a:txBody>
                    <a:bodyPr/>
                    <a:lstStyle/>
                    <a:p>
                      <a:r>
                        <a:rPr lang="en-GB" sz="1200" b="1"/>
                        <a:t>Risk Key:</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solidFill>
                      <a:schemeClr val="bg1"/>
                    </a:solidFill>
                  </a:tcPr>
                </a:tc>
                <a:tc hMerge="1">
                  <a:txBody>
                    <a:bodyPr/>
                    <a:lstStyle/>
                    <a:p>
                      <a:endParaRPr lang="en-GB"/>
                    </a:p>
                  </a:txBody>
                  <a:tcPr>
                    <a:lnL w="3175" cap="flat" cmpd="sng" algn="ctr">
                      <a:solidFill>
                        <a:schemeClr val="tx1"/>
                      </a:solidFill>
                      <a:prstDash val="solid"/>
                      <a:round/>
                      <a:headEnd type="none" w="med" len="med"/>
                      <a:tailEnd type="none" w="med" len="med"/>
                    </a:lnL>
                  </a:tcPr>
                </a:tc>
                <a:tc hMerge="1">
                  <a:txBody>
                    <a:bodyPr/>
                    <a:lstStyle/>
                    <a:p>
                      <a:endParaRPr lang="en-GB"/>
                    </a:p>
                  </a:txBody>
                  <a:tcPr>
                    <a:lnL w="12700" cap="flat" cmpd="sng" algn="ctr">
                      <a:solidFill>
                        <a:schemeClr val="bg2"/>
                      </a:solidFill>
                      <a:prstDash val="solid"/>
                      <a:round/>
                      <a:headEnd type="none" w="med" len="med"/>
                      <a:tailEnd type="none" w="med" len="med"/>
                    </a:lnL>
                  </a:tcPr>
                </a:tc>
                <a:tc hMerge="1">
                  <a:txBody>
                    <a:bodyPr/>
                    <a:lstStyle/>
                    <a:p>
                      <a:endParaRPr lang="en-GB"/>
                    </a:p>
                  </a:txBody>
                  <a:tcPr>
                    <a:lnL w="3175" cap="flat" cmpd="sng" algn="ctr">
                      <a:solidFill>
                        <a:schemeClr val="tx1"/>
                      </a:solidFill>
                      <a:prstDash val="solid"/>
                      <a:round/>
                      <a:headEnd type="none" w="med" len="med"/>
                      <a:tailEnd type="none" w="med" len="med"/>
                    </a:lnL>
                    <a:lnT w="3175" cap="flat" cmpd="sng" algn="ctr">
                      <a:solidFill>
                        <a:schemeClr val="tx1"/>
                      </a:solidFill>
                      <a:prstDash val="solid"/>
                      <a:round/>
                      <a:headEnd type="none" w="med" len="med"/>
                      <a:tailEnd type="none" w="med" len="med"/>
                    </a:lnT>
                  </a:tcPr>
                </a:tc>
                <a:tc hMerge="1">
                  <a:txBody>
                    <a:bodyPr/>
                    <a:lstStyle/>
                    <a:p>
                      <a:endParaRPr lang="en-GB"/>
                    </a:p>
                  </a:txBody>
                  <a:tcPr anchor="ctr">
                    <a:lnL w="3175" cap="flat" cmpd="sng" algn="ctr">
                      <a:solidFill>
                        <a:schemeClr val="tx1"/>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bg1"/>
                    </a:solidFill>
                  </a:tcPr>
                </a:tc>
                <a:tc hMerge="1">
                  <a:txBody>
                    <a:bodyPr/>
                    <a:lstStyle/>
                    <a:p>
                      <a:endParaRPr lang="en-GB"/>
                    </a:p>
                  </a:txBody>
                  <a:tcPr/>
                </a:tc>
                <a:tc hMerge="1">
                  <a:txBody>
                    <a:bodyPr/>
                    <a:lstStyle/>
                    <a:p>
                      <a:endParaRPr lang="en-GB"/>
                    </a:p>
                  </a:txBody>
                  <a:tcPr>
                    <a:lnL w="3175" cap="flat" cmpd="sng" algn="ctr">
                      <a:solidFill>
                        <a:schemeClr val="tx1"/>
                      </a:solidFill>
                      <a:prstDash val="solid"/>
                      <a:round/>
                      <a:headEnd type="none" w="med" len="med"/>
                      <a:tailEnd type="none" w="med" len="med"/>
                    </a:lnL>
                  </a:tcPr>
                </a:tc>
                <a:tc hMerge="1">
                  <a:txBody>
                    <a:bodyPr/>
                    <a:lstStyle/>
                    <a:p>
                      <a:endParaRPr lang="en-GB"/>
                    </a:p>
                  </a:txBody>
                  <a:tcPr>
                    <a:lnL w="3175" cap="flat" cmpd="sng" algn="ctr">
                      <a:solidFill>
                        <a:schemeClr val="tx1"/>
                      </a:solidFill>
                      <a:prstDash val="solid"/>
                      <a:round/>
                      <a:headEnd type="none" w="med" len="med"/>
                      <a:tailEnd type="none" w="med" len="med"/>
                    </a:lnL>
                  </a:tcPr>
                </a:tc>
                <a:tc hMerge="1">
                  <a:txBody>
                    <a:bodyPr/>
                    <a:lstStyle/>
                    <a:p>
                      <a:endParaRPr lang="en-GB"/>
                    </a:p>
                  </a:txBody>
                  <a:tcPr/>
                </a:tc>
                <a:tc hMerge="1">
                  <a:txBody>
                    <a:bodyPr/>
                    <a:lstStyle/>
                    <a:p>
                      <a:endParaRPr lang="en-GB"/>
                    </a:p>
                  </a:txBody>
                  <a:tcPr/>
                </a:tc>
                <a:tc hMerge="1">
                  <a:txBody>
                    <a:bodyPr/>
                    <a:lstStyle/>
                    <a:p>
                      <a:endParaRPr lang="en-GB"/>
                    </a:p>
                  </a:txBody>
                  <a:tcPr>
                    <a:lnL w="12700" cap="flat" cmpd="sng" algn="ctr">
                      <a:solidFill>
                        <a:schemeClr val="bg2"/>
                      </a:solidFill>
                      <a:prstDash val="solid"/>
                      <a:round/>
                      <a:headEnd type="none" w="med" len="med"/>
                      <a:tailEnd type="none" w="med" len="med"/>
                    </a:lnL>
                  </a:tcPr>
                </a:tc>
                <a:extLst>
                  <a:ext uri="{0D108BD9-81ED-4DB2-BD59-A6C34878D82A}">
                    <a16:rowId xmlns:a16="http://schemas.microsoft.com/office/drawing/2014/main" val="954539012"/>
                  </a:ext>
                </a:extLst>
              </a:tr>
              <a:tr h="260461">
                <a:tc vMerge="1">
                  <a:txBody>
                    <a:bodyPr/>
                    <a:lstStyle/>
                    <a:p>
                      <a:endParaRPr lang="en-GB"/>
                    </a:p>
                  </a:txBody>
                  <a:tcPr/>
                </a:tc>
                <a:tc gridSpan="2">
                  <a:txBody>
                    <a:bodyPr/>
                    <a:lstStyle/>
                    <a:p>
                      <a:pPr algn="ctr"/>
                      <a:r>
                        <a:rPr lang="en-GB" sz="1100" b="1">
                          <a:solidFill>
                            <a:schemeClr val="bg1"/>
                          </a:solidFill>
                        </a:rPr>
                        <a:t>RISK REF</a:t>
                      </a:r>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0B6077"/>
                    </a:solidFill>
                  </a:tcPr>
                </a:tc>
                <a:tc hMerge="1">
                  <a:txBody>
                    <a:bodyPr/>
                    <a:lstStyle/>
                    <a:p>
                      <a:endParaRPr lang="en-GB"/>
                    </a:p>
                  </a:txBody>
                  <a:tcPr/>
                </a:tc>
                <a:tc gridSpan="2">
                  <a:txBody>
                    <a:bodyPr/>
                    <a:lstStyle/>
                    <a:p>
                      <a:pPr algn="ctr"/>
                      <a:r>
                        <a:rPr lang="en-GB" sz="1100" b="1">
                          <a:solidFill>
                            <a:schemeClr val="bg1"/>
                          </a:solidFill>
                        </a:rPr>
                        <a:t>CURRENT SCORE</a:t>
                      </a:r>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0B6077"/>
                    </a:solidFill>
                  </a:tcPr>
                </a:tc>
                <a:tc hMerge="1">
                  <a:txBody>
                    <a:bodyPr/>
                    <a:lstStyle/>
                    <a:p>
                      <a:pPr algn="ctr"/>
                      <a:r>
                        <a:rPr lang="en-GB" sz="1100" b="1">
                          <a:solidFill>
                            <a:schemeClr val="bg1"/>
                          </a:solidFill>
                        </a:rPr>
                        <a:t>CURRENT SCORE</a:t>
                      </a:r>
                      <a:endParaRPr lang="en-GB" sz="1600"/>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0B6077"/>
                    </a:solidFill>
                  </a:tcPr>
                </a:tc>
                <a:tc>
                  <a:txBody>
                    <a:bodyPr/>
                    <a:lstStyle/>
                    <a:p>
                      <a:pPr algn="ctr"/>
                      <a:r>
                        <a:rPr lang="en-GB" sz="1100" b="1">
                          <a:solidFill>
                            <a:schemeClr val="bg1"/>
                          </a:solidFill>
                        </a:rPr>
                        <a:t>TARGET SCORE</a:t>
                      </a:r>
                      <a:endParaRPr lang="en-GB"/>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0B6077"/>
                    </a:solidFill>
                  </a:tcPr>
                </a:tc>
                <a:tc gridSpan="6">
                  <a:txBody>
                    <a:bodyPr/>
                    <a:lstStyle/>
                    <a:p>
                      <a:pPr algn="ctr"/>
                      <a:r>
                        <a:rPr lang="en-GB" sz="1100" b="1">
                          <a:solidFill>
                            <a:schemeClr val="bg1"/>
                          </a:solidFill>
                        </a:rPr>
                        <a:t>RISK REF</a:t>
                      </a:r>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0B6077"/>
                    </a:solidFill>
                  </a:tcPr>
                </a:tc>
                <a:tc hMerge="1">
                  <a:txBody>
                    <a:bodyPr/>
                    <a:lstStyle/>
                    <a:p>
                      <a:endParaRPr lang="en-GB"/>
                    </a:p>
                  </a:txBody>
                  <a:tcPr>
                    <a:lnL w="12700" cap="flat" cmpd="sng" algn="ctr">
                      <a:solidFill>
                        <a:schemeClr val="bg2"/>
                      </a:solidFill>
                      <a:prstDash val="solid"/>
                      <a:round/>
                      <a:headEnd type="none" w="med" len="med"/>
                      <a:tailEnd type="none" w="med" len="med"/>
                    </a:lnL>
                  </a:tcPr>
                </a:tc>
                <a:tc hMerge="1">
                  <a:txBody>
                    <a:bodyPr/>
                    <a:lstStyle/>
                    <a:p>
                      <a:endParaRPr lang="en-GB"/>
                    </a:p>
                  </a:txBody>
                  <a:tcPr/>
                </a:tc>
                <a:tc hMerge="1">
                  <a:txBody>
                    <a:bodyPr/>
                    <a:lstStyle/>
                    <a:p>
                      <a:pPr algn="ctr"/>
                      <a:endParaRPr lang="en-GB" sz="1200" b="1">
                        <a:solidFill>
                          <a:schemeClr val="bg1"/>
                        </a:solidFill>
                      </a:endParaRPr>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B w="12700" cap="flat" cmpd="sng" algn="ctr">
                      <a:solidFill>
                        <a:schemeClr val="bg2"/>
                      </a:solidFill>
                      <a:prstDash val="solid"/>
                      <a:round/>
                      <a:headEnd type="none" w="med" len="med"/>
                      <a:tailEnd type="none" w="med" len="med"/>
                    </a:lnB>
                    <a:solidFill>
                      <a:srgbClr val="0B6077"/>
                    </a:solidFill>
                  </a:tcPr>
                </a:tc>
                <a:tc hMerge="1">
                  <a:txBody>
                    <a:bodyPr/>
                    <a:lstStyle/>
                    <a:p>
                      <a:r>
                        <a:rPr lang="en-GB" sz="1200" b="1">
                          <a:solidFill>
                            <a:schemeClr val="bg1"/>
                          </a:solidFill>
                        </a:rPr>
                        <a:t>CURRENT SCORE</a:t>
                      </a:r>
                      <a:endParaRPr lang="en-GB"/>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B6077"/>
                    </a:solidFill>
                  </a:tcPr>
                </a:tc>
                <a:tc hMerge="1">
                  <a:txBody>
                    <a:bodyPr/>
                    <a:lstStyle/>
                    <a:p>
                      <a:pPr algn="ctr"/>
                      <a:endParaRPr lang="en-GB" sz="1100" b="1">
                        <a:solidFill>
                          <a:schemeClr val="bg1"/>
                        </a:solidFill>
                      </a:endParaRPr>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0B6077"/>
                    </a:solidFill>
                  </a:tcPr>
                </a:tc>
                <a:tc gridSpan="3">
                  <a:txBody>
                    <a:bodyPr/>
                    <a:lstStyle/>
                    <a:p>
                      <a:pPr algn="ctr"/>
                      <a:r>
                        <a:rPr lang="en-GB" sz="1100" b="1">
                          <a:solidFill>
                            <a:schemeClr val="bg1"/>
                          </a:solidFill>
                        </a:rPr>
                        <a:t>CURRENT SCORE</a:t>
                      </a:r>
                      <a:endParaRPr lang="en-GB" sz="1600"/>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B w="12700" cap="flat" cmpd="sng" algn="ctr">
                      <a:solidFill>
                        <a:schemeClr val="bg1">
                          <a:lumMod val="65000"/>
                        </a:schemeClr>
                      </a:solidFill>
                      <a:prstDash val="solid"/>
                      <a:round/>
                      <a:headEnd type="none" w="med" len="med"/>
                      <a:tailEnd type="none" w="med" len="med"/>
                    </a:lnB>
                    <a:solidFill>
                      <a:srgbClr val="0B6077"/>
                    </a:solidFill>
                  </a:tcPr>
                </a:tc>
                <a:tc hMerge="1">
                  <a:txBody>
                    <a:bodyPr/>
                    <a:lstStyle/>
                    <a:p>
                      <a:pPr algn="ctr"/>
                      <a:r>
                        <a:rPr lang="en-GB" sz="1200" b="1">
                          <a:solidFill>
                            <a:schemeClr val="bg1"/>
                          </a:solidFill>
                        </a:rPr>
                        <a:t>TARGET SCORE</a:t>
                      </a:r>
                      <a:endParaRPr lang="en-GB" b="1"/>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B w="12700" cap="flat" cmpd="sng" algn="ctr">
                      <a:solidFill>
                        <a:schemeClr val="bg2"/>
                      </a:solidFill>
                      <a:prstDash val="solid"/>
                      <a:round/>
                      <a:headEnd type="none" w="med" len="med"/>
                      <a:tailEnd type="none" w="med" len="med"/>
                    </a:lnB>
                    <a:solidFill>
                      <a:srgbClr val="0B6077"/>
                    </a:solidFill>
                  </a:tcPr>
                </a:tc>
                <a:tc hMerge="1">
                  <a:txBody>
                    <a:bodyPr/>
                    <a:lstStyle/>
                    <a:p>
                      <a:r>
                        <a:rPr lang="en-GB" sz="1200" b="1">
                          <a:solidFill>
                            <a:schemeClr val="bg1"/>
                          </a:solidFill>
                        </a:rPr>
                        <a:t>TARGET SCORE</a:t>
                      </a:r>
                      <a:endParaRPr lang="en-GB"/>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B w="12700" cap="flat" cmpd="sng" algn="ctr">
                      <a:solidFill>
                        <a:schemeClr val="bg2"/>
                      </a:solidFill>
                      <a:prstDash val="solid"/>
                      <a:round/>
                      <a:headEnd type="none" w="med" len="med"/>
                      <a:tailEnd type="none" w="med" len="med"/>
                    </a:lnB>
                    <a:solidFill>
                      <a:srgbClr val="0B6077"/>
                    </a:solidFill>
                  </a:tcPr>
                </a:tc>
                <a:tc gridSpan="2">
                  <a:txBody>
                    <a:bodyPr/>
                    <a:lstStyle/>
                    <a:p>
                      <a:pPr algn="ctr"/>
                      <a:r>
                        <a:rPr lang="en-GB" sz="1100" b="1">
                          <a:solidFill>
                            <a:schemeClr val="bg1"/>
                          </a:solidFill>
                        </a:rPr>
                        <a:t>TARGET SCORE</a:t>
                      </a:r>
                      <a:endParaRPr lang="en-GB" sz="1600"/>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0B6077"/>
                    </a:solidFill>
                  </a:tcPr>
                </a:tc>
                <a:tc hMerge="1">
                  <a:txBody>
                    <a:bodyPr/>
                    <a:lstStyle/>
                    <a:p>
                      <a:endParaRPr lang="en-GB"/>
                    </a:p>
                  </a:txBody>
                  <a:tcPr/>
                </a:tc>
                <a:extLst>
                  <a:ext uri="{0D108BD9-81ED-4DB2-BD59-A6C34878D82A}">
                    <a16:rowId xmlns:a16="http://schemas.microsoft.com/office/drawing/2014/main" val="132125436"/>
                  </a:ext>
                </a:extLst>
              </a:tr>
              <a:tr h="245140">
                <a:tc vMerge="1">
                  <a:txBody>
                    <a:bodyPr/>
                    <a:lstStyle/>
                    <a:p>
                      <a:pPr algn="ctr"/>
                      <a:endParaRPr lang="en-GB" sz="1200" b="1">
                        <a:solidFill>
                          <a:schemeClr val="bg1"/>
                        </a:solidFill>
                      </a:endParaRPr>
                    </a:p>
                  </a:txBody>
                  <a:tcPr vert="vert270" anchor="ctr">
                    <a:lnL w="3175" cap="flat" cmpd="sng" algn="ctr">
                      <a:solidFill>
                        <a:schemeClr val="tx1"/>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solidFill>
                      <a:srgbClr val="0F82A1"/>
                    </a:solidFill>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a:t>0259 – Staff Vacancies</a:t>
                      </a:r>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hMerge="1">
                  <a:txBody>
                    <a:bodyPr/>
                    <a:lstStyle/>
                    <a:p>
                      <a:endParaRPr lang="en-GB"/>
                    </a:p>
                  </a:txBody>
                  <a:tcPr>
                    <a:lnL w="12700" cap="flat" cmpd="sng" algn="ctr">
                      <a:solidFill>
                        <a:schemeClr val="bg2"/>
                      </a:solidFill>
                      <a:prstDash val="solid"/>
                      <a:round/>
                      <a:headEnd type="none" w="med" len="med"/>
                      <a:tailEnd type="none" w="med" len="med"/>
                    </a:lnL>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000" b="1"/>
                        <a:t>4X4 = 16/25</a:t>
                      </a:r>
                      <a:endParaRPr lang="en-GB" sz="1000"/>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FF0000"/>
                    </a:solidFill>
                  </a:tcPr>
                </a:tc>
                <a:tc hMerge="1">
                  <a:txBody>
                    <a:bodyPr/>
                    <a:lstStyle/>
                    <a:p>
                      <a:pPr algn="ctr"/>
                      <a:r>
                        <a:rPr lang="en-GB" sz="1000" b="1"/>
                        <a:t>4X4 = 16/25</a:t>
                      </a:r>
                      <a:endParaRPr lang="en-GB" sz="1000"/>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FF0000"/>
                    </a:solidFill>
                  </a:tcPr>
                </a:tc>
                <a:tc>
                  <a:txBody>
                    <a:bodyPr/>
                    <a:lstStyle/>
                    <a:p>
                      <a:pPr algn="ctr"/>
                      <a:r>
                        <a:rPr lang="en-GB" sz="1000" b="1"/>
                        <a:t>2X3 = 6/25</a:t>
                      </a:r>
                      <a:endParaRPr lang="en-GB" sz="1000"/>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FFFF00"/>
                    </a:solidFill>
                  </a:tcPr>
                </a:tc>
                <a:tc gridSpan="6">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a:t>0237 - New requirements impact on resource and plan</a:t>
                      </a:r>
                    </a:p>
                  </a:txBody>
                  <a:tcPr>
                    <a:lnL w="12700" cap="flat" cmpd="sng" algn="ctr">
                      <a:solidFill>
                        <a:schemeClr val="bg2"/>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noFill/>
                  </a:tcPr>
                </a:tc>
                <a:tc hMerge="1">
                  <a:txBody>
                    <a:bodyPr/>
                    <a:lstStyle/>
                    <a:p>
                      <a:endParaRPr lang="en-GB"/>
                    </a:p>
                  </a:txBody>
                  <a:tcPr>
                    <a:lnL w="3175" cap="flat" cmpd="sng" algn="ctr">
                      <a:solidFill>
                        <a:schemeClr val="bg1">
                          <a:lumMod val="65000"/>
                        </a:schemeClr>
                      </a:solidFill>
                      <a:prstDash val="solid"/>
                      <a:round/>
                      <a:headEnd type="none" w="med" len="med"/>
                      <a:tailEnd type="none" w="med" len="med"/>
                    </a:lnL>
                  </a:tcPr>
                </a:tc>
                <a:tc hMerge="1">
                  <a:txBody>
                    <a:bodyPr/>
                    <a:lstStyle/>
                    <a:p>
                      <a:endParaRPr lang="en-GB"/>
                    </a:p>
                  </a:txBody>
                  <a:tcPr>
                    <a:lnL w="3175" cap="flat" cmpd="sng" algn="ctr">
                      <a:solidFill>
                        <a:schemeClr val="bg1">
                          <a:lumMod val="65000"/>
                        </a:schemeClr>
                      </a:solidFill>
                      <a:prstDash val="solid"/>
                      <a:round/>
                      <a:headEnd type="none" w="med" len="med"/>
                      <a:tailEnd type="none" w="med" len="med"/>
                    </a:lnL>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100"/>
                    </a:p>
                  </a:txBody>
                  <a:tcPr>
                    <a:lnL w="3175" cap="flat" cmpd="sng" algn="ctr">
                      <a:solidFill>
                        <a:schemeClr val="bg1">
                          <a:lumMod val="65000"/>
                        </a:schemeClr>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T w="12700" cap="flat" cmpd="sng" algn="ctr">
                      <a:solidFill>
                        <a:schemeClr val="bg2"/>
                      </a:solidFill>
                      <a:prstDash val="solid"/>
                      <a:round/>
                      <a:headEnd type="none" w="med" len="med"/>
                      <a:tailEnd type="none" w="med" len="med"/>
                    </a:lnT>
                    <a:noFill/>
                  </a:tcPr>
                </a:tc>
                <a:tc hMerge="1">
                  <a:txBody>
                    <a:bodyPr/>
                    <a:lstStyle/>
                    <a:p>
                      <a:pPr algn="ctr"/>
                      <a:r>
                        <a:rPr lang="en-GB" sz="1100" b="1"/>
                        <a:t>4x4 = 16/25</a:t>
                      </a:r>
                      <a:endParaRPr lang="en-GB" sz="1200" b="0"/>
                    </a:p>
                  </a:txBody>
                  <a:tcPr anchor="ctr">
                    <a:lnL w="3175" cap="flat" cmpd="sng" algn="ctr">
                      <a:solidFill>
                        <a:schemeClr val="bg1">
                          <a:lumMod val="65000"/>
                        </a:schemeClr>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T w="12700" cap="flat" cmpd="sng" algn="ctr">
                      <a:solidFill>
                        <a:schemeClr val="bg2"/>
                      </a:solidFill>
                      <a:prstDash val="solid"/>
                      <a:round/>
                      <a:headEnd type="none" w="med" len="med"/>
                      <a:tailEnd type="none" w="med" len="med"/>
                    </a:lnT>
                    <a:solidFill>
                      <a:srgbClr val="FF0000"/>
                    </a:solidFill>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a:p>
                  </a:txBody>
                  <a:tcPr>
                    <a:lnL w="3175" cap="flat" cmpd="sng" algn="ctr">
                      <a:solidFill>
                        <a:schemeClr val="bg1">
                          <a:lumMod val="65000"/>
                        </a:schemeClr>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noFill/>
                  </a:tcPr>
                </a:tc>
                <a:tc gridSpan="3">
                  <a:txBody>
                    <a:bodyPr/>
                    <a:lstStyle/>
                    <a:p>
                      <a:pPr algn="ctr"/>
                      <a:r>
                        <a:rPr lang="en-GB" sz="1000" b="1"/>
                        <a:t>4x4 = 16/25</a:t>
                      </a:r>
                      <a:endParaRPr lang="en-GB" sz="1000" b="0"/>
                    </a:p>
                  </a:txBody>
                  <a:tcPr anchor="ctr">
                    <a:lnL w="3175" cap="flat" cmpd="sng" algn="ctr">
                      <a:solidFill>
                        <a:schemeClr val="bg1">
                          <a:lumMod val="65000"/>
                        </a:schemeClr>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solidFill>
                      <a:srgbClr val="FF0000"/>
                    </a:solidFill>
                  </a:tcPr>
                </a:tc>
                <a:tc hMerge="1">
                  <a:txBody>
                    <a:bodyPr/>
                    <a:lstStyle/>
                    <a:p>
                      <a:pPr algn="ctr"/>
                      <a:r>
                        <a:rPr lang="en-GB" sz="1100" b="1"/>
                        <a:t>3x3 = 9/25</a:t>
                      </a:r>
                      <a:endParaRPr lang="en-GB" b="1"/>
                    </a:p>
                  </a:txBody>
                  <a:tcPr anchor="ctr">
                    <a:lnL w="3175" cap="flat" cmpd="sng" algn="ctr">
                      <a:solidFill>
                        <a:schemeClr val="bg1">
                          <a:lumMod val="65000"/>
                        </a:schemeClr>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T w="12700" cap="flat" cmpd="sng" algn="ctr">
                      <a:solidFill>
                        <a:schemeClr val="bg2"/>
                      </a:solidFill>
                      <a:prstDash val="solid"/>
                      <a:round/>
                      <a:headEnd type="none" w="med" len="med"/>
                      <a:tailEnd type="none" w="med" len="med"/>
                    </a:lnT>
                    <a:solidFill>
                      <a:srgbClr val="FFFF00"/>
                    </a:solidFill>
                  </a:tcPr>
                </a:tc>
                <a:tc hMerge="1">
                  <a:txBody>
                    <a:bodyPr/>
                    <a:lstStyle/>
                    <a:p>
                      <a:r>
                        <a:rPr lang="en-GB" sz="1100" b="1"/>
                        <a:t>3x3 = 9/25</a:t>
                      </a:r>
                      <a:endParaRPr lang="en-GB"/>
                    </a:p>
                  </a:txBody>
                  <a:tcPr anchor="ctr">
                    <a:lnL w="3175" cap="flat" cmpd="sng" algn="ctr">
                      <a:solidFill>
                        <a:schemeClr val="bg1">
                          <a:lumMod val="65000"/>
                        </a:schemeClr>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T w="12700" cap="flat" cmpd="sng" algn="ctr">
                      <a:solidFill>
                        <a:schemeClr val="bg2"/>
                      </a:solidFill>
                      <a:prstDash val="solid"/>
                      <a:round/>
                      <a:headEnd type="none" w="med" len="med"/>
                      <a:tailEnd type="none" w="med" len="med"/>
                    </a:lnT>
                    <a:solidFill>
                      <a:srgbClr val="FFFF00"/>
                    </a:solidFill>
                  </a:tcPr>
                </a:tc>
                <a:tc gridSpan="2">
                  <a:txBody>
                    <a:bodyPr/>
                    <a:lstStyle/>
                    <a:p>
                      <a:pPr algn="ctr"/>
                      <a:r>
                        <a:rPr lang="en-GB" sz="1000" b="1"/>
                        <a:t>3x3 = 9/25</a:t>
                      </a:r>
                      <a:endParaRPr lang="en-GB" sz="1000"/>
                    </a:p>
                  </a:txBody>
                  <a:tcPr anchor="ctr">
                    <a:lnL w="3175" cap="flat" cmpd="sng" algn="ctr">
                      <a:solidFill>
                        <a:schemeClr val="bg1">
                          <a:lumMod val="65000"/>
                        </a:schemeClr>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solidFill>
                      <a:srgbClr val="FFFF00"/>
                    </a:solidFill>
                  </a:tcPr>
                </a:tc>
                <a:tc hMerge="1">
                  <a:txBody>
                    <a:bodyPr/>
                    <a:lstStyle/>
                    <a:p>
                      <a:endParaRPr lang="en-GB"/>
                    </a:p>
                  </a:txBody>
                  <a:tcPr>
                    <a:lnL w="3175" cap="flat" cmpd="sng" algn="ctr">
                      <a:solidFill>
                        <a:schemeClr val="bg1">
                          <a:lumMod val="65000"/>
                        </a:schemeClr>
                      </a:solidFill>
                      <a:prstDash val="solid"/>
                      <a:round/>
                      <a:headEnd type="none" w="med" len="med"/>
                      <a:tailEnd type="none" w="med" len="med"/>
                    </a:lnL>
                  </a:tcPr>
                </a:tc>
                <a:extLst>
                  <a:ext uri="{0D108BD9-81ED-4DB2-BD59-A6C34878D82A}">
                    <a16:rowId xmlns:a16="http://schemas.microsoft.com/office/drawing/2014/main" val="751490772"/>
                  </a:ext>
                </a:extLst>
              </a:tr>
              <a:tr h="245140">
                <a:tc vMerge="1">
                  <a:txBody>
                    <a:bodyPr/>
                    <a:lstStyle/>
                    <a:p>
                      <a:pPr algn="ctr"/>
                      <a:endParaRPr lang="en-GB" sz="1200" b="1">
                        <a:solidFill>
                          <a:schemeClr val="bg1"/>
                        </a:solidFill>
                      </a:endParaRPr>
                    </a:p>
                  </a:txBody>
                  <a:tcPr vert="vert270" anchor="ctr">
                    <a:lnL w="3175" cap="flat" cmpd="sng" algn="ctr">
                      <a:solidFill>
                        <a:schemeClr val="tx1"/>
                      </a:solidFill>
                      <a:prstDash val="solid"/>
                      <a:round/>
                      <a:headEnd type="none" w="med" len="med"/>
                      <a:tailEnd type="none" w="med" len="med"/>
                    </a:lnL>
                    <a:lnR w="12700" cap="flat" cmpd="sng" algn="ctr">
                      <a:solidFill>
                        <a:schemeClr val="bg2"/>
                      </a:solidFill>
                      <a:prstDash val="solid"/>
                      <a:round/>
                      <a:headEnd type="none" w="med" len="med"/>
                      <a:tailEnd type="none" w="med" len="med"/>
                    </a:lnR>
                    <a:solidFill>
                      <a:srgbClr val="0F82A1"/>
                    </a:solidFill>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a:t>0288 – Data Centre migration revenue funding</a:t>
                      </a:r>
                    </a:p>
                  </a:txBody>
                  <a:tcPr anchor="ctr">
                    <a:lnL w="12700" cap="flat" cmpd="sng" algn="ctr">
                      <a:solidFill>
                        <a:schemeClr val="bg2"/>
                      </a:solidFill>
                      <a:prstDash val="solid"/>
                      <a:round/>
                      <a:headEnd type="none" w="med" len="med"/>
                      <a:tailEnd type="none" w="med" len="med"/>
                    </a:lnL>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hMerge="1">
                  <a:txBody>
                    <a:bodyPr/>
                    <a:lstStyle/>
                    <a:p>
                      <a:endParaRPr lang="en-GB"/>
                    </a:p>
                  </a:txBody>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000" b="1"/>
                        <a:t>4x4 = 16/25</a:t>
                      </a:r>
                      <a:endParaRPr lang="en-GB" sz="1000"/>
                    </a:p>
                  </a:txBody>
                  <a:tcPr anchor="ctr">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FF0000"/>
                    </a:solidFill>
                  </a:tcPr>
                </a:tc>
                <a:tc hMerge="1">
                  <a:txBody>
                    <a:bodyPr/>
                    <a:lstStyle/>
                    <a:p>
                      <a:pPr algn="ctr"/>
                      <a:r>
                        <a:rPr lang="en-GB" sz="1000" b="1"/>
                        <a:t>4x4 = 16/25</a:t>
                      </a:r>
                    </a:p>
                  </a:txBody>
                  <a:tcPr anchor="ctr">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FF0000"/>
                    </a:solidFill>
                  </a:tcPr>
                </a:tc>
                <a:tc>
                  <a:txBody>
                    <a:bodyPr/>
                    <a:lstStyle/>
                    <a:p>
                      <a:pPr algn="ctr"/>
                      <a:r>
                        <a:rPr lang="en-GB" sz="1000" b="1"/>
                        <a:t>2x4 = 8/25</a:t>
                      </a:r>
                      <a:endParaRPr lang="en-GB" sz="1000"/>
                    </a:p>
                  </a:txBody>
                  <a:tcPr anchor="ctr">
                    <a:lnL w="12700" cap="flat" cmpd="sng" algn="ctr">
                      <a:solidFill>
                        <a:schemeClr val="bg2"/>
                      </a:solidFill>
                      <a:prstDash val="solid"/>
                      <a:round/>
                      <a:headEnd type="none" w="med" len="med"/>
                      <a:tailEnd type="none" w="med" len="med"/>
                    </a:lnL>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FFC000"/>
                    </a:solidFill>
                  </a:tcPr>
                </a:tc>
                <a:tc gridSpan="6">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a:t>0208 – Welsh Language Compliance</a:t>
                      </a:r>
                    </a:p>
                  </a:txBody>
                  <a:tcPr anchor="ctr">
                    <a:no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pPr algn="ctr"/>
                      <a:r>
                        <a:rPr lang="en-GB" sz="1100" b="1"/>
                        <a:t>3x4 = 12/25</a:t>
                      </a:r>
                    </a:p>
                  </a:txBody>
                  <a:tcPr anchor="ctr">
                    <a:lnR w="3175" cap="flat" cmpd="sng" algn="ctr">
                      <a:solidFill>
                        <a:schemeClr val="bg1">
                          <a:lumMod val="65000"/>
                        </a:schemeClr>
                      </a:solidFill>
                      <a:prstDash val="solid"/>
                      <a:round/>
                      <a:headEnd type="none" w="med" len="med"/>
                      <a:tailEnd type="none" w="med" len="med"/>
                    </a:lnR>
                    <a:solidFill>
                      <a:srgbClr val="FFC000"/>
                    </a:solidFill>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a:p>
                  </a:txBody>
                  <a:tcPr anchor="ctr">
                    <a:noFill/>
                  </a:tcPr>
                </a:tc>
                <a:tc gridSpan="3">
                  <a:txBody>
                    <a:bodyPr/>
                    <a:lstStyle/>
                    <a:p>
                      <a:pPr algn="ctr"/>
                      <a:r>
                        <a:rPr lang="en-GB" sz="1000" b="1"/>
                        <a:t>3x4 = 12/25</a:t>
                      </a:r>
                    </a:p>
                  </a:txBody>
                  <a:tcPr anchor="ctr">
                    <a:lnR w="3175" cap="flat" cmpd="sng" algn="ctr">
                      <a:solidFill>
                        <a:schemeClr val="bg1">
                          <a:lumMod val="65000"/>
                        </a:schemeClr>
                      </a:solidFill>
                      <a:prstDash val="solid"/>
                      <a:round/>
                      <a:headEnd type="none" w="med" len="med"/>
                      <a:tailEnd type="none" w="med" len="med"/>
                    </a:lnR>
                    <a:solidFill>
                      <a:srgbClr val="FFC000"/>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b="1"/>
                        <a:t>1x4 =4/25</a:t>
                      </a:r>
                    </a:p>
                  </a:txBody>
                  <a:tcPr anchor="ctr">
                    <a:lnL w="3175" cap="flat" cmpd="sng" algn="ctr">
                      <a:solidFill>
                        <a:schemeClr val="bg1">
                          <a:lumMod val="65000"/>
                        </a:schemeClr>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solidFill>
                      <a:srgbClr val="FFFF00"/>
                    </a:solidFill>
                  </a:tcPr>
                </a:tc>
                <a:tc hMerge="1">
                  <a:txBody>
                    <a:bodyPr/>
                    <a:lstStyle/>
                    <a:p>
                      <a:r>
                        <a:rPr lang="en-GB" sz="1100" b="1"/>
                        <a:t>1x4 =4/25</a:t>
                      </a:r>
                      <a:endParaRPr lang="en-GB"/>
                    </a:p>
                  </a:txBody>
                  <a:tcPr anchor="ctr">
                    <a:lnL w="3175" cap="flat" cmpd="sng" algn="ctr">
                      <a:solidFill>
                        <a:schemeClr val="bg1">
                          <a:lumMod val="65000"/>
                        </a:schemeClr>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solidFill>
                      <a:srgbClr val="FFFF00"/>
                    </a:solidFill>
                  </a:tcPr>
                </a:tc>
                <a:tc gridSpan="2">
                  <a:txBody>
                    <a:bodyPr/>
                    <a:lstStyle/>
                    <a:p>
                      <a:pPr algn="ctr"/>
                      <a:r>
                        <a:rPr lang="en-GB" sz="1000" b="1"/>
                        <a:t>1x4 =4/25</a:t>
                      </a:r>
                      <a:endParaRPr lang="en-GB" sz="1000"/>
                    </a:p>
                  </a:txBody>
                  <a:tcPr anchor="ctr">
                    <a:lnL w="3175" cap="flat" cmpd="sng" algn="ctr">
                      <a:solidFill>
                        <a:schemeClr val="bg1">
                          <a:lumMod val="65000"/>
                        </a:schemeClr>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solidFill>
                      <a:srgbClr val="FFFF00"/>
                    </a:solidFill>
                  </a:tcPr>
                </a:tc>
                <a:tc hMerge="1">
                  <a:txBody>
                    <a:bodyPr/>
                    <a:lstStyle/>
                    <a:p>
                      <a:endParaRPr lang="en-GB"/>
                    </a:p>
                  </a:txBody>
                  <a:tcPr/>
                </a:tc>
                <a:extLst>
                  <a:ext uri="{0D108BD9-81ED-4DB2-BD59-A6C34878D82A}">
                    <a16:rowId xmlns:a16="http://schemas.microsoft.com/office/drawing/2014/main" val="637748158"/>
                  </a:ext>
                </a:extLst>
              </a:tr>
              <a:tr h="245140">
                <a:tc>
                  <a:txBody>
                    <a:bodyPr/>
                    <a:lstStyle/>
                    <a:p>
                      <a:pPr algn="ctr"/>
                      <a:endParaRPr lang="en-GB" sz="1200" b="1">
                        <a:solidFill>
                          <a:schemeClr val="bg1"/>
                        </a:solidFill>
                      </a:endParaRPr>
                    </a:p>
                  </a:txBody>
                  <a:tcPr vert="vert270" anchor="ctr">
                    <a:lnL w="3175" cap="flat" cmpd="sng" algn="ctr">
                      <a:solidFill>
                        <a:schemeClr val="tx1"/>
                      </a:solidFill>
                      <a:prstDash val="solid"/>
                      <a:round/>
                      <a:headEnd type="none" w="med" len="med"/>
                      <a:tailEnd type="none" w="med" len="med"/>
                    </a:lnL>
                    <a:lnR w="12700" cap="flat" cmpd="sng" algn="ctr">
                      <a:solidFill>
                        <a:schemeClr val="bg2"/>
                      </a:solidFill>
                      <a:prstDash val="solid"/>
                      <a:round/>
                      <a:headEnd type="none" w="med" len="med"/>
                      <a:tailEnd type="none" w="med" len="med"/>
                    </a:lnR>
                    <a:solidFill>
                      <a:srgbClr val="0F82A1"/>
                    </a:solidFill>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a:t>0285 – Unfunded NI increase</a:t>
                      </a:r>
                    </a:p>
                  </a:txBody>
                  <a:tcPr anchor="ctr">
                    <a:lnL w="12700" cap="flat" cmpd="sng" algn="ctr">
                      <a:solidFill>
                        <a:schemeClr val="bg2"/>
                      </a:solidFill>
                      <a:prstDash val="solid"/>
                      <a:round/>
                      <a:headEnd type="none" w="med" len="med"/>
                      <a:tailEnd type="none" w="med" len="med"/>
                    </a:lnL>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hMerge="1">
                  <a:txBody>
                    <a:bodyPr/>
                    <a:lstStyle/>
                    <a:p>
                      <a:endParaRPr lang="en-GB"/>
                    </a:p>
                  </a:txBody>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000" b="1"/>
                        <a:t>4x3 = 12/25</a:t>
                      </a:r>
                      <a:endParaRPr lang="en-GB" sz="1000"/>
                    </a:p>
                  </a:txBody>
                  <a:tcPr anchor="ctr">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FFC000"/>
                    </a:solidFill>
                  </a:tcPr>
                </a:tc>
                <a:tc hMerge="1">
                  <a:txBody>
                    <a:bodyPr/>
                    <a:lstStyle/>
                    <a:p>
                      <a:pPr algn="ctr"/>
                      <a:r>
                        <a:rPr lang="en-GB" sz="1000" b="1"/>
                        <a:t>4x3 = 12/25</a:t>
                      </a:r>
                    </a:p>
                  </a:txBody>
                  <a:tcPr anchor="ctr">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FFC000"/>
                    </a:solidFill>
                  </a:tcPr>
                </a:tc>
                <a:tc>
                  <a:txBody>
                    <a:bodyPr/>
                    <a:lstStyle/>
                    <a:p>
                      <a:pPr algn="ctr"/>
                      <a:r>
                        <a:rPr lang="en-GB" sz="1000" b="1"/>
                        <a:t>2x3 = 6/25</a:t>
                      </a:r>
                      <a:endParaRPr lang="en-GB" sz="1000"/>
                    </a:p>
                  </a:txBody>
                  <a:tcPr anchor="ctr">
                    <a:lnL w="12700" cap="flat" cmpd="sng" algn="ctr">
                      <a:solidFill>
                        <a:schemeClr val="bg2"/>
                      </a:solidFill>
                      <a:prstDash val="solid"/>
                      <a:round/>
                      <a:headEnd type="none" w="med" len="med"/>
                      <a:tailEnd type="none" w="med" len="med"/>
                    </a:lnL>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FFFF00"/>
                    </a:solidFill>
                  </a:tcPr>
                </a:tc>
                <a:tc gridSpan="6">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a:t>0284 – Increased Utility Costs Financial Pressures</a:t>
                      </a:r>
                    </a:p>
                  </a:txBody>
                  <a:tcPr anchor="ctr">
                    <a:lnB w="12700" cap="flat" cmpd="sng" algn="ctr">
                      <a:solidFill>
                        <a:schemeClr val="bg2"/>
                      </a:solidFill>
                      <a:prstDash val="solid"/>
                      <a:round/>
                      <a:headEnd type="none" w="med" len="med"/>
                      <a:tailEnd type="none" w="med" len="med"/>
                    </a:lnB>
                    <a:no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a:p>
                  </a:txBody>
                  <a:tcPr anchor="ctr">
                    <a:noFill/>
                  </a:tcPr>
                </a:tc>
                <a:tc grid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000" b="1"/>
                        <a:t>4x3 = 12/25</a:t>
                      </a:r>
                    </a:p>
                  </a:txBody>
                  <a:tcPr anchor="ctr">
                    <a:lnR w="3175" cap="flat" cmpd="sng" algn="ctr">
                      <a:solidFill>
                        <a:schemeClr val="bg1">
                          <a:lumMod val="65000"/>
                        </a:schemeClr>
                      </a:solidFill>
                      <a:prstDash val="solid"/>
                      <a:round/>
                      <a:headEnd type="none" w="med" len="med"/>
                      <a:tailEnd type="none" w="med" len="med"/>
                    </a:lnR>
                    <a:lnB w="12700" cap="flat" cmpd="sng" algn="ctr">
                      <a:solidFill>
                        <a:schemeClr val="bg2"/>
                      </a:solidFill>
                      <a:prstDash val="solid"/>
                      <a:round/>
                      <a:headEnd type="none" w="med" len="med"/>
                      <a:tailEnd type="none" w="med" len="med"/>
                    </a:lnB>
                    <a:solidFill>
                      <a:srgbClr val="FFC000"/>
                    </a:solidFill>
                  </a:tcPr>
                </a:tc>
                <a:tc hMerge="1">
                  <a:txBody>
                    <a:bodyPr/>
                    <a:lstStyle/>
                    <a:p>
                      <a:endParaRPr lang="en-GB"/>
                    </a:p>
                  </a:txBody>
                  <a:tcPr/>
                </a:tc>
                <a:tc hMerge="1">
                  <a:txBody>
                    <a:bodyPr/>
                    <a:lstStyle/>
                    <a:p>
                      <a:endParaRPr lang="en-GB"/>
                    </a:p>
                  </a:txBody>
                  <a:tcPr/>
                </a:tc>
                <a:tc gridSpan="2">
                  <a:txBody>
                    <a:bodyPr/>
                    <a:lstStyle/>
                    <a:p>
                      <a:pPr algn="ctr"/>
                      <a:r>
                        <a:rPr lang="en-GB" sz="1000" b="1"/>
                        <a:t>3x2 = 6/25</a:t>
                      </a:r>
                    </a:p>
                  </a:txBody>
                  <a:tcPr anchor="ctr">
                    <a:lnL w="3175" cap="flat" cmpd="sng" algn="ctr">
                      <a:solidFill>
                        <a:schemeClr val="bg1">
                          <a:lumMod val="65000"/>
                        </a:schemeClr>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B w="12700" cap="flat" cmpd="sng" algn="ctr">
                      <a:solidFill>
                        <a:schemeClr val="bg2"/>
                      </a:solidFill>
                      <a:prstDash val="solid"/>
                      <a:round/>
                      <a:headEnd type="none" w="med" len="med"/>
                      <a:tailEnd type="none" w="med" len="med"/>
                    </a:lnB>
                    <a:solidFill>
                      <a:srgbClr val="FFFF00"/>
                    </a:solidFill>
                  </a:tcPr>
                </a:tc>
                <a:tc hMerge="1">
                  <a:txBody>
                    <a:bodyPr/>
                    <a:lstStyle/>
                    <a:p>
                      <a:endParaRPr lang="en-GB"/>
                    </a:p>
                  </a:txBody>
                  <a:tcPr/>
                </a:tc>
                <a:extLst>
                  <a:ext uri="{0D108BD9-81ED-4DB2-BD59-A6C34878D82A}">
                    <a16:rowId xmlns:a16="http://schemas.microsoft.com/office/drawing/2014/main" val="53076889"/>
                  </a:ext>
                </a:extLst>
              </a:tr>
              <a:tr h="260461">
                <a:tc rowSpan="2">
                  <a:txBody>
                    <a:bodyPr/>
                    <a:lstStyle/>
                    <a:p>
                      <a:pPr algn="ctr"/>
                      <a:r>
                        <a:rPr lang="en-GB" sz="1200" b="1">
                          <a:solidFill>
                            <a:schemeClr val="bg1"/>
                          </a:solidFill>
                        </a:rPr>
                        <a:t>CONTROLS AND ASSURANCE</a:t>
                      </a:r>
                    </a:p>
                  </a:txBody>
                  <a:tcPr vert="vert270" anchor="ctr">
                    <a:lnL w="3175" cap="flat" cmpd="sng" algn="ctr">
                      <a:solidFill>
                        <a:schemeClr val="tx1"/>
                      </a:solidFill>
                      <a:prstDash val="solid"/>
                      <a:round/>
                      <a:headEnd type="none" w="med" len="med"/>
                      <a:tailEnd type="none" w="med" len="med"/>
                    </a:lnL>
                    <a:lnR w="12700" cap="flat" cmpd="sng" algn="ctr">
                      <a:solidFill>
                        <a:schemeClr val="bg2"/>
                      </a:solidFill>
                      <a:prstDash val="solid"/>
                      <a:round/>
                      <a:headEnd type="none" w="med" len="med"/>
                      <a:tailEnd type="none" w="med" len="med"/>
                    </a:lnR>
                    <a:solidFill>
                      <a:srgbClr val="0F82A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b="1">
                          <a:solidFill>
                            <a:schemeClr val="bg1"/>
                          </a:solidFill>
                        </a:rPr>
                        <a:t>KEY CONTROLS GAPS</a:t>
                      </a:r>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B6077"/>
                    </a:solidFill>
                  </a:tcPr>
                </a:tc>
                <a:tc gridSpan="3">
                  <a:txBody>
                    <a:bodyPr/>
                    <a:lstStyle/>
                    <a:p>
                      <a:pPr algn="ctr"/>
                      <a:r>
                        <a:rPr lang="en-GB" sz="1100" b="1">
                          <a:solidFill>
                            <a:schemeClr val="bg1"/>
                          </a:solidFill>
                        </a:rPr>
                        <a:t>ACTION PLAN</a:t>
                      </a:r>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B6077"/>
                    </a:solidFill>
                  </a:tcPr>
                </a:tc>
                <a:tc hMerge="1">
                  <a:txBody>
                    <a:bodyPr/>
                    <a:lstStyle/>
                    <a:p>
                      <a:endParaRPr lang="en-GB"/>
                    </a:p>
                  </a:txBody>
                  <a:tcPr/>
                </a:tc>
                <a:tc hMerge="1">
                  <a:txBody>
                    <a:bodyPr/>
                    <a:lstStyle/>
                    <a:p>
                      <a:pPr algn="ctr"/>
                      <a:endParaRPr lang="en-GB" sz="1200" b="1">
                        <a:solidFill>
                          <a:schemeClr val="bg1"/>
                        </a:solidFill>
                      </a:endParaRPr>
                    </a:p>
                  </a:txBody>
                  <a:tcPr anchor="ct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B6077"/>
                    </a:solidFill>
                  </a:tcPr>
                </a:tc>
                <a:tc gridSpan="2">
                  <a:txBody>
                    <a:bodyPr/>
                    <a:lstStyle/>
                    <a:p>
                      <a:pPr algn="ctr"/>
                      <a:r>
                        <a:rPr lang="en-GB" sz="1100" b="1">
                          <a:solidFill>
                            <a:schemeClr val="bg1"/>
                          </a:solidFill>
                        </a:rPr>
                        <a:t>ASSURANCE GAPS</a:t>
                      </a:r>
                      <a:endParaRPr lang="en-GB" sz="1100"/>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B6077"/>
                    </a:solidFill>
                  </a:tcPr>
                </a:tc>
                <a:tc hMerge="1">
                  <a:txBody>
                    <a:bodyPr/>
                    <a:lstStyle/>
                    <a:p>
                      <a:endParaRPr lang="en-GB"/>
                    </a:p>
                  </a:txBody>
                  <a:tcPr/>
                </a:tc>
                <a:tc gridSpan="4">
                  <a:txBody>
                    <a:bodyPr/>
                    <a:lstStyle/>
                    <a:p>
                      <a:pPr algn="ctr"/>
                      <a:r>
                        <a:rPr lang="en-GB" sz="1100" b="1">
                          <a:solidFill>
                            <a:schemeClr val="bg1"/>
                          </a:solidFill>
                        </a:rPr>
                        <a:t>ACTION PLAN</a:t>
                      </a:r>
                      <a:endParaRPr lang="en-GB" sz="1100"/>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B6077"/>
                    </a:solidFill>
                  </a:tcPr>
                </a:tc>
                <a:tc hMerge="1">
                  <a:txBody>
                    <a:bodyPr/>
                    <a:lstStyle/>
                    <a:p>
                      <a:r>
                        <a:rPr lang="en-GB" sz="1200" b="1">
                          <a:solidFill>
                            <a:schemeClr val="bg1"/>
                          </a:solidFill>
                        </a:rPr>
                        <a:t>ACTION PLAN</a:t>
                      </a:r>
                      <a:endParaRPr lang="en-GB" sz="1200"/>
                    </a:p>
                  </a:txBody>
                  <a:tcPr anchor="ctr">
                    <a:lnB w="12700" cap="flat" cmpd="sng" algn="ctr">
                      <a:solidFill>
                        <a:schemeClr val="bg2"/>
                      </a:solidFill>
                      <a:prstDash val="solid"/>
                      <a:round/>
                      <a:headEnd type="none" w="med" len="med"/>
                      <a:tailEnd type="none" w="med" len="med"/>
                    </a:lnB>
                    <a:solidFill>
                      <a:srgbClr val="0B6077"/>
                    </a:solidFill>
                  </a:tcPr>
                </a:tc>
                <a:tc hMerge="1">
                  <a:txBody>
                    <a:bodyPr/>
                    <a:lstStyle/>
                    <a:p>
                      <a:endParaRPr lang="en-GB"/>
                    </a:p>
                  </a:txBody>
                  <a:tcPr/>
                </a:tc>
                <a:tc hMerge="1">
                  <a:txBody>
                    <a:bodyPr/>
                    <a:lstStyle/>
                    <a:p>
                      <a:r>
                        <a:rPr lang="en-GB" sz="1100" b="1">
                          <a:solidFill>
                            <a:schemeClr val="bg1"/>
                          </a:solidFill>
                        </a:rPr>
                        <a:t>PROGRESS ON ACTION PLAN</a:t>
                      </a:r>
                      <a:endParaRPr lang="en-GB"/>
                    </a:p>
                  </a:txBody>
                  <a:tcPr anchor="ctr">
                    <a:lnB w="12700" cap="flat" cmpd="sng" algn="ctr">
                      <a:solidFill>
                        <a:schemeClr val="bg2"/>
                      </a:solidFill>
                      <a:prstDash val="solid"/>
                      <a:round/>
                      <a:headEnd type="none" w="med" len="med"/>
                      <a:tailEnd type="none" w="med" len="med"/>
                    </a:lnB>
                    <a:solidFill>
                      <a:srgbClr val="0B6077"/>
                    </a:solidFill>
                  </a:tcPr>
                </a:tc>
                <a:tc gridSpan="6">
                  <a:txBody>
                    <a:bodyPr/>
                    <a:lstStyle/>
                    <a:p>
                      <a:r>
                        <a:rPr lang="en-GB" sz="1100" b="1">
                          <a:solidFill>
                            <a:schemeClr val="bg1"/>
                          </a:solidFill>
                        </a:rPr>
                        <a:t>PROGRESS ON ACTION PLAN</a:t>
                      </a:r>
                      <a:endParaRPr lang="en-GB"/>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B6077"/>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874702303"/>
                  </a:ext>
                </a:extLst>
              </a:tr>
              <a:tr h="3458505">
                <a:tc vMerge="1">
                  <a:txBody>
                    <a:bodyPr/>
                    <a:lstStyle/>
                    <a:p>
                      <a:pPr algn="ctr"/>
                      <a:endParaRPr lang="en-GB" sz="1200" b="1">
                        <a:solidFill>
                          <a:schemeClr val="bg1"/>
                        </a:solidFill>
                      </a:endParaRPr>
                    </a:p>
                  </a:txBody>
                  <a:tcPr vert="vert270" anchor="ctr">
                    <a:lnL w="3175" cap="flat" cmpd="sng" algn="ctr">
                      <a:solidFill>
                        <a:schemeClr val="tx1"/>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solidFill>
                      <a:srgbClr val="0F82A1"/>
                    </a:solidFill>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50" b="0">
                          <a:solidFill>
                            <a:schemeClr val="tx1"/>
                          </a:solidFill>
                        </a:rPr>
                        <a:t>DHCW ISO Internal audit plan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50" b="0">
                          <a:solidFill>
                            <a:schemeClr val="tx1"/>
                          </a:solidFill>
                        </a:rPr>
                        <a:t>Corporate succession plan to outline (initially) succession into the top three tiers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50" b="0">
                          <a:solidFill>
                            <a:schemeClr val="tx1"/>
                          </a:solidFill>
                        </a:rPr>
                        <a:t>Welsh Language Scheme - (1) finalise Scheme and seek Board sign off (2) Set up assurance activity to review compliance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50" b="0">
                          <a:solidFill>
                            <a:schemeClr val="tx1"/>
                          </a:solidFill>
                        </a:rPr>
                        <a:t>Communications strategy (1) finalise strategy and seek sign off (2) Create new KPI's to measure the impact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50" b="0">
                          <a:solidFill>
                            <a:schemeClr val="tx1"/>
                          </a:solidFill>
                        </a:rPr>
                        <a:t>People and OD Strategy (1) need to develop the strategy; (2) need to develop implementation plan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50" b="0">
                          <a:solidFill>
                            <a:schemeClr val="tx1"/>
                          </a:solidFill>
                        </a:rPr>
                        <a:t>Lack of assurance mechanism in relation to the effectiveness of the Long term financial strategy</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50" b="0">
                          <a:solidFill>
                            <a:schemeClr val="tx1"/>
                          </a:solidFill>
                        </a:rPr>
                        <a:t>Commercial Strategy for using third parties to increase workforce capacity</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50" b="0">
                          <a:solidFill>
                            <a:schemeClr val="tx1"/>
                          </a:solidFill>
                        </a:rPr>
                        <a:t>Organisational Values Review</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gridSpan="3">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50" b="0">
                          <a:solidFill>
                            <a:schemeClr val="tx1"/>
                          </a:solidFill>
                        </a:rPr>
                        <a:t>Finalise ISO Internal audit plan for 22/23</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50" b="0">
                          <a:solidFill>
                            <a:schemeClr val="tx1"/>
                          </a:solidFill>
                        </a:rPr>
                        <a:t>Complete Corporate Succession Plan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50" b="0">
                          <a:solidFill>
                            <a:schemeClr val="tx1"/>
                          </a:solidFill>
                        </a:rPr>
                        <a:t>Consult on and Sign off Welsh Language Scheme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50" b="0">
                          <a:solidFill>
                            <a:schemeClr val="tx1"/>
                          </a:solidFill>
                        </a:rPr>
                        <a:t>Communications Task and finish group to review finalise strategy</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50" b="0">
                          <a:solidFill>
                            <a:schemeClr val="tx1"/>
                          </a:solidFill>
                        </a:rPr>
                        <a:t>People and OD Strategy and implementation plan to be completed for sign off by the SHA Board</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50" b="0">
                          <a:solidFill>
                            <a:schemeClr val="tx1"/>
                          </a:solidFill>
                        </a:rPr>
                        <a:t>Create Long-Term Financial strategy and associated plan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50" b="0">
                          <a:solidFill>
                            <a:schemeClr val="tx1"/>
                          </a:solidFill>
                        </a:rPr>
                        <a:t>Agree commercial strategy for using third parties to increase workforce capacity and implementation plan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50" b="0">
                          <a:solidFill>
                            <a:schemeClr val="tx1"/>
                          </a:solidFill>
                        </a:rPr>
                        <a:t>Undertake and review of the organisations values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950" b="0">
                        <a:solidFill>
                          <a:schemeClr val="tx1"/>
                        </a:solidFill>
                      </a:endParaRP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hMerge="1">
                  <a:txBody>
                    <a:bodyPr/>
                    <a:lstStyle/>
                    <a:p>
                      <a:endParaRPr lang="en-GB"/>
                    </a:p>
                  </a:txBody>
                  <a:tcPr/>
                </a:tc>
                <a:tc hMerge="1">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100" b="0">
                        <a:solidFill>
                          <a:schemeClr val="tx1"/>
                        </a:solidFill>
                      </a:endParaRP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gridSpan="2">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50" dirty="0"/>
                        <a:t>Lack of assurance mechanism in relation to effectiveness of DHCW ISO Internal Audit plan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50" dirty="0"/>
                        <a:t>Reporting on the progress of the succession plan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50" dirty="0"/>
                        <a:t>Progress reporting on effectiveness of implementation of Communications strategy</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50" dirty="0"/>
                        <a:t>Lack of assurance mechanism in relation to the effectiveness of the Long term financial strategy</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50" dirty="0"/>
                        <a:t>Commercial Strategy for using third parties to increase workforce capacity</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50" dirty="0"/>
                        <a:t>Organisational Values Review</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50" dirty="0"/>
                        <a:t>Progress reporting on effectiveness of implementation of People and OD strategy</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50" dirty="0"/>
                        <a:t>Lack of assurance mechanism in relation to the effectiveness of the Health and Wellbeing group</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50" dirty="0"/>
                        <a:t>Lack of assurance mechanism in relation to effectiveness of Governance Assurance Framework</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50" dirty="0"/>
                        <a:t>Progress of implementation of stakeholder engagement plan</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hMerge="1">
                  <a:txBody>
                    <a:bodyPr/>
                    <a:lstStyle/>
                    <a:p>
                      <a:endParaRPr lang="en-GB"/>
                    </a:p>
                  </a:txBody>
                  <a:tcPr>
                    <a:lnL w="12700" cap="flat" cmpd="sng" algn="ctr">
                      <a:solidFill>
                        <a:schemeClr val="bg2"/>
                      </a:solidFill>
                      <a:prstDash val="solid"/>
                      <a:round/>
                      <a:headEnd type="none" w="med" len="med"/>
                      <a:tailEnd type="none" w="med" len="med"/>
                    </a:lnL>
                  </a:tcPr>
                </a:tc>
                <a:tc gridSpan="4">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50"/>
                        <a:t>Create reporting parameters for DHCW ISO Internal Audit Plan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50"/>
                        <a:t>Create regular review mechanisms for the Corporate Succession plan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50"/>
                        <a:t>Create reporting on the Communications strategy both operational and assurance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50"/>
                        <a:t>Create reporting on the Long-Term Financial strategy and associated plan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50"/>
                        <a:t>Create a resourcing group to assess the effective use of the commercial strategy and establish next steps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50"/>
                        <a:t>Undertake review and validation of the organisational values with the staff</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50"/>
                        <a:t>Create reporting on the People and OD strategy both operational and assurance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50"/>
                        <a:t>Create reporting mechanism on activities of the H&amp;WB group and feedback on activities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50"/>
                        <a:t>Create reporting for GAF</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50"/>
                        <a:t>Create 6-monthly report on stakeholder engagement as part of the SHA IOPR</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hMerge="1">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a:t>Create reporting parameters for DHCW ISO Internal Audit Plan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a:t>Create regular review mechanisms for the Corporate Succession plan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a:t>Create reporting on the implementation of the strategy to be included in the SHA Integrated Organisational Performance Report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a:t>Create reporting on the implementation of the strategy to be included in the SHA Integrated Organisational Performance Report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a:t>Create reporting mechanism on activities of the group and feedback on activities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a:t>Create feedback form for training to capture participant confidence in their knowledge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a:t>Create reporting parameters for Governance Assurance Framework</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a:t>Create  6-monthly report as part of the SHA Integrated Organisational Performance Report</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hMerge="1">
                  <a:txBody>
                    <a:bodyPr/>
                    <a:lstStyle/>
                    <a:p>
                      <a:endParaRPr lang="en-GB"/>
                    </a:p>
                  </a:txBody>
                  <a:tcPr>
                    <a:lnL w="12700" cap="flat" cmpd="sng" algn="ctr">
                      <a:solidFill>
                        <a:schemeClr val="bg2"/>
                      </a:solidFill>
                      <a:prstDash val="solid"/>
                      <a:round/>
                      <a:headEnd type="none" w="med" len="med"/>
                      <a:tailEnd type="none" w="med" len="med"/>
                    </a:lnL>
                  </a:tcPr>
                </a:tc>
                <a:tc hMerge="1">
                  <a:txBody>
                    <a:bodyPr/>
                    <a:lstStyle/>
                    <a:p>
                      <a:endParaRPr lang="en-GB"/>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gridSpan="6">
                  <a:txBody>
                    <a:bodyPr/>
                    <a:lstStyle/>
                    <a:p>
                      <a:endParaRPr lang="en-GB" dirty="0"/>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hMerge="1">
                  <a:txBody>
                    <a:bodyPr/>
                    <a:lstStyle/>
                    <a:p>
                      <a:endParaRPr lang="en-GB"/>
                    </a:p>
                  </a:txBody>
                  <a:tcPr>
                    <a:lnL w="12700" cap="flat" cmpd="sng" algn="ctr">
                      <a:solidFill>
                        <a:schemeClr val="bg2"/>
                      </a:solidFill>
                      <a:prstDash val="solid"/>
                      <a:round/>
                      <a:headEnd type="none" w="med" len="med"/>
                      <a:tailEnd type="none" w="med" len="med"/>
                    </a:lnL>
                  </a:tcPr>
                </a:tc>
                <a:tc hMerge="1">
                  <a:txBody>
                    <a:bodyPr/>
                    <a:lstStyle/>
                    <a:p>
                      <a:endParaRPr lang="en-GB"/>
                    </a:p>
                  </a:txBody>
                  <a:tcPr>
                    <a:lnL w="12700" cap="flat" cmpd="sng" algn="ctr">
                      <a:solidFill>
                        <a:schemeClr val="bg2"/>
                      </a:solidFill>
                      <a:prstDash val="solid"/>
                      <a:round/>
                      <a:headEnd type="none" w="med" len="med"/>
                      <a:tailEnd type="none" w="med" len="med"/>
                    </a:lnL>
                  </a:tcPr>
                </a:tc>
                <a:tc hMerge="1">
                  <a:txBody>
                    <a:bodyPr/>
                    <a:lstStyle/>
                    <a:p>
                      <a:endParaRPr lang="en-GB"/>
                    </a:p>
                  </a:txBody>
                  <a:tcPr/>
                </a:tc>
                <a:tc hMerge="1">
                  <a:txBody>
                    <a:bodyPr/>
                    <a:lstStyle/>
                    <a:p>
                      <a:endParaRPr lang="en-GB"/>
                    </a:p>
                  </a:txBody>
                  <a:tcPr/>
                </a:tc>
                <a:tc hMerge="1">
                  <a:txBody>
                    <a:bodyPr/>
                    <a:lstStyle/>
                    <a:p>
                      <a:endParaRPr lang="en-GB"/>
                    </a:p>
                  </a:txBody>
                  <a:tcPr>
                    <a:lnL w="12700" cap="flat" cmpd="sng" algn="ctr">
                      <a:solidFill>
                        <a:schemeClr val="bg2"/>
                      </a:solidFill>
                      <a:prstDash val="solid"/>
                      <a:round/>
                      <a:headEnd type="none" w="med" len="med"/>
                      <a:tailEnd type="none" w="med" len="med"/>
                    </a:lnL>
                  </a:tcPr>
                </a:tc>
                <a:extLst>
                  <a:ext uri="{0D108BD9-81ED-4DB2-BD59-A6C34878D82A}">
                    <a16:rowId xmlns:a16="http://schemas.microsoft.com/office/drawing/2014/main" val="1808658848"/>
                  </a:ext>
                </a:extLst>
              </a:tr>
            </a:tbl>
          </a:graphicData>
        </a:graphic>
      </p:graphicFrame>
      <p:grpSp>
        <p:nvGrpSpPr>
          <p:cNvPr id="6" name="Group 5">
            <a:extLst>
              <a:ext uri="{FF2B5EF4-FFF2-40B4-BE49-F238E27FC236}">
                <a16:creationId xmlns:a16="http://schemas.microsoft.com/office/drawing/2014/main" id="{3AF22D58-E7C1-4890-B06D-7569A5DF7EE1}"/>
              </a:ext>
            </a:extLst>
          </p:cNvPr>
          <p:cNvGrpSpPr/>
          <p:nvPr/>
        </p:nvGrpSpPr>
        <p:grpSpPr>
          <a:xfrm>
            <a:off x="8932146" y="194630"/>
            <a:ext cx="1067389" cy="391469"/>
            <a:chOff x="10731092" y="2015743"/>
            <a:chExt cx="1500985" cy="483736"/>
          </a:xfrm>
        </p:grpSpPr>
        <p:pic>
          <p:nvPicPr>
            <p:cNvPr id="7" name="Picture 6" descr="Icon&#10;&#10;Description automatically generated">
              <a:extLst>
                <a:ext uri="{FF2B5EF4-FFF2-40B4-BE49-F238E27FC236}">
                  <a16:creationId xmlns:a16="http://schemas.microsoft.com/office/drawing/2014/main" id="{B733A379-BB5D-469A-B802-83ABE5442D87}"/>
                </a:ext>
              </a:extLst>
            </p:cNvPr>
            <p:cNvPicPr>
              <a:picLocks noChangeAspect="1"/>
            </p:cNvPicPr>
            <p:nvPr/>
          </p:nvPicPr>
          <p:blipFill rotWithShape="1">
            <a:blip r:embed="rId3">
              <a:extLst>
                <a:ext uri="{28A0092B-C50C-407E-A947-70E740481C1C}">
                  <a14:useLocalDpi xmlns:a14="http://schemas.microsoft.com/office/drawing/2010/main" val="0"/>
                </a:ext>
              </a:extLst>
            </a:blip>
            <a:srcRect b="51711"/>
            <a:stretch/>
          </p:blipFill>
          <p:spPr>
            <a:xfrm>
              <a:off x="10731092" y="2015743"/>
              <a:ext cx="1500985" cy="483734"/>
            </a:xfrm>
            <a:prstGeom prst="rect">
              <a:avLst/>
            </a:prstGeom>
          </p:spPr>
        </p:pic>
        <p:cxnSp>
          <p:nvCxnSpPr>
            <p:cNvPr id="8" name="Straight Arrow Connector 7">
              <a:extLst>
                <a:ext uri="{FF2B5EF4-FFF2-40B4-BE49-F238E27FC236}">
                  <a16:creationId xmlns:a16="http://schemas.microsoft.com/office/drawing/2014/main" id="{293415A1-1C17-45B5-8F8B-C2E7E8D86F77}"/>
                </a:ext>
              </a:extLst>
            </p:cNvPr>
            <p:cNvCxnSpPr>
              <a:cxnSpLocks/>
            </p:cNvCxnSpPr>
            <p:nvPr/>
          </p:nvCxnSpPr>
          <p:spPr>
            <a:xfrm flipV="1">
              <a:off x="11480391" y="2183634"/>
              <a:ext cx="0" cy="315845"/>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10" name="TextBox 9">
            <a:extLst>
              <a:ext uri="{FF2B5EF4-FFF2-40B4-BE49-F238E27FC236}">
                <a16:creationId xmlns:a16="http://schemas.microsoft.com/office/drawing/2014/main" id="{B9E6C1C5-3FB6-4556-9AD7-A8BC9DC738F4}"/>
              </a:ext>
            </a:extLst>
          </p:cNvPr>
          <p:cNvSpPr txBox="1"/>
          <p:nvPr/>
        </p:nvSpPr>
        <p:spPr>
          <a:xfrm>
            <a:off x="10345561" y="267256"/>
            <a:ext cx="823965" cy="24622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prstClr val="black"/>
                </a:solidFill>
                <a:effectLst/>
                <a:uLnTx/>
                <a:uFillTx/>
                <a:latin typeface="Calibri" panose="020F0502020204030204"/>
                <a:ea typeface="+mn-ea"/>
                <a:cs typeface="+mn-cs"/>
              </a:rPr>
              <a:t>Amber</a:t>
            </a:r>
          </a:p>
        </p:txBody>
      </p:sp>
      <p:sp>
        <p:nvSpPr>
          <p:cNvPr id="12" name="TextBox 11">
            <a:extLst>
              <a:ext uri="{FF2B5EF4-FFF2-40B4-BE49-F238E27FC236}">
                <a16:creationId xmlns:a16="http://schemas.microsoft.com/office/drawing/2014/main" id="{70E72B22-B84A-48EC-8ACE-7C23CAEA5C0F}"/>
              </a:ext>
            </a:extLst>
          </p:cNvPr>
          <p:cNvSpPr txBox="1"/>
          <p:nvPr/>
        </p:nvSpPr>
        <p:spPr>
          <a:xfrm>
            <a:off x="11353800" y="267255"/>
            <a:ext cx="823965" cy="24622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prstClr val="black"/>
                </a:solidFill>
                <a:effectLst/>
                <a:uLnTx/>
                <a:uFillTx/>
                <a:latin typeface="Calibri" panose="020F0502020204030204"/>
                <a:ea typeface="+mn-ea"/>
                <a:cs typeface="+mn-cs"/>
              </a:rPr>
              <a:t>Amber</a:t>
            </a:r>
          </a:p>
        </p:txBody>
      </p:sp>
      <p:pic>
        <p:nvPicPr>
          <p:cNvPr id="11" name="Picture 10">
            <a:extLst>
              <a:ext uri="{FF2B5EF4-FFF2-40B4-BE49-F238E27FC236}">
                <a16:creationId xmlns:a16="http://schemas.microsoft.com/office/drawing/2014/main" id="{BDCA6347-77A3-4DA7-AE4D-0B6DE7D30AE9}"/>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a:off x="6702873" y="1867379"/>
            <a:ext cx="3815453" cy="324279"/>
          </a:xfrm>
          <a:prstGeom prst="rect">
            <a:avLst/>
          </a:prstGeom>
        </p:spPr>
      </p:pic>
      <p:sp>
        <p:nvSpPr>
          <p:cNvPr id="3" name="Slide Number Placeholder 2">
            <a:extLst>
              <a:ext uri="{FF2B5EF4-FFF2-40B4-BE49-F238E27FC236}">
                <a16:creationId xmlns:a16="http://schemas.microsoft.com/office/drawing/2014/main" id="{75B7B5A9-0304-417B-8465-31A5CF929180}"/>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FFAA79C-06A3-4187-9007-628746E76F42}" type="slidenum">
              <a:rPr kumimoji="0" lang="en-GB"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GB"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13" name="TextBox 12">
            <a:extLst>
              <a:ext uri="{FF2B5EF4-FFF2-40B4-BE49-F238E27FC236}">
                <a16:creationId xmlns:a16="http://schemas.microsoft.com/office/drawing/2014/main" id="{06E166B0-E112-4D2F-8AA1-BF203B7EDCBB}"/>
              </a:ext>
            </a:extLst>
          </p:cNvPr>
          <p:cNvSpPr txBox="1"/>
          <p:nvPr/>
        </p:nvSpPr>
        <p:spPr>
          <a:xfrm>
            <a:off x="9355720" y="3451423"/>
            <a:ext cx="2510931" cy="2970044"/>
          </a:xfrm>
          <a:prstGeom prst="rect">
            <a:avLst/>
          </a:prstGeom>
          <a:noFill/>
        </p:spPr>
        <p:txBody>
          <a:bodyPr wrap="square" rtlCol="0">
            <a:spAutoFit/>
          </a:bodyPr>
          <a:lstStyle/>
          <a:p>
            <a:pPr marL="285750" marR="0" lvl="0" indent="-2857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mn-cs"/>
              </a:rPr>
              <a:t>People and OD Strategy drafted and discussed at Directors Strategic session in June 2022.</a:t>
            </a:r>
          </a:p>
          <a:p>
            <a:pPr marL="285750" marR="0" lvl="0" indent="-2857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mn-cs"/>
              </a:rPr>
              <a:t>Commercial Workforce Resourcing T&amp;F Group being established.</a:t>
            </a:r>
          </a:p>
          <a:p>
            <a:pPr marL="285750" marR="0" lvl="0" indent="-2857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mn-cs"/>
              </a:rPr>
              <a:t>DHCW Welsh Language Scheme out to public consultation (1 July – 30 September 2022)</a:t>
            </a:r>
          </a:p>
          <a:p>
            <a:pPr marL="285750" marR="0" lvl="0" indent="-2857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mn-cs"/>
              </a:rPr>
              <a:t> Long Term Financial Funding approach being developed and due to come back to Exec Team for discussion.</a:t>
            </a:r>
          </a:p>
          <a:p>
            <a:pPr marL="285750" marR="0" lvl="0" indent="-2857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mn-cs"/>
              </a:rPr>
              <a:t>Communications T&amp;F Report being finalised for discussion.</a:t>
            </a:r>
          </a:p>
          <a:p>
            <a:pPr marL="285750" marR="0" lvl="0" indent="-2857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mn-cs"/>
              </a:rPr>
              <a:t>Digital Maturity matrix being explored as an all Wales NHS Digital  metric.</a:t>
            </a:r>
          </a:p>
        </p:txBody>
      </p:sp>
    </p:spTree>
    <p:extLst>
      <p:ext uri="{BB962C8B-B14F-4D97-AF65-F5344CB8AC3E}">
        <p14:creationId xmlns:p14="http://schemas.microsoft.com/office/powerpoint/2010/main" val="3626024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
            <a:extLst>
              <a:ext uri="{FF2B5EF4-FFF2-40B4-BE49-F238E27FC236}">
                <a16:creationId xmlns:a16="http://schemas.microsoft.com/office/drawing/2014/main" id="{924B2B4F-FEFC-4878-B80E-1A102043985B}"/>
              </a:ext>
            </a:extLst>
          </p:cNvPr>
          <p:cNvSpPr txBox="1">
            <a:spLocks/>
          </p:cNvSpPr>
          <p:nvPr/>
        </p:nvSpPr>
        <p:spPr>
          <a:xfrm>
            <a:off x="400305" y="55575"/>
            <a:ext cx="10097325" cy="459373"/>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4000"/>
              <a:t>DHCW Risk appetite statement and tolerances</a:t>
            </a:r>
          </a:p>
        </p:txBody>
      </p:sp>
      <p:sp>
        <p:nvSpPr>
          <p:cNvPr id="22" name="TextBox 21">
            <a:extLst>
              <a:ext uri="{FF2B5EF4-FFF2-40B4-BE49-F238E27FC236}">
                <a16:creationId xmlns:a16="http://schemas.microsoft.com/office/drawing/2014/main" id="{64D9A9B1-39BB-47ED-AB91-64EDE054940F}"/>
              </a:ext>
            </a:extLst>
          </p:cNvPr>
          <p:cNvSpPr txBox="1"/>
          <p:nvPr/>
        </p:nvSpPr>
        <p:spPr>
          <a:xfrm>
            <a:off x="400305" y="1019717"/>
            <a:ext cx="3976486" cy="5150128"/>
          </a:xfrm>
          <a:prstGeom prst="rect">
            <a:avLst/>
          </a:prstGeom>
          <a:noFill/>
        </p:spPr>
        <p:txBody>
          <a:bodyPr wrap="square">
            <a:spAutoFit/>
          </a:bodyPr>
          <a:lstStyle/>
          <a:p>
            <a:pPr lvl="0">
              <a:spcAft>
                <a:spcPts val="215"/>
              </a:spcAft>
            </a:pPr>
            <a:r>
              <a:rPr lang="en-GB" sz="1200" b="1" dirty="0">
                <a:solidFill>
                  <a:srgbClr val="000000"/>
                </a:solidFill>
                <a:effectLst/>
                <a:latin typeface="Calibri" panose="020F0502020204030204" pitchFamily="34" charset="0"/>
                <a:ea typeface="Calibri" panose="020F0502020204030204" pitchFamily="34" charset="0"/>
              </a:rPr>
              <a:t>DHCW RISK APPETITE</a:t>
            </a:r>
          </a:p>
          <a:p>
            <a:pPr marL="342900" lvl="0" indent="-342900">
              <a:spcAft>
                <a:spcPts val="215"/>
              </a:spcAft>
              <a:buFont typeface="Symbol" panose="05050102010706020507" pitchFamily="18" charset="2"/>
              <a:buChar char=""/>
            </a:pPr>
            <a:r>
              <a:rPr lang="en-GB" sz="1200" dirty="0">
                <a:solidFill>
                  <a:srgbClr val="000000"/>
                </a:solidFill>
                <a:effectLst/>
                <a:latin typeface="Calibri" panose="020F0502020204030204" pitchFamily="34" charset="0"/>
                <a:ea typeface="Calibri" panose="020F0502020204030204" pitchFamily="34" charset="0"/>
              </a:rPr>
              <a:t>DHCW must take risks to achieve its strategic aims and deliver beneficial outcomes to stakeholders</a:t>
            </a:r>
            <a:endParaRPr lang="en-GB" sz="1200" dirty="0">
              <a:solidFill>
                <a:srgbClr val="000000"/>
              </a:solidFill>
              <a:effectLst/>
              <a:latin typeface="Tahoma" panose="020B0604030504040204" pitchFamily="34" charset="0"/>
              <a:ea typeface="Calibri" panose="020F0502020204030204" pitchFamily="34" charset="0"/>
            </a:endParaRPr>
          </a:p>
          <a:p>
            <a:pPr marL="342900" lvl="0" indent="-342900">
              <a:spcAft>
                <a:spcPts val="215"/>
              </a:spcAft>
              <a:buFont typeface="Symbol" panose="05050102010706020507" pitchFamily="18" charset="2"/>
              <a:buChar char=""/>
            </a:pPr>
            <a:r>
              <a:rPr lang="en-GB" sz="1200" dirty="0">
                <a:solidFill>
                  <a:srgbClr val="000000"/>
                </a:solidFill>
                <a:effectLst/>
                <a:latin typeface="Calibri" panose="020F0502020204030204" pitchFamily="34" charset="0"/>
                <a:ea typeface="Calibri" panose="020F0502020204030204" pitchFamily="34" charset="0"/>
              </a:rPr>
              <a:t>Risks will be taken in a considered and controlled manner</a:t>
            </a:r>
            <a:endParaRPr lang="en-GB" sz="1200" dirty="0">
              <a:solidFill>
                <a:srgbClr val="000000"/>
              </a:solidFill>
              <a:effectLst/>
              <a:latin typeface="Tahoma" panose="020B0604030504040204" pitchFamily="34" charset="0"/>
              <a:ea typeface="Calibri" panose="020F0502020204030204" pitchFamily="34" charset="0"/>
            </a:endParaRPr>
          </a:p>
          <a:p>
            <a:pPr marL="342900" lvl="0" indent="-342900">
              <a:spcAft>
                <a:spcPts val="215"/>
              </a:spcAft>
              <a:buFont typeface="Symbol" panose="05050102010706020507" pitchFamily="18" charset="2"/>
              <a:buChar char=""/>
            </a:pPr>
            <a:r>
              <a:rPr lang="en-GB" sz="1200" dirty="0">
                <a:solidFill>
                  <a:srgbClr val="000000"/>
                </a:solidFill>
                <a:effectLst/>
                <a:latin typeface="Calibri" panose="020F0502020204030204" pitchFamily="34" charset="0"/>
                <a:ea typeface="Calibri" panose="020F0502020204030204" pitchFamily="34" charset="0"/>
              </a:rPr>
              <a:t>Exposure to risks will be kept to a level of impact deemed acceptable by the Board</a:t>
            </a:r>
            <a:endParaRPr lang="en-GB" sz="1200" dirty="0">
              <a:solidFill>
                <a:srgbClr val="000000"/>
              </a:solidFill>
              <a:effectLst/>
              <a:latin typeface="Tahoma" panose="020B0604030504040204" pitchFamily="34" charset="0"/>
              <a:ea typeface="Calibri" panose="020F0502020204030204" pitchFamily="34" charset="0"/>
            </a:endParaRPr>
          </a:p>
          <a:p>
            <a:pPr marL="342900" lvl="0" indent="-342900">
              <a:spcAft>
                <a:spcPts val="215"/>
              </a:spcAft>
              <a:buFont typeface="Symbol" panose="05050102010706020507" pitchFamily="18" charset="2"/>
              <a:buChar char=""/>
            </a:pPr>
            <a:r>
              <a:rPr lang="en-GB" sz="1200" dirty="0">
                <a:solidFill>
                  <a:srgbClr val="000000"/>
                </a:solidFill>
                <a:effectLst/>
                <a:latin typeface="Calibri" panose="020F0502020204030204" pitchFamily="34" charset="0"/>
                <a:ea typeface="Calibri" panose="020F0502020204030204" pitchFamily="34" charset="0"/>
              </a:rPr>
              <a:t>The acceptable level may vary from time to time and will therefore be subject to at least annual review and revision</a:t>
            </a:r>
            <a:endParaRPr lang="en-GB" sz="1200" dirty="0">
              <a:solidFill>
                <a:srgbClr val="000000"/>
              </a:solidFill>
              <a:effectLst/>
              <a:latin typeface="Tahoma" panose="020B0604030504040204" pitchFamily="34" charset="0"/>
              <a:ea typeface="Calibri" panose="020F0502020204030204" pitchFamily="34" charset="0"/>
            </a:endParaRPr>
          </a:p>
          <a:p>
            <a:pPr marL="342900" lvl="0" indent="-342900">
              <a:spcAft>
                <a:spcPts val="215"/>
              </a:spcAft>
              <a:buFont typeface="Symbol" panose="05050102010706020507" pitchFamily="18" charset="2"/>
              <a:buChar char=""/>
            </a:pPr>
            <a:r>
              <a:rPr lang="en-GB" sz="1200" dirty="0">
                <a:solidFill>
                  <a:srgbClr val="000000"/>
                </a:solidFill>
                <a:effectLst/>
                <a:latin typeface="Calibri" panose="020F0502020204030204" pitchFamily="34" charset="0"/>
                <a:ea typeface="Calibri" panose="020F0502020204030204" pitchFamily="34" charset="0"/>
              </a:rPr>
              <a:t>Any risk outside our agreed appetite may be accepted and will be subject to a governance process to ensure visibility and management</a:t>
            </a:r>
            <a:endParaRPr lang="en-GB" sz="1200" dirty="0">
              <a:solidFill>
                <a:srgbClr val="000000"/>
              </a:solidFill>
              <a:effectLst/>
              <a:latin typeface="Tahoma" panose="020B0604030504040204" pitchFamily="34" charset="0"/>
              <a:ea typeface="Calibri" panose="020F0502020204030204" pitchFamily="34" charset="0"/>
            </a:endParaRPr>
          </a:p>
          <a:p>
            <a:pPr marL="342900" lvl="0" indent="-342900">
              <a:buFont typeface="Symbol" panose="05050102010706020507" pitchFamily="18" charset="2"/>
              <a:buChar char=""/>
            </a:pPr>
            <a:r>
              <a:rPr lang="en-GB" sz="1200" dirty="0">
                <a:solidFill>
                  <a:srgbClr val="000000"/>
                </a:solidFill>
                <a:effectLst/>
                <a:latin typeface="Calibri" panose="020F0502020204030204" pitchFamily="34" charset="0"/>
                <a:ea typeface="Calibri" panose="020F0502020204030204" pitchFamily="34" charset="0"/>
              </a:rPr>
              <a:t>Some particular risks above the agreed risk appetite may be accepted because:</a:t>
            </a:r>
            <a:endParaRPr lang="en-GB" sz="1200" dirty="0">
              <a:solidFill>
                <a:srgbClr val="000000"/>
              </a:solidFill>
              <a:effectLst/>
              <a:latin typeface="Tahoma" panose="020B0604030504040204" pitchFamily="34" charset="0"/>
              <a:ea typeface="Calibri" panose="020F0502020204030204" pitchFamily="34" charset="0"/>
            </a:endParaRPr>
          </a:p>
          <a:p>
            <a:pPr marL="742950" lvl="1" indent="-285750">
              <a:spcAft>
                <a:spcPts val="215"/>
              </a:spcAft>
              <a:buFont typeface="Courier New" panose="02070309020205020404" pitchFamily="49" charset="0"/>
              <a:buChar char="o"/>
            </a:pPr>
            <a:r>
              <a:rPr lang="en-GB" sz="1200" dirty="0">
                <a:solidFill>
                  <a:srgbClr val="000000"/>
                </a:solidFill>
                <a:effectLst/>
                <a:latin typeface="Calibri" panose="020F0502020204030204" pitchFamily="34" charset="0"/>
                <a:ea typeface="Calibri" panose="020F0502020204030204" pitchFamily="34" charset="0"/>
              </a:rPr>
              <a:t>the likelihood of them occurring is deemed to be sufficiently low</a:t>
            </a:r>
            <a:endParaRPr lang="en-GB" sz="1200" dirty="0">
              <a:solidFill>
                <a:srgbClr val="000000"/>
              </a:solidFill>
              <a:effectLst/>
              <a:latin typeface="Tahoma" panose="020B0604030504040204" pitchFamily="34" charset="0"/>
              <a:ea typeface="Calibri" panose="020F0502020204030204" pitchFamily="34" charset="0"/>
            </a:endParaRPr>
          </a:p>
          <a:p>
            <a:pPr marL="742950" lvl="1" indent="-285750">
              <a:spcAft>
                <a:spcPts val="215"/>
              </a:spcAft>
              <a:buFont typeface="Courier New" panose="02070309020205020404" pitchFamily="49" charset="0"/>
              <a:buChar char="o"/>
            </a:pPr>
            <a:r>
              <a:rPr lang="en-GB" sz="1200" dirty="0">
                <a:solidFill>
                  <a:srgbClr val="000000"/>
                </a:solidFill>
                <a:effectLst/>
                <a:latin typeface="Calibri" panose="020F0502020204030204" pitchFamily="34" charset="0"/>
                <a:ea typeface="Calibri" panose="020F0502020204030204" pitchFamily="34" charset="0"/>
              </a:rPr>
              <a:t>they have the potential to enable realisation of considerable reward/benefit</a:t>
            </a:r>
            <a:endParaRPr lang="en-GB" sz="1200" dirty="0">
              <a:solidFill>
                <a:srgbClr val="000000"/>
              </a:solidFill>
              <a:effectLst/>
              <a:latin typeface="Tahoma" panose="020B0604030504040204" pitchFamily="34" charset="0"/>
              <a:ea typeface="Calibri" panose="020F0502020204030204" pitchFamily="34" charset="0"/>
            </a:endParaRPr>
          </a:p>
          <a:p>
            <a:pPr marL="742950" lvl="1" indent="-285750">
              <a:spcAft>
                <a:spcPts val="215"/>
              </a:spcAft>
              <a:buFont typeface="Courier New" panose="02070309020205020404" pitchFamily="49" charset="0"/>
              <a:buChar char="o"/>
            </a:pPr>
            <a:r>
              <a:rPr lang="en-GB" sz="1200" dirty="0">
                <a:solidFill>
                  <a:srgbClr val="000000"/>
                </a:solidFill>
                <a:effectLst/>
                <a:latin typeface="Calibri" panose="020F0502020204030204" pitchFamily="34" charset="0"/>
                <a:ea typeface="Calibri" panose="020F0502020204030204" pitchFamily="34" charset="0"/>
              </a:rPr>
              <a:t>they are considered too costly to control given other priorities</a:t>
            </a:r>
            <a:endParaRPr lang="en-GB" sz="1200" dirty="0">
              <a:solidFill>
                <a:srgbClr val="000000"/>
              </a:solidFill>
              <a:effectLst/>
              <a:latin typeface="Tahoma" panose="020B0604030504040204" pitchFamily="34" charset="0"/>
              <a:ea typeface="Calibri" panose="020F0502020204030204" pitchFamily="34" charset="0"/>
            </a:endParaRPr>
          </a:p>
          <a:p>
            <a:pPr marL="742950" lvl="1" indent="-285750">
              <a:spcAft>
                <a:spcPts val="215"/>
              </a:spcAft>
              <a:buFont typeface="Courier New" panose="02070309020205020404" pitchFamily="49" charset="0"/>
              <a:buChar char="o"/>
            </a:pPr>
            <a:r>
              <a:rPr lang="en-GB" sz="1200" dirty="0">
                <a:solidFill>
                  <a:srgbClr val="000000"/>
                </a:solidFill>
                <a:effectLst/>
                <a:latin typeface="Calibri" panose="020F0502020204030204" pitchFamily="34" charset="0"/>
                <a:ea typeface="Calibri" panose="020F0502020204030204" pitchFamily="34" charset="0"/>
              </a:rPr>
              <a:t>the cost of controlling them would be greater than the cost of the impact should they materialise</a:t>
            </a:r>
            <a:endParaRPr lang="en-GB" sz="1200" dirty="0">
              <a:solidFill>
                <a:srgbClr val="000000"/>
              </a:solidFill>
              <a:effectLst/>
              <a:latin typeface="Tahoma" panose="020B0604030504040204" pitchFamily="34" charset="0"/>
              <a:ea typeface="Calibri" panose="020F0502020204030204" pitchFamily="34" charset="0"/>
            </a:endParaRPr>
          </a:p>
          <a:p>
            <a:pPr marL="742950" lvl="1" indent="-285750">
              <a:buFont typeface="Courier New" panose="02070309020205020404" pitchFamily="49" charset="0"/>
              <a:buChar char="o"/>
            </a:pPr>
            <a:r>
              <a:rPr lang="en-GB" sz="1200" dirty="0">
                <a:solidFill>
                  <a:srgbClr val="000000"/>
                </a:solidFill>
                <a:effectLst/>
                <a:latin typeface="Calibri" panose="020F0502020204030204" pitchFamily="34" charset="0"/>
                <a:ea typeface="Calibri" panose="020F0502020204030204" pitchFamily="34" charset="0"/>
              </a:rPr>
              <a:t>there is only a short period of exposure to them</a:t>
            </a:r>
            <a:endParaRPr lang="en-GB" sz="1200" dirty="0">
              <a:solidFill>
                <a:srgbClr val="000000"/>
              </a:solidFill>
              <a:effectLst/>
              <a:latin typeface="Tahoma" panose="020B0604030504040204" pitchFamily="34" charset="0"/>
              <a:ea typeface="Calibri" panose="020F0502020204030204" pitchFamily="34" charset="0"/>
            </a:endParaRPr>
          </a:p>
          <a:p>
            <a:pPr marL="742950" lvl="1" indent="-285750">
              <a:buFont typeface="Courier New" panose="02070309020205020404" pitchFamily="49" charset="0"/>
              <a:buChar char="o"/>
            </a:pPr>
            <a:r>
              <a:rPr lang="en-GB" sz="1200" dirty="0">
                <a:solidFill>
                  <a:srgbClr val="000000"/>
                </a:solidFill>
                <a:effectLst/>
                <a:latin typeface="Calibri" panose="020F0502020204030204" pitchFamily="34" charset="0"/>
                <a:ea typeface="Calibri" panose="020F0502020204030204" pitchFamily="34" charset="0"/>
              </a:rPr>
              <a:t>mitigating action is required by an external party</a:t>
            </a:r>
            <a:endParaRPr lang="en-GB" sz="1200" dirty="0">
              <a:solidFill>
                <a:srgbClr val="000000"/>
              </a:solidFill>
              <a:effectLst/>
              <a:latin typeface="Tahoma" panose="020B0604030504040204" pitchFamily="34" charset="0"/>
              <a:ea typeface="Calibri" panose="020F0502020204030204" pitchFamily="34" charset="0"/>
            </a:endParaRPr>
          </a:p>
        </p:txBody>
      </p:sp>
      <p:grpSp>
        <p:nvGrpSpPr>
          <p:cNvPr id="23" name="Group 22">
            <a:extLst>
              <a:ext uri="{FF2B5EF4-FFF2-40B4-BE49-F238E27FC236}">
                <a16:creationId xmlns:a16="http://schemas.microsoft.com/office/drawing/2014/main" id="{03437BA1-1E8F-4945-B755-A9D69466427F}"/>
              </a:ext>
            </a:extLst>
          </p:cNvPr>
          <p:cNvGrpSpPr/>
          <p:nvPr/>
        </p:nvGrpSpPr>
        <p:grpSpPr>
          <a:xfrm>
            <a:off x="4126786" y="1048756"/>
            <a:ext cx="8065214" cy="5121089"/>
            <a:chOff x="1005554" y="661987"/>
            <a:chExt cx="9974605" cy="5534025"/>
          </a:xfrm>
        </p:grpSpPr>
        <p:pic>
          <p:nvPicPr>
            <p:cNvPr id="24" name="Picture 23">
              <a:extLst>
                <a:ext uri="{FF2B5EF4-FFF2-40B4-BE49-F238E27FC236}">
                  <a16:creationId xmlns:a16="http://schemas.microsoft.com/office/drawing/2014/main" id="{0AD5B9BA-C5CC-4E32-9AC7-B98DDB1D33BD}"/>
                </a:ext>
              </a:extLst>
            </p:cNvPr>
            <p:cNvPicPr>
              <a:picLocks noChangeAspect="1"/>
            </p:cNvPicPr>
            <p:nvPr/>
          </p:nvPicPr>
          <p:blipFill rotWithShape="1">
            <a:blip r:embed="rId3"/>
            <a:srcRect l="1458" r="978"/>
            <a:stretch/>
          </p:blipFill>
          <p:spPr>
            <a:xfrm>
              <a:off x="1259683" y="661987"/>
              <a:ext cx="9720476" cy="5534025"/>
            </a:xfrm>
            <a:prstGeom prst="rect">
              <a:avLst/>
            </a:prstGeom>
          </p:spPr>
        </p:pic>
        <p:sp>
          <p:nvSpPr>
            <p:cNvPr id="25" name="Rectangle 24">
              <a:extLst>
                <a:ext uri="{FF2B5EF4-FFF2-40B4-BE49-F238E27FC236}">
                  <a16:creationId xmlns:a16="http://schemas.microsoft.com/office/drawing/2014/main" id="{C6157385-B5DD-4C1D-A063-6FFE40F7D282}"/>
                </a:ext>
              </a:extLst>
            </p:cNvPr>
            <p:cNvSpPr/>
            <p:nvPr/>
          </p:nvSpPr>
          <p:spPr>
            <a:xfrm>
              <a:off x="1005554" y="749952"/>
              <a:ext cx="906373" cy="8571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Tree>
    <p:extLst>
      <p:ext uri="{BB962C8B-B14F-4D97-AF65-F5344CB8AC3E}">
        <p14:creationId xmlns:p14="http://schemas.microsoft.com/office/powerpoint/2010/main" val="35871724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itle 1">
            <a:extLst>
              <a:ext uri="{FF2B5EF4-FFF2-40B4-BE49-F238E27FC236}">
                <a16:creationId xmlns:a16="http://schemas.microsoft.com/office/drawing/2014/main" id="{F473FC7C-D279-41FC-9583-E5DAFCA8F256}"/>
              </a:ext>
            </a:extLst>
          </p:cNvPr>
          <p:cNvSpPr txBox="1">
            <a:spLocks/>
          </p:cNvSpPr>
          <p:nvPr/>
        </p:nvSpPr>
        <p:spPr>
          <a:xfrm>
            <a:off x="362940" y="0"/>
            <a:ext cx="5266940" cy="584775"/>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en-GB" sz="4000">
                <a:solidFill>
                  <a:srgbClr val="002060"/>
                </a:solidFill>
                <a:latin typeface="Calibri Light" panose="020F0302020204030204"/>
              </a:rPr>
              <a:t>Principal </a:t>
            </a:r>
            <a:r>
              <a:rPr kumimoji="0" lang="en-GB" sz="4000" b="0" i="0" u="none" strike="noStrike" kern="1200" cap="none" spc="0" normalizeH="0" baseline="0" noProof="0">
                <a:ln>
                  <a:noFill/>
                </a:ln>
                <a:solidFill>
                  <a:srgbClr val="002060"/>
                </a:solidFill>
                <a:effectLst/>
                <a:uLnTx/>
                <a:uFillTx/>
                <a:latin typeface="Calibri Light" panose="020F0302020204030204"/>
                <a:ea typeface="+mj-ea"/>
                <a:cs typeface="+mj-cs"/>
              </a:rPr>
              <a:t>risk summary</a:t>
            </a:r>
          </a:p>
        </p:txBody>
      </p:sp>
      <p:graphicFrame>
        <p:nvGraphicFramePr>
          <p:cNvPr id="24" name="Table 4">
            <a:extLst>
              <a:ext uri="{FF2B5EF4-FFF2-40B4-BE49-F238E27FC236}">
                <a16:creationId xmlns:a16="http://schemas.microsoft.com/office/drawing/2014/main" id="{5D34B67B-6E5E-464E-B953-296566727168}"/>
              </a:ext>
            </a:extLst>
          </p:cNvPr>
          <p:cNvGraphicFramePr>
            <a:graphicFrameLocks noGrp="1"/>
          </p:cNvGraphicFramePr>
          <p:nvPr>
            <p:extLst>
              <p:ext uri="{D42A27DB-BD31-4B8C-83A1-F6EECF244321}">
                <p14:modId xmlns:p14="http://schemas.microsoft.com/office/powerpoint/2010/main" val="1479105971"/>
              </p:ext>
            </p:extLst>
          </p:nvPr>
        </p:nvGraphicFramePr>
        <p:xfrm>
          <a:off x="0" y="571498"/>
          <a:ext cx="12191999" cy="6286500"/>
        </p:xfrm>
        <a:graphic>
          <a:graphicData uri="http://schemas.openxmlformats.org/drawingml/2006/table">
            <a:tbl>
              <a:tblPr firstRow="1" bandRow="1">
                <a:tableStyleId>{2D5ABB26-0587-4C30-8999-92F81FD0307C}</a:tableStyleId>
              </a:tblPr>
              <a:tblGrid>
                <a:gridCol w="468563">
                  <a:extLst>
                    <a:ext uri="{9D8B030D-6E8A-4147-A177-3AD203B41FA5}">
                      <a16:colId xmlns:a16="http://schemas.microsoft.com/office/drawing/2014/main" val="2436212815"/>
                    </a:ext>
                  </a:extLst>
                </a:gridCol>
                <a:gridCol w="3507873">
                  <a:extLst>
                    <a:ext uri="{9D8B030D-6E8A-4147-A177-3AD203B41FA5}">
                      <a16:colId xmlns:a16="http://schemas.microsoft.com/office/drawing/2014/main" val="2614052656"/>
                    </a:ext>
                  </a:extLst>
                </a:gridCol>
                <a:gridCol w="187191">
                  <a:extLst>
                    <a:ext uri="{9D8B030D-6E8A-4147-A177-3AD203B41FA5}">
                      <a16:colId xmlns:a16="http://schemas.microsoft.com/office/drawing/2014/main" val="803437589"/>
                    </a:ext>
                  </a:extLst>
                </a:gridCol>
                <a:gridCol w="3809059">
                  <a:extLst>
                    <a:ext uri="{9D8B030D-6E8A-4147-A177-3AD203B41FA5}">
                      <a16:colId xmlns:a16="http://schemas.microsoft.com/office/drawing/2014/main" val="2084497632"/>
                    </a:ext>
                  </a:extLst>
                </a:gridCol>
                <a:gridCol w="4219313">
                  <a:extLst>
                    <a:ext uri="{9D8B030D-6E8A-4147-A177-3AD203B41FA5}">
                      <a16:colId xmlns:a16="http://schemas.microsoft.com/office/drawing/2014/main" val="320773575"/>
                    </a:ext>
                  </a:extLst>
                </a:gridCol>
              </a:tblGrid>
              <a:tr h="132801">
                <a:tc>
                  <a:txBody>
                    <a:bodyPr/>
                    <a:lstStyle/>
                    <a:p>
                      <a:r>
                        <a:rPr lang="en-GB" sz="1050" b="1">
                          <a:solidFill>
                            <a:schemeClr val="bg1"/>
                          </a:solidFill>
                        </a:rPr>
                        <a:t>Type</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B6077"/>
                    </a:solidFill>
                  </a:tcPr>
                </a:tc>
                <a:tc gridSpan="2">
                  <a:txBody>
                    <a:bodyPr/>
                    <a:lstStyle/>
                    <a:p>
                      <a:r>
                        <a:rPr lang="en-GB" sz="1050" b="1">
                          <a:solidFill>
                            <a:schemeClr val="bg1"/>
                          </a:solidFill>
                        </a:rPr>
                        <a:t>Detail</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B6077"/>
                    </a:solidFill>
                  </a:tcPr>
                </a:tc>
                <a:tc hMerge="1">
                  <a:txBody>
                    <a:bodyPr/>
                    <a:lstStyle/>
                    <a:p>
                      <a:r>
                        <a:rPr lang="en-GB" sz="1050" b="1">
                          <a:solidFill>
                            <a:schemeClr val="bg1"/>
                          </a:solidFill>
                        </a:rPr>
                        <a:t>Current risk score and rationale</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B6077"/>
                    </a:solidFill>
                  </a:tcPr>
                </a:tc>
                <a:tc>
                  <a:txBody>
                    <a:bodyPr/>
                    <a:lstStyle/>
                    <a:p>
                      <a:r>
                        <a:rPr lang="en-GB" sz="1050" b="1">
                          <a:solidFill>
                            <a:schemeClr val="bg1"/>
                          </a:solidFill>
                        </a:rPr>
                        <a:t>Current risk score and rationale</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B6077"/>
                    </a:solidFill>
                  </a:tcPr>
                </a:tc>
                <a:tc>
                  <a:txBody>
                    <a:bodyPr/>
                    <a:lstStyle/>
                    <a:p>
                      <a:r>
                        <a:rPr lang="en-GB" sz="1050" b="1">
                          <a:solidFill>
                            <a:schemeClr val="bg1"/>
                          </a:solidFill>
                        </a:rPr>
                        <a:t>Target risk score and rationale</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B6077"/>
                    </a:solidFill>
                  </a:tcPr>
                </a:tc>
                <a:extLst>
                  <a:ext uri="{0D108BD9-81ED-4DB2-BD59-A6C34878D82A}">
                    <a16:rowId xmlns:a16="http://schemas.microsoft.com/office/drawing/2014/main" val="161845545"/>
                  </a:ext>
                </a:extLst>
              </a:tr>
              <a:tr h="132801">
                <a:tc>
                  <a:txBody>
                    <a:bodyPr/>
                    <a:lstStyle/>
                    <a:p>
                      <a:r>
                        <a:rPr lang="en-GB" sz="1050" b="1">
                          <a:solidFill>
                            <a:schemeClr val="bg1"/>
                          </a:solidFill>
                        </a:rPr>
                        <a:t>OBJ</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F82A1"/>
                    </a:solidFill>
                  </a:tcPr>
                </a:tc>
                <a:tc gridSpan="4">
                  <a:txBody>
                    <a:bodyPr/>
                    <a:lstStyle/>
                    <a:p>
                      <a:r>
                        <a:rPr lang="en-GB" sz="1050" b="1" dirty="0">
                          <a:solidFill>
                            <a:schemeClr val="bg1"/>
                          </a:solidFill>
                        </a:rPr>
                        <a:t>1. Enabling Digital Transformation supporting joined up, consistent care</a:t>
                      </a: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F82A1"/>
                    </a:solid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286784890"/>
                  </a:ext>
                </a:extLst>
              </a:tr>
              <a:tr h="17551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50" b="1">
                          <a:solidFill>
                            <a:schemeClr val="bg1"/>
                          </a:solidFill>
                        </a:rPr>
                        <a:t>PR</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F82A1"/>
                    </a:solidFill>
                  </a:tcPr>
                </a:tc>
                <a:tc gridSpan="2">
                  <a:txBody>
                    <a:bodyPr/>
                    <a:lstStyle/>
                    <a:p>
                      <a:r>
                        <a:rPr lang="en-GB" sz="1050" b="0">
                          <a:solidFill>
                            <a:schemeClr val="tx1"/>
                          </a:solidFill>
                        </a:rPr>
                        <a:t>IF we do not co-design safe and secure services with users supported by common standards and collaborative ways of working THEN our development may not meet user needs RESULTING IN not being able to digitally transform services at pace</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50" b="1" strike="noStrike">
                          <a:solidFill>
                            <a:schemeClr val="tx1"/>
                          </a:solidFill>
                        </a:rPr>
                        <a:t>16 -  4 (Likely) x 4 (Major)</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050" b="0" strike="noStrike">
                          <a:solidFill>
                            <a:schemeClr val="tx1"/>
                          </a:solidFill>
                        </a:rPr>
                        <a:t>This risk score is derived from our analysis of systems as part of developing new strategies over the last twelve months. </a:t>
                      </a:r>
                      <a:endParaRPr lang="en-GB" sz="1050" b="0" strike="sngStrike">
                        <a:solidFill>
                          <a:schemeClr val="tx1"/>
                        </a:solidFill>
                      </a:endParaRP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50" b="1" strike="noStrike">
                          <a:solidFill>
                            <a:schemeClr val="tx1"/>
                          </a:solidFill>
                        </a:rPr>
                        <a:t>16 -  4 (Likely) x 4 (Major)</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050" b="0" strike="noStrike">
                          <a:solidFill>
                            <a:schemeClr val="tx1"/>
                          </a:solidFill>
                        </a:rPr>
                        <a:t>This risk score is derived from our analysis of systems as part of developing new strategies over the last twelve months. </a:t>
                      </a:r>
                      <a:endParaRPr lang="en-GB" sz="1050" b="0" strike="sngStrike">
                        <a:solidFill>
                          <a:schemeClr val="tx1"/>
                        </a:solidFill>
                      </a:endParaRP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50" b="1" strike="noStrike">
                          <a:solidFill>
                            <a:schemeClr val="tx1"/>
                          </a:solidFill>
                        </a:rPr>
                        <a:t>4 – 1 (Rare) x 4 (Major)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050" b="0" strike="noStrike">
                          <a:solidFill>
                            <a:schemeClr val="tx1"/>
                          </a:solidFill>
                        </a:rPr>
                        <a:t>Each of our strategies addresses complexity and silos through a commitment to standards based open architecture, which is intended to streamline and simplify our systems and delivery interoperability. </a:t>
                      </a:r>
                      <a:endParaRPr lang="en-GB" sz="1050" b="0" strike="sngStrike">
                        <a:solidFill>
                          <a:schemeClr val="tx1"/>
                        </a:solidFill>
                      </a:endParaRP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08108669"/>
                  </a:ext>
                </a:extLst>
              </a:tr>
              <a:tr h="132801">
                <a:tc>
                  <a:txBody>
                    <a:bodyPr/>
                    <a:lstStyle/>
                    <a:p>
                      <a:r>
                        <a:rPr lang="en-GB" sz="1050" b="1">
                          <a:solidFill>
                            <a:schemeClr val="bg1"/>
                          </a:solidFill>
                        </a:rPr>
                        <a:t>OBJ</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F82A1"/>
                    </a:solidFill>
                  </a:tcPr>
                </a:tc>
                <a:tc gridSpan="4">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50" b="1" dirty="0">
                          <a:solidFill>
                            <a:schemeClr val="bg1"/>
                          </a:solidFill>
                        </a:rPr>
                        <a:t>2. Delivering high quality technology, data products and services to support efficiencies and improvements in care processes </a:t>
                      </a: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F82A1"/>
                    </a:solid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360215911"/>
                  </a:ext>
                </a:extLst>
              </a:tr>
              <a:tr h="55534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50" b="1">
                          <a:solidFill>
                            <a:schemeClr val="bg1"/>
                          </a:solidFill>
                        </a:rPr>
                        <a:t>PR</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F82A1"/>
                    </a:solidFill>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50">
                          <a:solidFill>
                            <a:schemeClr val="tx1"/>
                          </a:solidFill>
                        </a:rPr>
                        <a:t>IF we do not deliver safe, secure, accessible, resilient products and services of high quality THEN the ability of health and care partners to deliver and modernise services is compromised RESULTING IN less effective, less sustainable care that could cause harm and would not meet the expectations of patients or professionals. </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50" b="1">
                          <a:solidFill>
                            <a:schemeClr val="tx1"/>
                          </a:solidFill>
                        </a:rPr>
                        <a:t>9 -  3 (Possible) x 3 (Moderate)</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050" b="0" strike="noStrike">
                          <a:solidFill>
                            <a:schemeClr val="tx1"/>
                          </a:solidFill>
                        </a:rPr>
                        <a:t>Established operational support is in place and work has been undertaken in recent years to improve the availability and security of the services, but further action is needed to ensure resilience and security is at the required level.</a:t>
                      </a:r>
                      <a:endParaRPr lang="en-GB" sz="1050">
                        <a:solidFill>
                          <a:schemeClr val="tx1"/>
                        </a:solidFill>
                      </a:endParaRP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50" b="1">
                          <a:solidFill>
                            <a:schemeClr val="tx1"/>
                          </a:solidFill>
                        </a:rPr>
                        <a:t>9 -  3 (Possible) x 3 (Moderate)</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050" b="0" strike="noStrike">
                          <a:solidFill>
                            <a:schemeClr val="tx1"/>
                          </a:solidFill>
                        </a:rPr>
                        <a:t>Established operational support is in place and work has been undertaken in recent years to improve the availability and security of the services, but further action is needed to ensure resilience and security is at the required level.</a:t>
                      </a:r>
                      <a:endParaRPr lang="en-GB" sz="1050">
                        <a:solidFill>
                          <a:schemeClr val="tx1"/>
                        </a:solidFill>
                      </a:endParaRP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r>
                        <a:rPr lang="en-GB" sz="1050" b="1">
                          <a:solidFill>
                            <a:schemeClr val="tx1"/>
                          </a:solidFill>
                        </a:rPr>
                        <a:t>4 – 2 (Unlikely) x 2 (Minor) </a:t>
                      </a:r>
                    </a:p>
                    <a:p>
                      <a:r>
                        <a:rPr lang="en-GB" sz="1050" b="0">
                          <a:solidFill>
                            <a:schemeClr val="tx1"/>
                          </a:solidFill>
                        </a:rPr>
                        <a:t>There are clearly articulated plans for the activity required to increase the resilience and security of the system which should reduce the risk to an acceptable level with careful scrutiny and monitoring.</a:t>
                      </a:r>
                      <a:endParaRPr lang="en-GB" sz="1050">
                        <a:solidFill>
                          <a:schemeClr val="tx1"/>
                        </a:solidFill>
                      </a:endParaRP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35223134"/>
                  </a:ext>
                </a:extLst>
              </a:tr>
              <a:tr h="132801">
                <a:tc>
                  <a:txBody>
                    <a:bodyPr/>
                    <a:lstStyle/>
                    <a:p>
                      <a:r>
                        <a:rPr lang="en-GB" sz="1050" b="1">
                          <a:solidFill>
                            <a:schemeClr val="bg1"/>
                          </a:solidFill>
                        </a:rPr>
                        <a:t>OBJ</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F82A1"/>
                    </a:solidFill>
                  </a:tcPr>
                </a:tc>
                <a:tc gridSpan="4">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50" b="1" dirty="0">
                          <a:solidFill>
                            <a:schemeClr val="bg1"/>
                          </a:solidFill>
                        </a:rPr>
                        <a:t>3. Expanding the content, availability and functionality of the digital health and care record so that care and treatment quality is improved</a:t>
                      </a: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F82A1"/>
                    </a:solid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253111415"/>
                  </a:ext>
                </a:extLst>
              </a:tr>
              <a:tr h="55534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50" b="1">
                          <a:solidFill>
                            <a:schemeClr val="bg1"/>
                          </a:solidFill>
                        </a:rPr>
                        <a:t>PR</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F82A1"/>
                    </a:solidFill>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a:ln>
                            <a:noFill/>
                          </a:ln>
                          <a:solidFill>
                            <a:schemeClr val="tx1"/>
                          </a:solidFill>
                          <a:effectLst/>
                          <a:uLnTx/>
                          <a:uFillTx/>
                          <a:latin typeface="+mn-lt"/>
                          <a:ea typeface="+mn-ea"/>
                          <a:cs typeface="+mn-cs"/>
                        </a:rPr>
                        <a:t>IF we fail to expand the content, availability and functionality of the Digital Health and Care Record at the required pace THEN information could be incomplete, inconsistent, or held in different places RESULTING IN a reduced ability to use information to inform care and empower citizens, leading to better outcomes.</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50" b="1" strike="noStrike">
                          <a:solidFill>
                            <a:schemeClr val="tx1"/>
                          </a:solidFill>
                        </a:rPr>
                        <a:t>12 – 3 (Possible) x 4 (Major)</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a:ln>
                            <a:noFill/>
                          </a:ln>
                          <a:solidFill>
                            <a:schemeClr val="tx1"/>
                          </a:solidFill>
                          <a:effectLst/>
                          <a:uLnTx/>
                          <a:uFillTx/>
                          <a:latin typeface="+mn-lt"/>
                          <a:ea typeface="+mn-ea"/>
                          <a:cs typeface="+mn-cs"/>
                        </a:rPr>
                        <a:t>The digital health and care record has developed over recent years, but we know this expansion must continue at pace to ensure that patients and clinicians have the best possible information to support the achievement of high quality care outcomes.</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50" b="1" strike="noStrike">
                          <a:solidFill>
                            <a:schemeClr val="tx1"/>
                          </a:solidFill>
                        </a:rPr>
                        <a:t>12 – 3 (Possible) x 4 (Major)</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a:ln>
                            <a:noFill/>
                          </a:ln>
                          <a:solidFill>
                            <a:schemeClr val="tx1"/>
                          </a:solidFill>
                          <a:effectLst/>
                          <a:uLnTx/>
                          <a:uFillTx/>
                          <a:latin typeface="+mn-lt"/>
                          <a:ea typeface="+mn-ea"/>
                          <a:cs typeface="+mn-cs"/>
                        </a:rPr>
                        <a:t>The digital health and care record has developed over recent years, but we know this expansion must continue at pace to ensure that patients and clinicians have the best possible information to support the achievement of high quality care outcomes.</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r>
                        <a:rPr lang="en-GB" sz="1050" b="1">
                          <a:solidFill>
                            <a:schemeClr val="tx1"/>
                          </a:solidFill>
                        </a:rPr>
                        <a:t>6 – 2 (Unlikely) x 3 (Moderate)</a:t>
                      </a:r>
                    </a:p>
                    <a:p>
                      <a:r>
                        <a:rPr lang="en-GB" sz="1050" b="0">
                          <a:solidFill>
                            <a:schemeClr val="tx1"/>
                          </a:solidFill>
                        </a:rPr>
                        <a:t>The new NDR strategy has set out a clear and prioritised road map for the single health record along side development in digital services such as WCP and WNCR. We will continue to explore enhanced functionality supporting use cases in the strategy and using AI.</a:t>
                      </a:r>
                      <a:endParaRPr kumimoji="0" lang="en-GB" sz="1050" b="0" i="0" u="none" strike="noStrike" kern="1200" cap="none" spc="0" normalizeH="0" baseline="0" noProof="0">
                        <a:ln>
                          <a:noFill/>
                        </a:ln>
                        <a:solidFill>
                          <a:schemeClr val="tx1"/>
                        </a:solidFill>
                        <a:effectLst/>
                        <a:uLnTx/>
                        <a:uFillTx/>
                        <a:latin typeface="+mn-lt"/>
                        <a:ea typeface="+mn-ea"/>
                        <a:cs typeface="+mn-cs"/>
                      </a:endParaRP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19594034"/>
                  </a:ext>
                </a:extLst>
              </a:tr>
              <a:tr h="132801">
                <a:tc>
                  <a:txBody>
                    <a:bodyPr/>
                    <a:lstStyle/>
                    <a:p>
                      <a:r>
                        <a:rPr lang="en-GB" sz="1050" b="1">
                          <a:solidFill>
                            <a:schemeClr val="bg1"/>
                          </a:solidFill>
                        </a:rPr>
                        <a:t>OBJ</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F82A1"/>
                    </a:solidFill>
                  </a:tcPr>
                </a:tc>
                <a:tc gridSpan="4">
                  <a:txBody>
                    <a:bodyPr/>
                    <a:lstStyle/>
                    <a:p>
                      <a:r>
                        <a:rPr lang="en-GB" sz="1050" b="1" dirty="0">
                          <a:solidFill>
                            <a:schemeClr val="bg1"/>
                          </a:solidFill>
                        </a:rPr>
                        <a:t>4. Driving Value and innovation for better outcomes and value based care </a:t>
                      </a: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F82A1"/>
                    </a:solid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461811952"/>
                  </a:ext>
                </a:extLst>
              </a:tr>
              <a:tr h="47083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50" b="1">
                          <a:solidFill>
                            <a:schemeClr val="bg1"/>
                          </a:solidFill>
                        </a:rPr>
                        <a:t>PR</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F82A1"/>
                    </a:solidFill>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50">
                          <a:solidFill>
                            <a:schemeClr val="tx1"/>
                          </a:solidFill>
                        </a:rPr>
                        <a:t>IF we do not focus on making use of data and innovation to improve outcomes THEN we may not be optimising value for citizens RESULTING IN less sustainable health and care services and reduced or delayed benefit for the public and patients. </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hMerge="1">
                  <a:txBody>
                    <a:bodyPr/>
                    <a:lstStyle/>
                    <a:p>
                      <a:r>
                        <a:rPr lang="en-GB" sz="1050" b="1">
                          <a:solidFill>
                            <a:schemeClr val="tx1"/>
                          </a:solidFill>
                        </a:rPr>
                        <a:t>16 – 4 (Likely) x 4 (Major)</a:t>
                      </a:r>
                    </a:p>
                    <a:p>
                      <a:r>
                        <a:rPr lang="en-GB" sz="1050" b="0">
                          <a:solidFill>
                            <a:schemeClr val="tx1"/>
                          </a:solidFill>
                        </a:rPr>
                        <a:t>Fragmented approaches to driving value from data may result in lost opportunities to innovate, enhance operational delivery and improve health and care outcomes.</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r>
                        <a:rPr lang="en-GB" sz="1050" b="1">
                          <a:solidFill>
                            <a:schemeClr val="tx1"/>
                          </a:solidFill>
                        </a:rPr>
                        <a:t>16 – 4 (Likely) x 4 (Major)</a:t>
                      </a:r>
                    </a:p>
                    <a:p>
                      <a:r>
                        <a:rPr lang="en-GB" sz="1050" b="0">
                          <a:solidFill>
                            <a:schemeClr val="tx1"/>
                          </a:solidFill>
                        </a:rPr>
                        <a:t>Fragmented approaches to driving value from data may result in lost opportunities to innovate, enhance operational delivery and improve health and care outcomes.</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r>
                        <a:rPr lang="en-GB" sz="1050" b="1">
                          <a:solidFill>
                            <a:schemeClr val="tx1"/>
                          </a:solidFill>
                        </a:rPr>
                        <a:t>12 – 3 (Possible) x 4 (Major) </a:t>
                      </a:r>
                    </a:p>
                    <a:p>
                      <a:r>
                        <a:rPr lang="en-GB" sz="1050" kern="1200">
                          <a:solidFill>
                            <a:schemeClr val="tx1"/>
                          </a:solidFill>
                          <a:effectLst/>
                          <a:latin typeface="+mn-lt"/>
                          <a:ea typeface="+mn-ea"/>
                          <a:cs typeface="+mn-cs"/>
                        </a:rPr>
                        <a:t>A best practice approach and operating model to sharing data for operational delivery, research and innovation. </a:t>
                      </a:r>
                      <a:endParaRPr lang="en-GB" sz="1050" b="0">
                        <a:solidFill>
                          <a:schemeClr val="tx1"/>
                        </a:solidFill>
                      </a:endParaRP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45548827"/>
                  </a:ext>
                </a:extLst>
              </a:tr>
              <a:tr h="132801">
                <a:tc>
                  <a:txBody>
                    <a:bodyPr/>
                    <a:lstStyle/>
                    <a:p>
                      <a:r>
                        <a:rPr lang="en-GB" sz="1050" b="1">
                          <a:solidFill>
                            <a:schemeClr val="bg1"/>
                          </a:solidFill>
                        </a:rPr>
                        <a:t>OBJ</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F82A1"/>
                    </a:solidFill>
                  </a:tcPr>
                </a:tc>
                <a:tc gridSpan="4">
                  <a:txBody>
                    <a:bodyPr/>
                    <a:lstStyle/>
                    <a:p>
                      <a:r>
                        <a:rPr lang="en-GB" sz="1050" b="1" dirty="0">
                          <a:solidFill>
                            <a:schemeClr val="bg1"/>
                          </a:solidFill>
                        </a:rPr>
                        <a:t>5. Becoming the trusted strategic partner and a high performing, inclusive, ambitious organisation supporting our workforce and stakeholders </a:t>
                      </a: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F82A1"/>
                    </a:solid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251637727"/>
                  </a:ext>
                </a:extLst>
              </a:tr>
              <a:tr h="58033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50" b="1">
                          <a:solidFill>
                            <a:schemeClr val="bg1"/>
                          </a:solidFill>
                        </a:rPr>
                        <a:t>PR</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F82A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50">
                          <a:solidFill>
                            <a:schemeClr val="tx1"/>
                          </a:solidFill>
                        </a:rPr>
                        <a:t>IF we do not become a trusted partner and a high performing inclusive organisation THEN people will not want to work with and for us RESULTING IN a failure to achieve our strategic ambition of delivering world leading digital services.</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gridSpan="2">
                  <a:txBody>
                    <a:bodyPr/>
                    <a:lstStyle/>
                    <a:p>
                      <a:r>
                        <a:rPr lang="en-GB" sz="1050" b="1">
                          <a:solidFill>
                            <a:schemeClr val="tx1"/>
                          </a:solidFill>
                        </a:rPr>
                        <a:t>15 – 3 (Possible) x 5 (Catastrophic)</a:t>
                      </a:r>
                    </a:p>
                    <a:p>
                      <a:r>
                        <a:rPr lang="en-GB" sz="1050">
                          <a:solidFill>
                            <a:schemeClr val="tx1"/>
                          </a:solidFill>
                        </a:rPr>
                        <a:t>As a new organisation the initial risk score reflects the work still to do in terms of continuing to be a learning organisation which will support recruitment and retention of staff as well as working collaboratively with partner organisations . This includes the implementation of the DHCW organisational structure and approach across the organisation. </a:t>
                      </a:r>
                      <a:endParaRPr lang="en-GB" sz="1050" b="1">
                        <a:solidFill>
                          <a:schemeClr val="tx1"/>
                        </a:solidFill>
                      </a:endParaRP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hMerge="1">
                  <a:txBody>
                    <a:bodyPr/>
                    <a:lstStyle/>
                    <a:p>
                      <a:endParaRPr lang="en-GB" sz="1050" b="1">
                        <a:solidFill>
                          <a:schemeClr val="tx1"/>
                        </a:solidFill>
                      </a:endParaRP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indent="0">
                        <a:buNone/>
                      </a:pPr>
                      <a:r>
                        <a:rPr lang="en-GB" sz="1050" b="1" dirty="0">
                          <a:solidFill>
                            <a:schemeClr val="tx1"/>
                          </a:solidFill>
                        </a:rPr>
                        <a:t>5 -  1 (Rare)  x 5 (Catastrophic)</a:t>
                      </a:r>
                    </a:p>
                    <a:p>
                      <a:pPr marL="0" indent="0">
                        <a:buNone/>
                      </a:pPr>
                      <a:r>
                        <a:rPr lang="en-GB" sz="1050" dirty="0">
                          <a:solidFill>
                            <a:schemeClr val="tx1"/>
                          </a:solidFill>
                        </a:rPr>
                        <a:t>There are multiple activities that contribute to the delivery of the strategic objective and these include a focus on the digital workforce, recruiting and retaining the best talent, being organised in the most efficient and effective way, as well as working in a high trust environment with partners to enable digital transformation. </a:t>
                      </a:r>
                      <a:endParaRPr lang="en-GB" sz="1050" b="1" dirty="0">
                        <a:solidFill>
                          <a:schemeClr val="tx1"/>
                        </a:solidFill>
                      </a:endParaRP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17458791"/>
                  </a:ext>
                </a:extLst>
              </a:tr>
            </a:tbl>
          </a:graphicData>
        </a:graphic>
      </p:graphicFrame>
      <p:sp>
        <p:nvSpPr>
          <p:cNvPr id="25" name="TextBox 24">
            <a:extLst>
              <a:ext uri="{FF2B5EF4-FFF2-40B4-BE49-F238E27FC236}">
                <a16:creationId xmlns:a16="http://schemas.microsoft.com/office/drawing/2014/main" id="{26B92A6F-8C6A-427F-B9AF-A394ED65B7C8}"/>
              </a:ext>
            </a:extLst>
          </p:cNvPr>
          <p:cNvSpPr txBox="1"/>
          <p:nvPr/>
        </p:nvSpPr>
        <p:spPr>
          <a:xfrm>
            <a:off x="5629880" y="-13276"/>
            <a:ext cx="6602858" cy="584775"/>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a:ln>
                  <a:noFill/>
                </a:ln>
                <a:solidFill>
                  <a:srgbClr val="002060"/>
                </a:solidFill>
                <a:effectLst/>
                <a:uLnTx/>
                <a:uFillTx/>
                <a:latin typeface="Calibri" panose="020F0502020204030204"/>
                <a:ea typeface="+mn-ea"/>
                <a:cs typeface="+mn-cs"/>
              </a:rPr>
              <a:t>The Principal risk summary gives an overview of the Principal risk in relation to each of the DHCW strategic objectives and the rationale for the scoring. </a:t>
            </a:r>
          </a:p>
        </p:txBody>
      </p:sp>
    </p:spTree>
    <p:extLst>
      <p:ext uri="{BB962C8B-B14F-4D97-AF65-F5344CB8AC3E}">
        <p14:creationId xmlns:p14="http://schemas.microsoft.com/office/powerpoint/2010/main" val="10495793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4">
            <a:extLst>
              <a:ext uri="{FF2B5EF4-FFF2-40B4-BE49-F238E27FC236}">
                <a16:creationId xmlns:a16="http://schemas.microsoft.com/office/drawing/2014/main" id="{5EE5725B-0CAE-4CB6-9CBF-A9159AD98FF5}"/>
              </a:ext>
            </a:extLst>
          </p:cNvPr>
          <p:cNvGraphicFramePr>
            <a:graphicFrameLocks noGrp="1"/>
          </p:cNvGraphicFramePr>
          <p:nvPr/>
        </p:nvGraphicFramePr>
        <p:xfrm>
          <a:off x="6637106" y="2570148"/>
          <a:ext cx="5476125" cy="3984770"/>
        </p:xfrm>
        <a:graphic>
          <a:graphicData uri="http://schemas.openxmlformats.org/drawingml/2006/table">
            <a:tbl>
              <a:tblPr firstRow="1" bandRow="1">
                <a:tableStyleId>{5C22544A-7EE6-4342-B048-85BDC9FD1C3A}</a:tableStyleId>
              </a:tblPr>
              <a:tblGrid>
                <a:gridCol w="5476125">
                  <a:extLst>
                    <a:ext uri="{9D8B030D-6E8A-4147-A177-3AD203B41FA5}">
                      <a16:colId xmlns:a16="http://schemas.microsoft.com/office/drawing/2014/main" val="952598460"/>
                    </a:ext>
                  </a:extLst>
                </a:gridCol>
              </a:tblGrid>
              <a:tr h="607389">
                <a:tc>
                  <a:txBody>
                    <a:bodyPr/>
                    <a:lstStyle/>
                    <a:p>
                      <a:pPr algn="ctr"/>
                      <a:r>
                        <a:rPr lang="en-GB" sz="1600"/>
                        <a:t>Residual Principal Risk Severity Map</a:t>
                      </a:r>
                    </a:p>
                    <a:p>
                      <a:pPr algn="ctr"/>
                      <a:r>
                        <a:rPr lang="en-GB" sz="1600"/>
                        <a:t>(showing direction of travel to target)</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solidFill>
                      <a:srgbClr val="0F82A1"/>
                    </a:solidFill>
                  </a:tcPr>
                </a:tc>
                <a:extLst>
                  <a:ext uri="{0D108BD9-81ED-4DB2-BD59-A6C34878D82A}">
                    <a16:rowId xmlns:a16="http://schemas.microsoft.com/office/drawing/2014/main" val="3900808769"/>
                  </a:ext>
                </a:extLst>
              </a:tr>
              <a:tr h="3377381">
                <a:tc>
                  <a:txBody>
                    <a:bodyPr/>
                    <a:lstStyle/>
                    <a:p>
                      <a:endParaRPr lang="en-GB"/>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B w="3175" cap="flat" cmpd="sng" algn="ctr">
                      <a:solidFill>
                        <a:schemeClr val="tx1"/>
                      </a:solidFill>
                      <a:prstDash val="solid"/>
                      <a:round/>
                      <a:headEnd type="none" w="med" len="med"/>
                      <a:tailEnd type="none" w="med" len="med"/>
                    </a:lnB>
                    <a:solidFill>
                      <a:schemeClr val="tx1"/>
                    </a:solidFill>
                  </a:tcPr>
                </a:tc>
                <a:extLst>
                  <a:ext uri="{0D108BD9-81ED-4DB2-BD59-A6C34878D82A}">
                    <a16:rowId xmlns:a16="http://schemas.microsoft.com/office/drawing/2014/main" val="561017055"/>
                  </a:ext>
                </a:extLst>
              </a:tr>
            </a:tbl>
          </a:graphicData>
        </a:graphic>
      </p:graphicFrame>
      <p:graphicFrame>
        <p:nvGraphicFramePr>
          <p:cNvPr id="4" name="Table 3">
            <a:extLst>
              <a:ext uri="{FF2B5EF4-FFF2-40B4-BE49-F238E27FC236}">
                <a16:creationId xmlns:a16="http://schemas.microsoft.com/office/drawing/2014/main" id="{A697B92C-D8B7-4758-BBB5-70926B5A3200}"/>
              </a:ext>
            </a:extLst>
          </p:cNvPr>
          <p:cNvGraphicFramePr>
            <a:graphicFrameLocks noGrp="1"/>
          </p:cNvGraphicFramePr>
          <p:nvPr/>
        </p:nvGraphicFramePr>
        <p:xfrm>
          <a:off x="6753539" y="3341749"/>
          <a:ext cx="5251458" cy="3117777"/>
        </p:xfrm>
        <a:graphic>
          <a:graphicData uri="http://schemas.openxmlformats.org/drawingml/2006/table">
            <a:tbl>
              <a:tblPr firstRow="1" firstCol="1" bandRow="1" bandCol="1"/>
              <a:tblGrid>
                <a:gridCol w="314451">
                  <a:extLst>
                    <a:ext uri="{9D8B030D-6E8A-4147-A177-3AD203B41FA5}">
                      <a16:colId xmlns:a16="http://schemas.microsoft.com/office/drawing/2014/main" val="2022257811"/>
                    </a:ext>
                  </a:extLst>
                </a:gridCol>
                <a:gridCol w="1221637">
                  <a:extLst>
                    <a:ext uri="{9D8B030D-6E8A-4147-A177-3AD203B41FA5}">
                      <a16:colId xmlns:a16="http://schemas.microsoft.com/office/drawing/2014/main" val="1076904610"/>
                    </a:ext>
                  </a:extLst>
                </a:gridCol>
                <a:gridCol w="743074">
                  <a:extLst>
                    <a:ext uri="{9D8B030D-6E8A-4147-A177-3AD203B41FA5}">
                      <a16:colId xmlns:a16="http://schemas.microsoft.com/office/drawing/2014/main" val="3173972565"/>
                    </a:ext>
                  </a:extLst>
                </a:gridCol>
                <a:gridCol w="743074">
                  <a:extLst>
                    <a:ext uri="{9D8B030D-6E8A-4147-A177-3AD203B41FA5}">
                      <a16:colId xmlns:a16="http://schemas.microsoft.com/office/drawing/2014/main" val="2010709521"/>
                    </a:ext>
                  </a:extLst>
                </a:gridCol>
                <a:gridCol w="743074">
                  <a:extLst>
                    <a:ext uri="{9D8B030D-6E8A-4147-A177-3AD203B41FA5}">
                      <a16:colId xmlns:a16="http://schemas.microsoft.com/office/drawing/2014/main" val="1060306347"/>
                    </a:ext>
                  </a:extLst>
                </a:gridCol>
                <a:gridCol w="743074">
                  <a:extLst>
                    <a:ext uri="{9D8B030D-6E8A-4147-A177-3AD203B41FA5}">
                      <a16:colId xmlns:a16="http://schemas.microsoft.com/office/drawing/2014/main" val="695491723"/>
                    </a:ext>
                  </a:extLst>
                </a:gridCol>
                <a:gridCol w="743074">
                  <a:extLst>
                    <a:ext uri="{9D8B030D-6E8A-4147-A177-3AD203B41FA5}">
                      <a16:colId xmlns:a16="http://schemas.microsoft.com/office/drawing/2014/main" val="861087868"/>
                    </a:ext>
                  </a:extLst>
                </a:gridCol>
              </a:tblGrid>
              <a:tr h="224611">
                <a:tc rowSpan="2" gridSpan="2">
                  <a:txBody>
                    <a:bodyPr/>
                    <a:lstStyle/>
                    <a:p>
                      <a:pPr algn="ctr">
                        <a:lnSpc>
                          <a:spcPct val="115000"/>
                        </a:lnSpc>
                        <a:spcAft>
                          <a:spcPts val="1000"/>
                        </a:spcAft>
                      </a:pPr>
                      <a:endParaRPr lang="en-GB" sz="1300">
                        <a:effectLst/>
                        <a:latin typeface="Calibri" panose="020F0502020204030204" pitchFamily="34" charset="0"/>
                        <a:ea typeface="Calibri" panose="020F0502020204030204" pitchFamily="34" charset="0"/>
                        <a:cs typeface="Times New Roman" panose="02020603050405020304" pitchFamily="18" charset="0"/>
                      </a:endParaRPr>
                    </a:p>
                  </a:txBody>
                  <a:tcPr marL="43439" marR="43439" marT="0" marB="0">
                    <a:lnL w="12700" cap="flat" cmpd="sng" algn="ctr">
                      <a:no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rowSpan="2" hMerge="1">
                  <a:txBody>
                    <a:bodyPr/>
                    <a:lstStyle/>
                    <a:p>
                      <a:pPr algn="ctr">
                        <a:lnSpc>
                          <a:spcPct val="115000"/>
                        </a:lnSpc>
                        <a:spcAft>
                          <a:spcPts val="1000"/>
                        </a:spcAft>
                      </a:pPr>
                      <a:endParaRPr lang="en-GB" sz="900" b="1">
                        <a:effectLst/>
                        <a:latin typeface="Calibri" panose="020F0502020204030204" pitchFamily="34" charset="0"/>
                        <a:ea typeface="Calibri" panose="020F0502020204030204" pitchFamily="34" charset="0"/>
                        <a:cs typeface="Times New Roman" panose="02020603050405020304" pitchFamily="18" charset="0"/>
                      </a:endParaRPr>
                    </a:p>
                  </a:txBody>
                  <a:tcPr marL="43439" marR="434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gridSpan="5">
                  <a:txBody>
                    <a:bodyPr/>
                    <a:lstStyle/>
                    <a:p>
                      <a:pPr marL="0" marR="0" lvl="0" indent="0" algn="ctr" defTabSz="914400" rtl="0" eaLnBrk="1" fontAlgn="auto" latinLnBrk="0" hangingPunct="1">
                        <a:lnSpc>
                          <a:spcPct val="115000"/>
                        </a:lnSpc>
                        <a:spcBef>
                          <a:spcPts val="0"/>
                        </a:spcBef>
                        <a:spcAft>
                          <a:spcPts val="1000"/>
                        </a:spcAft>
                        <a:buClrTx/>
                        <a:buSzTx/>
                        <a:buFontTx/>
                        <a:buNone/>
                        <a:tabLst/>
                        <a:defRPr/>
                      </a:pPr>
                      <a:r>
                        <a:rPr lang="en-GB" sz="1300" b="1">
                          <a:solidFill>
                            <a:schemeClr val="accent4">
                              <a:lumMod val="50000"/>
                            </a:schemeClr>
                          </a:solidFill>
                          <a:effectLst/>
                          <a:latin typeface="Calibri" panose="020F0502020204030204" pitchFamily="34" charset="0"/>
                          <a:ea typeface="Calibri" panose="020F0502020204030204" pitchFamily="34" charset="0"/>
                          <a:cs typeface="Times New Roman" panose="02020603050405020304" pitchFamily="18" charset="0"/>
                        </a:rPr>
                        <a:t>LIKELIHOOD</a:t>
                      </a:r>
                    </a:p>
                  </a:txBody>
                  <a:tcPr marL="43439" marR="43439" marT="0" marB="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D9D9D9"/>
                    </a:solidFill>
                  </a:tcPr>
                </a:tc>
                <a:tc hMerge="1">
                  <a:txBody>
                    <a:bodyPr/>
                    <a:lstStyle/>
                    <a:p>
                      <a:endParaRPr lang="en-GB"/>
                    </a:p>
                  </a:txBody>
                  <a:tcPr/>
                </a:tc>
                <a:tc hMerge="1">
                  <a:txBody>
                    <a:bodyPr/>
                    <a:lstStyle/>
                    <a:p>
                      <a:pPr algn="ctr">
                        <a:lnSpc>
                          <a:spcPct val="115000"/>
                        </a:lnSpc>
                        <a:spcAft>
                          <a:spcPts val="1000"/>
                        </a:spcAft>
                      </a:pP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43439" marR="434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hMerge="1">
                  <a:txBody>
                    <a:bodyPr/>
                    <a:lstStyle/>
                    <a:p>
                      <a:pPr algn="ctr">
                        <a:lnSpc>
                          <a:spcPct val="115000"/>
                        </a:lnSpc>
                        <a:spcAft>
                          <a:spcPts val="1000"/>
                        </a:spcAft>
                      </a:pP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43439" marR="434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hMerge="1">
                  <a:txBody>
                    <a:bodyPr/>
                    <a:lstStyle/>
                    <a:p>
                      <a:pPr algn="ctr">
                        <a:lnSpc>
                          <a:spcPct val="115000"/>
                        </a:lnSpc>
                        <a:spcAft>
                          <a:spcPts val="1000"/>
                        </a:spcAft>
                      </a:pP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43439" marR="434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229937578"/>
                  </a:ext>
                </a:extLst>
              </a:tr>
              <a:tr h="701822">
                <a:tc gridSpan="2" vMerge="1">
                  <a:txBody>
                    <a:bodyPr/>
                    <a:lstStyle/>
                    <a:p>
                      <a:pPr algn="ctr">
                        <a:lnSpc>
                          <a:spcPct val="115000"/>
                        </a:lnSpc>
                        <a:spcAft>
                          <a:spcPts val="1000"/>
                        </a:spcAft>
                      </a:pP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43439" marR="434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hMerge="1" vMerge="1">
                  <a:txBody>
                    <a:bodyPr/>
                    <a:lstStyle/>
                    <a:p>
                      <a:pPr algn="ctr">
                        <a:lnSpc>
                          <a:spcPct val="115000"/>
                        </a:lnSpc>
                        <a:spcAft>
                          <a:spcPts val="1000"/>
                        </a:spcAft>
                      </a:pP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43439" marR="434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lnSpc>
                          <a:spcPct val="115000"/>
                        </a:lnSpc>
                        <a:spcAft>
                          <a:spcPts val="1000"/>
                        </a:spcAft>
                      </a:pPr>
                      <a:r>
                        <a:rPr lang="en-GB" sz="13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RARE</a:t>
                      </a:r>
                      <a:br>
                        <a:rPr lang="en-GB" sz="1300" b="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br>
                      <a:r>
                        <a:rPr lang="en-GB" sz="13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(1)</a:t>
                      </a:r>
                      <a:endParaRPr lang="en-GB" sz="1300">
                        <a:effectLst/>
                        <a:latin typeface="Calibri" panose="020F0502020204030204" pitchFamily="34" charset="0"/>
                        <a:ea typeface="Calibri" panose="020F0502020204030204" pitchFamily="34" charset="0"/>
                        <a:cs typeface="Times New Roman" panose="02020603050405020304" pitchFamily="18" charset="0"/>
                      </a:endParaRPr>
                    </a:p>
                  </a:txBody>
                  <a:tcPr marL="43439" marR="43439"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D9D9D9"/>
                    </a:solidFill>
                  </a:tcPr>
                </a:tc>
                <a:tc>
                  <a:txBody>
                    <a:bodyPr/>
                    <a:lstStyle/>
                    <a:p>
                      <a:pPr algn="ctr">
                        <a:lnSpc>
                          <a:spcPct val="115000"/>
                        </a:lnSpc>
                        <a:spcAft>
                          <a:spcPts val="1000"/>
                        </a:spcAft>
                      </a:pPr>
                      <a:r>
                        <a:rPr lang="en-GB" sz="13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UNLIKELY</a:t>
                      </a:r>
                      <a:br>
                        <a:rPr lang="en-GB" sz="1300" b="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br>
                      <a:r>
                        <a:rPr lang="en-GB" sz="13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(2)</a:t>
                      </a:r>
                      <a:endParaRPr lang="en-GB" sz="1300">
                        <a:effectLst/>
                        <a:latin typeface="Calibri" panose="020F0502020204030204" pitchFamily="34" charset="0"/>
                        <a:ea typeface="Calibri" panose="020F0502020204030204" pitchFamily="34" charset="0"/>
                        <a:cs typeface="Times New Roman" panose="02020603050405020304" pitchFamily="18" charset="0"/>
                      </a:endParaRPr>
                    </a:p>
                  </a:txBody>
                  <a:tcPr marL="43439" marR="43439"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D9D9D9"/>
                    </a:solidFill>
                  </a:tcPr>
                </a:tc>
                <a:tc>
                  <a:txBody>
                    <a:bodyPr/>
                    <a:lstStyle/>
                    <a:p>
                      <a:pPr algn="ctr">
                        <a:lnSpc>
                          <a:spcPct val="115000"/>
                        </a:lnSpc>
                        <a:spcAft>
                          <a:spcPts val="1000"/>
                        </a:spcAft>
                      </a:pPr>
                      <a:r>
                        <a:rPr lang="en-GB" sz="13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POSSIBLE</a:t>
                      </a:r>
                      <a:br>
                        <a:rPr lang="en-GB" sz="1300" b="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br>
                      <a:r>
                        <a:rPr lang="en-GB" sz="13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(3)</a:t>
                      </a:r>
                      <a:endParaRPr lang="en-GB" sz="1300">
                        <a:effectLst/>
                        <a:latin typeface="Calibri" panose="020F0502020204030204" pitchFamily="34" charset="0"/>
                        <a:ea typeface="Calibri" panose="020F0502020204030204" pitchFamily="34" charset="0"/>
                        <a:cs typeface="Times New Roman" panose="02020603050405020304" pitchFamily="18" charset="0"/>
                      </a:endParaRPr>
                    </a:p>
                  </a:txBody>
                  <a:tcPr marL="43439" marR="43439"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D9D9D9"/>
                    </a:solidFill>
                  </a:tcPr>
                </a:tc>
                <a:tc>
                  <a:txBody>
                    <a:bodyPr/>
                    <a:lstStyle/>
                    <a:p>
                      <a:pPr algn="ctr">
                        <a:lnSpc>
                          <a:spcPct val="115000"/>
                        </a:lnSpc>
                        <a:spcAft>
                          <a:spcPts val="1000"/>
                        </a:spcAft>
                      </a:pPr>
                      <a:r>
                        <a:rPr lang="en-GB" sz="13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LIKELY</a:t>
                      </a:r>
                      <a:br>
                        <a:rPr lang="en-GB" sz="13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br>
                      <a:r>
                        <a:rPr lang="en-GB" sz="13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(4)</a:t>
                      </a:r>
                      <a:endParaRPr lang="en-GB" sz="1300">
                        <a:effectLst/>
                        <a:latin typeface="Calibri" panose="020F0502020204030204" pitchFamily="34" charset="0"/>
                        <a:ea typeface="Calibri" panose="020F0502020204030204" pitchFamily="34" charset="0"/>
                        <a:cs typeface="Times New Roman" panose="02020603050405020304" pitchFamily="18" charset="0"/>
                      </a:endParaRPr>
                    </a:p>
                  </a:txBody>
                  <a:tcPr marL="43439" marR="43439"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D9D9D9"/>
                    </a:solidFill>
                  </a:tcPr>
                </a:tc>
                <a:tc>
                  <a:txBody>
                    <a:bodyPr/>
                    <a:lstStyle/>
                    <a:p>
                      <a:pPr algn="ctr">
                        <a:lnSpc>
                          <a:spcPct val="115000"/>
                        </a:lnSpc>
                        <a:spcAft>
                          <a:spcPts val="1000"/>
                        </a:spcAft>
                      </a:pPr>
                      <a:r>
                        <a:rPr lang="en-GB" sz="13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ALMOST CERTAIN</a:t>
                      </a:r>
                      <a:br>
                        <a:rPr lang="en-GB" sz="13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br>
                      <a:r>
                        <a:rPr lang="en-GB" sz="13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(5)</a:t>
                      </a:r>
                      <a:endParaRPr lang="en-GB" sz="1300">
                        <a:effectLst/>
                        <a:latin typeface="Calibri" panose="020F0502020204030204" pitchFamily="34" charset="0"/>
                        <a:ea typeface="Calibri" panose="020F0502020204030204" pitchFamily="34" charset="0"/>
                        <a:cs typeface="Times New Roman" panose="02020603050405020304" pitchFamily="18" charset="0"/>
                      </a:endParaRPr>
                    </a:p>
                  </a:txBody>
                  <a:tcPr marL="43439" marR="43439"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D9D9D9"/>
                    </a:solidFill>
                  </a:tcPr>
                </a:tc>
                <a:extLst>
                  <a:ext uri="{0D108BD9-81ED-4DB2-BD59-A6C34878D82A}">
                    <a16:rowId xmlns:a16="http://schemas.microsoft.com/office/drawing/2014/main" val="3995771956"/>
                  </a:ext>
                </a:extLst>
              </a:tr>
              <a:tr h="466781">
                <a:tc rowSpan="5">
                  <a:txBody>
                    <a:bodyPr/>
                    <a:lstStyle/>
                    <a:p>
                      <a:pPr algn="ctr">
                        <a:lnSpc>
                          <a:spcPct val="115000"/>
                        </a:lnSpc>
                        <a:spcAft>
                          <a:spcPts val="1000"/>
                        </a:spcAft>
                      </a:pPr>
                      <a:r>
                        <a:rPr lang="en-GB" sz="1300" b="1">
                          <a:solidFill>
                            <a:schemeClr val="accent4">
                              <a:lumMod val="50000"/>
                            </a:schemeClr>
                          </a:solidFill>
                          <a:effectLst/>
                          <a:latin typeface="Calibri" panose="020F0502020204030204" pitchFamily="34" charset="0"/>
                          <a:ea typeface="Calibri" panose="020F0502020204030204" pitchFamily="34" charset="0"/>
                          <a:cs typeface="Times New Roman" panose="02020603050405020304" pitchFamily="18" charset="0"/>
                        </a:rPr>
                        <a:t>CONSEQUENCES</a:t>
                      </a:r>
                    </a:p>
                  </a:txBody>
                  <a:tcPr marL="43439" marR="43439" marT="0" marB="0" vert="vert27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n-GB" sz="1300" b="1">
                          <a:solidFill>
                            <a:schemeClr val="accent4">
                              <a:lumMod val="50000"/>
                            </a:schemeClr>
                          </a:solidFill>
                          <a:effectLst/>
                          <a:latin typeface="Calibri" panose="020F0502020204030204" pitchFamily="34" charset="0"/>
                          <a:ea typeface="Calibri" panose="020F0502020204030204" pitchFamily="34" charset="0"/>
                          <a:cs typeface="Times New Roman" panose="02020603050405020304" pitchFamily="18" charset="0"/>
                        </a:rPr>
                        <a:t>CATASTROPHIC</a:t>
                      </a:r>
                      <a:endParaRPr lang="en-GB" sz="1300">
                        <a:solidFill>
                          <a:schemeClr val="accent4">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0000"/>
                        </a:lnSpc>
                        <a:spcAft>
                          <a:spcPts val="0"/>
                        </a:spcAft>
                      </a:pPr>
                      <a:r>
                        <a:rPr lang="en-GB" sz="1300" b="1">
                          <a:solidFill>
                            <a:schemeClr val="accent4">
                              <a:lumMod val="50000"/>
                            </a:schemeClr>
                          </a:solidFill>
                          <a:effectLst/>
                          <a:latin typeface="Calibri" panose="020F0502020204030204" pitchFamily="34" charset="0"/>
                          <a:ea typeface="Calibri" panose="020F0502020204030204" pitchFamily="34" charset="0"/>
                          <a:cs typeface="Times New Roman" panose="02020603050405020304" pitchFamily="18" charset="0"/>
                        </a:rPr>
                        <a:t>(5)</a:t>
                      </a:r>
                      <a:endParaRPr lang="en-GB" sz="1300">
                        <a:solidFill>
                          <a:schemeClr val="accent4">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43439" marR="43439" marT="0" marB="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ctr">
                        <a:lnSpc>
                          <a:spcPct val="115000"/>
                        </a:lnSpc>
                        <a:spcAft>
                          <a:spcPts val="1000"/>
                        </a:spcAft>
                      </a:pPr>
                      <a:r>
                        <a:rPr lang="en-GB" sz="1300" b="0">
                          <a:effectLst/>
                          <a:latin typeface="Calibri" panose="020F0502020204030204" pitchFamily="34" charset="0"/>
                          <a:ea typeface="Calibri" panose="020F0502020204030204" pitchFamily="34" charset="0"/>
                          <a:cs typeface="Times New Roman" panose="02020603050405020304" pitchFamily="18" charset="0"/>
                        </a:rPr>
                        <a:t> </a:t>
                      </a:r>
                    </a:p>
                  </a:txBody>
                  <a:tcPr marL="43439" marR="43439"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FFF00"/>
                    </a:solidFill>
                  </a:tcPr>
                </a:tc>
                <a:tc>
                  <a:txBody>
                    <a:bodyPr/>
                    <a:lstStyle/>
                    <a:p>
                      <a:pPr algn="ctr">
                        <a:lnSpc>
                          <a:spcPct val="115000"/>
                        </a:lnSpc>
                        <a:spcAft>
                          <a:spcPts val="1000"/>
                        </a:spcAft>
                      </a:pPr>
                      <a:endParaRPr lang="en-GB" sz="1300" b="0">
                        <a:effectLst/>
                        <a:latin typeface="Calibri" panose="020F0502020204030204" pitchFamily="34" charset="0"/>
                        <a:ea typeface="Calibri" panose="020F0502020204030204" pitchFamily="34" charset="0"/>
                        <a:cs typeface="Times New Roman" panose="02020603050405020304" pitchFamily="18" charset="0"/>
                      </a:endParaRPr>
                    </a:p>
                  </a:txBody>
                  <a:tcPr marL="43439" marR="43439"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FC000"/>
                    </a:solidFill>
                  </a:tcPr>
                </a:tc>
                <a:tc>
                  <a:txBody>
                    <a:bodyPr/>
                    <a:lstStyle/>
                    <a:p>
                      <a:pPr algn="ctr"/>
                      <a:endParaRPr lang="en-GB" sz="1300" b="0"/>
                    </a:p>
                  </a:txBody>
                  <a:tcPr marL="43439" marR="43439"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F0000"/>
                    </a:solidFill>
                  </a:tcPr>
                </a:tc>
                <a:tc>
                  <a:txBody>
                    <a:bodyPr/>
                    <a:lstStyle/>
                    <a:p>
                      <a:pPr algn="ctr"/>
                      <a:endParaRPr lang="en-GB" sz="1300" b="0"/>
                    </a:p>
                  </a:txBody>
                  <a:tcPr marL="43439" marR="43439"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F0000"/>
                    </a:solidFill>
                  </a:tcPr>
                </a:tc>
                <a:tc>
                  <a:txBody>
                    <a:bodyPr/>
                    <a:lstStyle/>
                    <a:p>
                      <a:pPr algn="ctr">
                        <a:lnSpc>
                          <a:spcPct val="115000"/>
                        </a:lnSpc>
                        <a:spcAft>
                          <a:spcPts val="1000"/>
                        </a:spcAft>
                      </a:pPr>
                      <a:r>
                        <a:rPr lang="en-GB" sz="1300" b="0">
                          <a:effectLst/>
                          <a:latin typeface="Calibri" panose="020F0502020204030204" pitchFamily="34" charset="0"/>
                          <a:ea typeface="Calibri" panose="020F0502020204030204" pitchFamily="34" charset="0"/>
                          <a:cs typeface="Times New Roman" panose="02020603050405020304" pitchFamily="18" charset="0"/>
                        </a:rPr>
                        <a:t> </a:t>
                      </a:r>
                    </a:p>
                  </a:txBody>
                  <a:tcPr marL="43439" marR="43439"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2114957886"/>
                  </a:ext>
                </a:extLst>
              </a:tr>
              <a:tr h="427844">
                <a:tc vMerge="1">
                  <a:txBody>
                    <a:bodyPr/>
                    <a:lstStyle/>
                    <a:p>
                      <a:pPr algn="ctr">
                        <a:lnSpc>
                          <a:spcPct val="115000"/>
                        </a:lnSpc>
                        <a:spcAft>
                          <a:spcPts val="1000"/>
                        </a:spcAft>
                      </a:pP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43439" marR="434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en-GB" sz="1300" b="1">
                          <a:solidFill>
                            <a:schemeClr val="accent4">
                              <a:lumMod val="50000"/>
                            </a:schemeClr>
                          </a:solidFill>
                          <a:effectLst/>
                          <a:latin typeface="Calibri" panose="020F0502020204030204" pitchFamily="34" charset="0"/>
                          <a:ea typeface="Calibri" panose="020F0502020204030204" pitchFamily="34" charset="0"/>
                          <a:cs typeface="Times New Roman" panose="02020603050405020304" pitchFamily="18" charset="0"/>
                        </a:rPr>
                        <a:t>MAJOR</a:t>
                      </a:r>
                      <a:endParaRPr lang="en-GB" sz="1300">
                        <a:solidFill>
                          <a:schemeClr val="accent4">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0000"/>
                        </a:lnSpc>
                        <a:spcAft>
                          <a:spcPts val="0"/>
                        </a:spcAft>
                      </a:pPr>
                      <a:r>
                        <a:rPr lang="en-GB" sz="1300" b="1">
                          <a:solidFill>
                            <a:schemeClr val="accent4">
                              <a:lumMod val="50000"/>
                            </a:schemeClr>
                          </a:solidFill>
                          <a:effectLst/>
                          <a:latin typeface="Calibri" panose="020F0502020204030204" pitchFamily="34" charset="0"/>
                          <a:ea typeface="Calibri" panose="020F0502020204030204" pitchFamily="34" charset="0"/>
                          <a:cs typeface="Times New Roman" panose="02020603050405020304" pitchFamily="18" charset="0"/>
                        </a:rPr>
                        <a:t>(4)</a:t>
                      </a:r>
                      <a:endParaRPr lang="en-GB" sz="1300">
                        <a:solidFill>
                          <a:schemeClr val="accent4">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43439" marR="43439" marT="0" marB="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ctr">
                        <a:lnSpc>
                          <a:spcPct val="115000"/>
                        </a:lnSpc>
                        <a:spcAft>
                          <a:spcPts val="1000"/>
                        </a:spcAft>
                      </a:pPr>
                      <a:r>
                        <a:rPr lang="en-GB" sz="1300" b="0">
                          <a:effectLst/>
                          <a:latin typeface="Calibri" panose="020F0502020204030204" pitchFamily="34" charset="0"/>
                          <a:ea typeface="Calibri" panose="020F0502020204030204" pitchFamily="34" charset="0"/>
                          <a:cs typeface="Times New Roman" panose="02020603050405020304" pitchFamily="18" charset="0"/>
                        </a:rPr>
                        <a:t> </a:t>
                      </a:r>
                    </a:p>
                  </a:txBody>
                  <a:tcPr marL="43439" marR="43439"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FFF00"/>
                    </a:solidFill>
                  </a:tcPr>
                </a:tc>
                <a:tc>
                  <a:txBody>
                    <a:bodyPr/>
                    <a:lstStyle/>
                    <a:p>
                      <a:pPr algn="ctr">
                        <a:lnSpc>
                          <a:spcPct val="115000"/>
                        </a:lnSpc>
                        <a:spcAft>
                          <a:spcPts val="1000"/>
                        </a:spcAft>
                      </a:pPr>
                      <a:endParaRPr lang="en-GB" sz="1300" b="0">
                        <a:effectLst/>
                        <a:latin typeface="Calibri" panose="020F0502020204030204" pitchFamily="34" charset="0"/>
                        <a:ea typeface="Calibri" panose="020F0502020204030204" pitchFamily="34" charset="0"/>
                        <a:cs typeface="Times New Roman" panose="02020603050405020304" pitchFamily="18" charset="0"/>
                      </a:endParaRPr>
                    </a:p>
                  </a:txBody>
                  <a:tcPr marL="43439" marR="43439"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FC000"/>
                    </a:solidFill>
                  </a:tcPr>
                </a:tc>
                <a:tc>
                  <a:txBody>
                    <a:bodyPr/>
                    <a:lstStyle/>
                    <a:p>
                      <a:pPr algn="ctr"/>
                      <a:endParaRPr lang="en-GB" sz="1300" b="0"/>
                    </a:p>
                  </a:txBody>
                  <a:tcPr marL="43439" marR="43439"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FC000"/>
                    </a:solidFill>
                  </a:tcPr>
                </a:tc>
                <a:tc>
                  <a:txBody>
                    <a:bodyPr/>
                    <a:lstStyle/>
                    <a:p>
                      <a:pPr algn="ctr"/>
                      <a:endParaRPr lang="en-GB" sz="1300" b="0"/>
                    </a:p>
                  </a:txBody>
                  <a:tcPr marL="43439" marR="43439"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F0000"/>
                    </a:solidFill>
                  </a:tcPr>
                </a:tc>
                <a:tc>
                  <a:txBody>
                    <a:bodyPr/>
                    <a:lstStyle/>
                    <a:p>
                      <a:pPr marL="0" algn="ctr">
                        <a:lnSpc>
                          <a:spcPct val="115000"/>
                        </a:lnSpc>
                      </a:pPr>
                      <a:endParaRPr lang="en-GB" sz="1300" b="0">
                        <a:effectLst/>
                        <a:latin typeface="Calibri" panose="020F0502020204030204" pitchFamily="34" charset="0"/>
                        <a:ea typeface="Calibri" panose="020F0502020204030204" pitchFamily="34" charset="0"/>
                        <a:cs typeface="Times New Roman" panose="02020603050405020304" pitchFamily="18" charset="0"/>
                      </a:endParaRPr>
                    </a:p>
                  </a:txBody>
                  <a:tcPr marL="43439" marR="43439"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432563368"/>
                  </a:ext>
                </a:extLst>
              </a:tr>
              <a:tr h="414969">
                <a:tc vMerge="1">
                  <a:txBody>
                    <a:bodyPr/>
                    <a:lstStyle/>
                    <a:p>
                      <a:pPr algn="ctr">
                        <a:lnSpc>
                          <a:spcPct val="115000"/>
                        </a:lnSpc>
                        <a:spcAft>
                          <a:spcPts val="1000"/>
                        </a:spcAft>
                      </a:pP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43439" marR="434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en-GB" sz="1300" b="1">
                          <a:solidFill>
                            <a:schemeClr val="accent4">
                              <a:lumMod val="50000"/>
                            </a:schemeClr>
                          </a:solidFill>
                          <a:effectLst/>
                          <a:latin typeface="Calibri" panose="020F0502020204030204" pitchFamily="34" charset="0"/>
                          <a:ea typeface="Calibri" panose="020F0502020204030204" pitchFamily="34" charset="0"/>
                          <a:cs typeface="Times New Roman" panose="02020603050405020304" pitchFamily="18" charset="0"/>
                        </a:rPr>
                        <a:t>MODERATE</a:t>
                      </a:r>
                      <a:endParaRPr lang="en-GB" sz="1300">
                        <a:solidFill>
                          <a:schemeClr val="accent4">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0000"/>
                        </a:lnSpc>
                        <a:spcAft>
                          <a:spcPts val="0"/>
                        </a:spcAft>
                      </a:pPr>
                      <a:r>
                        <a:rPr lang="en-GB" sz="1300" b="1">
                          <a:solidFill>
                            <a:schemeClr val="accent4">
                              <a:lumMod val="50000"/>
                            </a:schemeClr>
                          </a:solidFill>
                          <a:effectLst/>
                          <a:latin typeface="Calibri" panose="020F0502020204030204" pitchFamily="34" charset="0"/>
                          <a:ea typeface="Calibri" panose="020F0502020204030204" pitchFamily="34" charset="0"/>
                          <a:cs typeface="Times New Roman" panose="02020603050405020304" pitchFamily="18" charset="0"/>
                        </a:rPr>
                        <a:t>(3)</a:t>
                      </a:r>
                      <a:endParaRPr lang="en-GB" sz="1300">
                        <a:solidFill>
                          <a:schemeClr val="accent4">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43439" marR="43439" marT="0" marB="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ctr">
                        <a:lnSpc>
                          <a:spcPct val="115000"/>
                        </a:lnSpc>
                        <a:spcAft>
                          <a:spcPts val="1000"/>
                        </a:spcAft>
                      </a:pPr>
                      <a:r>
                        <a:rPr lang="en-GB" sz="1300" b="0">
                          <a:effectLst/>
                          <a:latin typeface="Calibri" panose="020F0502020204030204" pitchFamily="34" charset="0"/>
                          <a:ea typeface="Calibri" panose="020F0502020204030204" pitchFamily="34" charset="0"/>
                          <a:cs typeface="Times New Roman" panose="02020603050405020304" pitchFamily="18" charset="0"/>
                        </a:rPr>
                        <a:t> </a:t>
                      </a:r>
                    </a:p>
                  </a:txBody>
                  <a:tcPr marL="43439" marR="43439"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92D050"/>
                    </a:solidFill>
                  </a:tcPr>
                </a:tc>
                <a:tc>
                  <a:txBody>
                    <a:bodyPr/>
                    <a:lstStyle/>
                    <a:p>
                      <a:pPr algn="ctr">
                        <a:lnSpc>
                          <a:spcPct val="115000"/>
                        </a:lnSpc>
                        <a:spcAft>
                          <a:spcPts val="1000"/>
                        </a:spcAft>
                      </a:pPr>
                      <a:endParaRPr lang="en-GB" sz="1300" b="0">
                        <a:effectLst/>
                        <a:latin typeface="Calibri" panose="020F0502020204030204" pitchFamily="34" charset="0"/>
                        <a:ea typeface="Calibri" panose="020F0502020204030204" pitchFamily="34" charset="0"/>
                        <a:cs typeface="Times New Roman" panose="02020603050405020304" pitchFamily="18" charset="0"/>
                      </a:endParaRPr>
                    </a:p>
                  </a:txBody>
                  <a:tcPr marL="43439" marR="43439"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FFF00"/>
                    </a:solidFill>
                  </a:tcPr>
                </a:tc>
                <a:tc>
                  <a:txBody>
                    <a:bodyPr/>
                    <a:lstStyle/>
                    <a:p>
                      <a:pPr algn="ctr"/>
                      <a:endParaRPr lang="en-GB" sz="1300" b="0"/>
                    </a:p>
                  </a:txBody>
                  <a:tcPr marL="43439" marR="43439"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FC000"/>
                    </a:solidFill>
                  </a:tcPr>
                </a:tc>
                <a:tc>
                  <a:txBody>
                    <a:bodyPr/>
                    <a:lstStyle/>
                    <a:p>
                      <a:pPr algn="ctr"/>
                      <a:endParaRPr lang="en-GB" sz="1300" b="0"/>
                    </a:p>
                  </a:txBody>
                  <a:tcPr marL="43439" marR="43439"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FC000"/>
                    </a:solidFill>
                  </a:tcPr>
                </a:tc>
                <a:tc>
                  <a:txBody>
                    <a:bodyPr/>
                    <a:lstStyle/>
                    <a:p>
                      <a:pPr marL="0" lvl="0" indent="0" algn="ctr">
                        <a:lnSpc>
                          <a:spcPct val="115000"/>
                        </a:lnSpc>
                        <a:buFont typeface="Symbol" panose="05050102010706020507" pitchFamily="18" charset="2"/>
                        <a:buNone/>
                      </a:pPr>
                      <a:endParaRPr lang="en-GB" sz="1300" b="0">
                        <a:effectLst/>
                        <a:latin typeface="Calibri" panose="020F0502020204030204" pitchFamily="34" charset="0"/>
                        <a:ea typeface="Calibri" panose="020F0502020204030204" pitchFamily="34" charset="0"/>
                        <a:cs typeface="Times New Roman" panose="02020603050405020304" pitchFamily="18" charset="0"/>
                      </a:endParaRPr>
                    </a:p>
                  </a:txBody>
                  <a:tcPr marL="43439" marR="43439"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67622057"/>
                  </a:ext>
                </a:extLst>
              </a:tr>
              <a:tr h="414969">
                <a:tc vMerge="1">
                  <a:txBody>
                    <a:bodyPr/>
                    <a:lstStyle/>
                    <a:p>
                      <a:pPr algn="ctr">
                        <a:lnSpc>
                          <a:spcPct val="115000"/>
                        </a:lnSpc>
                        <a:spcAft>
                          <a:spcPts val="1000"/>
                        </a:spcAft>
                      </a:pP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43439" marR="434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en-GB" sz="1300" b="1">
                          <a:solidFill>
                            <a:schemeClr val="accent4">
                              <a:lumMod val="50000"/>
                            </a:schemeClr>
                          </a:solidFill>
                          <a:effectLst/>
                          <a:latin typeface="Calibri" panose="020F0502020204030204" pitchFamily="34" charset="0"/>
                          <a:ea typeface="Calibri" panose="020F0502020204030204" pitchFamily="34" charset="0"/>
                          <a:cs typeface="Times New Roman" panose="02020603050405020304" pitchFamily="18" charset="0"/>
                        </a:rPr>
                        <a:t>MINOR </a:t>
                      </a:r>
                      <a:endParaRPr lang="en-GB" sz="1300">
                        <a:solidFill>
                          <a:schemeClr val="accent4">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0000"/>
                        </a:lnSpc>
                        <a:spcAft>
                          <a:spcPts val="0"/>
                        </a:spcAft>
                      </a:pPr>
                      <a:r>
                        <a:rPr lang="en-GB" sz="1300" b="1">
                          <a:solidFill>
                            <a:schemeClr val="accent4">
                              <a:lumMod val="50000"/>
                            </a:schemeClr>
                          </a:solidFill>
                          <a:effectLst/>
                          <a:latin typeface="Calibri" panose="020F0502020204030204" pitchFamily="34" charset="0"/>
                          <a:ea typeface="Calibri" panose="020F0502020204030204" pitchFamily="34" charset="0"/>
                          <a:cs typeface="Times New Roman" panose="02020603050405020304" pitchFamily="18" charset="0"/>
                        </a:rPr>
                        <a:t>(2)</a:t>
                      </a:r>
                      <a:endParaRPr lang="en-GB" sz="1300">
                        <a:solidFill>
                          <a:schemeClr val="accent4">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43439" marR="43439" marT="0" marB="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ctr">
                        <a:lnSpc>
                          <a:spcPct val="115000"/>
                        </a:lnSpc>
                        <a:spcAft>
                          <a:spcPts val="1000"/>
                        </a:spcAft>
                      </a:pPr>
                      <a:endParaRPr lang="en-GB" sz="1300" b="0">
                        <a:effectLst/>
                        <a:latin typeface="Calibri" panose="020F0502020204030204" pitchFamily="34" charset="0"/>
                        <a:ea typeface="Calibri" panose="020F0502020204030204" pitchFamily="34" charset="0"/>
                        <a:cs typeface="Times New Roman" panose="02020603050405020304" pitchFamily="18" charset="0"/>
                      </a:endParaRPr>
                    </a:p>
                  </a:txBody>
                  <a:tcPr marL="43439" marR="43439"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92D050"/>
                    </a:solidFill>
                  </a:tcPr>
                </a:tc>
                <a:tc>
                  <a:txBody>
                    <a:bodyPr/>
                    <a:lstStyle/>
                    <a:p>
                      <a:pPr algn="ctr">
                        <a:lnSpc>
                          <a:spcPct val="115000"/>
                        </a:lnSpc>
                        <a:spcAft>
                          <a:spcPts val="1000"/>
                        </a:spcAft>
                      </a:pPr>
                      <a:endParaRPr lang="en-GB" sz="1300" b="0">
                        <a:effectLst/>
                        <a:latin typeface="Calibri" panose="020F0502020204030204" pitchFamily="34" charset="0"/>
                        <a:ea typeface="Calibri" panose="020F0502020204030204" pitchFamily="34" charset="0"/>
                        <a:cs typeface="Times New Roman" panose="02020603050405020304" pitchFamily="18" charset="0"/>
                      </a:endParaRPr>
                    </a:p>
                  </a:txBody>
                  <a:tcPr marL="43439" marR="43439"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FFF00"/>
                    </a:solidFill>
                  </a:tcPr>
                </a:tc>
                <a:tc>
                  <a:txBody>
                    <a:bodyPr/>
                    <a:lstStyle/>
                    <a:p>
                      <a:pPr algn="ctr"/>
                      <a:endParaRPr lang="en-GB" sz="1300" b="0"/>
                    </a:p>
                  </a:txBody>
                  <a:tcPr marL="43439" marR="43439"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FFF00"/>
                    </a:solidFill>
                  </a:tcPr>
                </a:tc>
                <a:tc>
                  <a:txBody>
                    <a:bodyPr/>
                    <a:lstStyle/>
                    <a:p>
                      <a:pPr algn="ctr"/>
                      <a:endParaRPr lang="en-GB" sz="1300" b="0"/>
                    </a:p>
                  </a:txBody>
                  <a:tcPr marL="43439" marR="43439"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FC000"/>
                    </a:solidFill>
                  </a:tcPr>
                </a:tc>
                <a:tc>
                  <a:txBody>
                    <a:bodyPr/>
                    <a:lstStyle/>
                    <a:p>
                      <a:pPr algn="ctr">
                        <a:lnSpc>
                          <a:spcPct val="115000"/>
                        </a:lnSpc>
                        <a:spcAft>
                          <a:spcPts val="1000"/>
                        </a:spcAft>
                      </a:pPr>
                      <a:r>
                        <a:rPr lang="en-GB" sz="1300" b="0">
                          <a:effectLst/>
                          <a:latin typeface="Calibri" panose="020F0502020204030204" pitchFamily="34" charset="0"/>
                          <a:ea typeface="Calibri" panose="020F0502020204030204" pitchFamily="34" charset="0"/>
                          <a:cs typeface="Times New Roman" panose="02020603050405020304" pitchFamily="18" charset="0"/>
                        </a:rPr>
                        <a:t> </a:t>
                      </a:r>
                    </a:p>
                  </a:txBody>
                  <a:tcPr marL="43439" marR="43439"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249344228"/>
                  </a:ext>
                </a:extLst>
              </a:tr>
              <a:tr h="466781">
                <a:tc vMerge="1">
                  <a:txBody>
                    <a:bodyPr/>
                    <a:lstStyle/>
                    <a:p>
                      <a:pPr algn="ctr">
                        <a:lnSpc>
                          <a:spcPct val="115000"/>
                        </a:lnSpc>
                        <a:spcAft>
                          <a:spcPts val="1000"/>
                        </a:spcAft>
                      </a:pP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43439" marR="434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en-GB" sz="1300" b="1">
                          <a:solidFill>
                            <a:schemeClr val="accent4">
                              <a:lumMod val="50000"/>
                            </a:schemeClr>
                          </a:solidFill>
                          <a:effectLst/>
                          <a:latin typeface="Calibri" panose="020F0502020204030204" pitchFamily="34" charset="0"/>
                          <a:ea typeface="Calibri" panose="020F0502020204030204" pitchFamily="34" charset="0"/>
                          <a:cs typeface="Times New Roman" panose="02020603050405020304" pitchFamily="18" charset="0"/>
                        </a:rPr>
                        <a:t>NEGLIGIBLE</a:t>
                      </a:r>
                      <a:endParaRPr lang="en-GB" sz="1300">
                        <a:solidFill>
                          <a:schemeClr val="accent4">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0000"/>
                        </a:lnSpc>
                        <a:spcAft>
                          <a:spcPts val="0"/>
                        </a:spcAft>
                      </a:pPr>
                      <a:r>
                        <a:rPr lang="en-GB" sz="1300" b="1">
                          <a:solidFill>
                            <a:schemeClr val="accent4">
                              <a:lumMod val="50000"/>
                            </a:schemeClr>
                          </a:solidFill>
                          <a:effectLst/>
                          <a:latin typeface="Calibri" panose="020F0502020204030204" pitchFamily="34" charset="0"/>
                          <a:ea typeface="Calibri" panose="020F0502020204030204" pitchFamily="34" charset="0"/>
                          <a:cs typeface="Times New Roman" panose="02020603050405020304" pitchFamily="18" charset="0"/>
                        </a:rPr>
                        <a:t>(1)</a:t>
                      </a:r>
                      <a:endParaRPr lang="en-GB" sz="1300">
                        <a:solidFill>
                          <a:schemeClr val="accent4">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43439" marR="43439" marT="0" marB="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ctr">
                        <a:lnSpc>
                          <a:spcPct val="115000"/>
                        </a:lnSpc>
                        <a:spcAft>
                          <a:spcPts val="1000"/>
                        </a:spcAft>
                      </a:pPr>
                      <a:endParaRPr lang="en-GB" sz="1300" b="0">
                        <a:effectLst/>
                        <a:latin typeface="Calibri" panose="020F0502020204030204" pitchFamily="34" charset="0"/>
                        <a:ea typeface="Calibri" panose="020F0502020204030204" pitchFamily="34" charset="0"/>
                        <a:cs typeface="Times New Roman" panose="02020603050405020304" pitchFamily="18" charset="0"/>
                      </a:endParaRPr>
                    </a:p>
                  </a:txBody>
                  <a:tcPr marL="43439" marR="43439"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92D050"/>
                    </a:solidFill>
                  </a:tcPr>
                </a:tc>
                <a:tc>
                  <a:txBody>
                    <a:bodyPr/>
                    <a:lstStyle/>
                    <a:p>
                      <a:pPr algn="ctr">
                        <a:lnSpc>
                          <a:spcPct val="115000"/>
                        </a:lnSpc>
                        <a:spcAft>
                          <a:spcPts val="1000"/>
                        </a:spcAft>
                      </a:pPr>
                      <a:endParaRPr lang="en-GB" sz="1300" b="0">
                        <a:effectLst/>
                        <a:latin typeface="Calibri" panose="020F0502020204030204" pitchFamily="34" charset="0"/>
                        <a:ea typeface="Calibri" panose="020F0502020204030204" pitchFamily="34" charset="0"/>
                        <a:cs typeface="Times New Roman" panose="02020603050405020304" pitchFamily="18" charset="0"/>
                      </a:endParaRPr>
                    </a:p>
                  </a:txBody>
                  <a:tcPr marL="43439" marR="43439"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92D050"/>
                    </a:solidFill>
                  </a:tcPr>
                </a:tc>
                <a:tc>
                  <a:txBody>
                    <a:bodyPr/>
                    <a:lstStyle/>
                    <a:p>
                      <a:pPr algn="ctr"/>
                      <a:endParaRPr lang="en-GB" sz="1300" b="0"/>
                    </a:p>
                  </a:txBody>
                  <a:tcPr marL="43439" marR="43439"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92D050"/>
                    </a:solidFill>
                  </a:tcPr>
                </a:tc>
                <a:tc>
                  <a:txBody>
                    <a:bodyPr/>
                    <a:lstStyle/>
                    <a:p>
                      <a:pPr algn="ctr"/>
                      <a:endParaRPr lang="en-GB" sz="1300" b="0"/>
                    </a:p>
                  </a:txBody>
                  <a:tcPr marL="43439" marR="43439"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FFF00"/>
                    </a:solidFill>
                  </a:tcPr>
                </a:tc>
                <a:tc>
                  <a:txBody>
                    <a:bodyPr/>
                    <a:lstStyle/>
                    <a:p>
                      <a:pPr algn="ctr">
                        <a:lnSpc>
                          <a:spcPct val="115000"/>
                        </a:lnSpc>
                        <a:spcAft>
                          <a:spcPts val="1000"/>
                        </a:spcAft>
                      </a:pPr>
                      <a:endParaRPr lang="en-GB" sz="1300" b="0">
                        <a:effectLst/>
                        <a:latin typeface="Calibri" panose="020F0502020204030204" pitchFamily="34" charset="0"/>
                        <a:ea typeface="Calibri" panose="020F0502020204030204" pitchFamily="34" charset="0"/>
                        <a:cs typeface="Times New Roman" panose="02020603050405020304" pitchFamily="18" charset="0"/>
                      </a:endParaRPr>
                    </a:p>
                  </a:txBody>
                  <a:tcPr marL="43439" marR="43439"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FFF00"/>
                    </a:solidFill>
                  </a:tcPr>
                </a:tc>
                <a:extLst>
                  <a:ext uri="{0D108BD9-81ED-4DB2-BD59-A6C34878D82A}">
                    <a16:rowId xmlns:a16="http://schemas.microsoft.com/office/drawing/2014/main" val="1919601770"/>
                  </a:ext>
                </a:extLst>
              </a:tr>
            </a:tbl>
          </a:graphicData>
        </a:graphic>
      </p:graphicFrame>
      <p:sp>
        <p:nvSpPr>
          <p:cNvPr id="5" name="Flowchart: Connector 4">
            <a:extLst>
              <a:ext uri="{FF2B5EF4-FFF2-40B4-BE49-F238E27FC236}">
                <a16:creationId xmlns:a16="http://schemas.microsoft.com/office/drawing/2014/main" id="{11175D45-6EA8-416D-8C4C-6497DB6D5AAF}"/>
              </a:ext>
            </a:extLst>
          </p:cNvPr>
          <p:cNvSpPr/>
          <p:nvPr/>
        </p:nvSpPr>
        <p:spPr>
          <a:xfrm>
            <a:off x="11001641" y="4789766"/>
            <a:ext cx="194706" cy="222631"/>
          </a:xfrm>
          <a:prstGeom prst="flowChartConnector">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FFFFFF"/>
                </a:solidFill>
                <a:effectLst/>
                <a:uLnTx/>
                <a:uFillTx/>
                <a:latin typeface="Calibri Light"/>
                <a:ea typeface="+mn-ea"/>
                <a:cs typeface="+mn-cs"/>
              </a:rPr>
              <a:t>1</a:t>
            </a:r>
          </a:p>
        </p:txBody>
      </p:sp>
      <p:sp>
        <p:nvSpPr>
          <p:cNvPr id="6" name="Flowchart: Connector 5">
            <a:extLst>
              <a:ext uri="{FF2B5EF4-FFF2-40B4-BE49-F238E27FC236}">
                <a16:creationId xmlns:a16="http://schemas.microsoft.com/office/drawing/2014/main" id="{331724BA-2D45-43AF-86EC-35115F4EF99B}"/>
              </a:ext>
            </a:extLst>
          </p:cNvPr>
          <p:cNvSpPr/>
          <p:nvPr/>
        </p:nvSpPr>
        <p:spPr>
          <a:xfrm>
            <a:off x="10626492" y="4789764"/>
            <a:ext cx="194706" cy="236611"/>
          </a:xfrm>
          <a:prstGeom prst="flowChartConnector">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FFFFFF"/>
                </a:solidFill>
                <a:effectLst/>
                <a:uLnTx/>
                <a:uFillTx/>
                <a:latin typeface="Calibri Light"/>
                <a:ea typeface="+mn-ea"/>
                <a:cs typeface="+mn-cs"/>
              </a:rPr>
              <a:t>4</a:t>
            </a:r>
          </a:p>
        </p:txBody>
      </p:sp>
      <p:sp>
        <p:nvSpPr>
          <p:cNvPr id="7" name="Flowchart: Connector 6">
            <a:extLst>
              <a:ext uri="{FF2B5EF4-FFF2-40B4-BE49-F238E27FC236}">
                <a16:creationId xmlns:a16="http://schemas.microsoft.com/office/drawing/2014/main" id="{36951A5E-CEEA-4FD2-A4D7-4DCA7C476EFF}"/>
              </a:ext>
            </a:extLst>
          </p:cNvPr>
          <p:cNvSpPr/>
          <p:nvPr/>
        </p:nvSpPr>
        <p:spPr>
          <a:xfrm>
            <a:off x="10052889" y="4314904"/>
            <a:ext cx="201288" cy="257803"/>
          </a:xfrm>
          <a:prstGeom prst="flowChartConnector">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FFFFFF"/>
                </a:solidFill>
                <a:effectLst/>
                <a:uLnTx/>
                <a:uFillTx/>
                <a:latin typeface="Calibri Light"/>
                <a:ea typeface="+mn-ea"/>
                <a:cs typeface="+mn-cs"/>
              </a:rPr>
              <a:t>5</a:t>
            </a:r>
          </a:p>
        </p:txBody>
      </p:sp>
      <p:cxnSp>
        <p:nvCxnSpPr>
          <p:cNvPr id="8" name="Connector: Elbow 7">
            <a:extLst>
              <a:ext uri="{FF2B5EF4-FFF2-40B4-BE49-F238E27FC236}">
                <a16:creationId xmlns:a16="http://schemas.microsoft.com/office/drawing/2014/main" id="{62D43FDB-E415-40A7-BED0-9684593D7712}"/>
              </a:ext>
            </a:extLst>
          </p:cNvPr>
          <p:cNvCxnSpPr>
            <a:cxnSpLocks/>
            <a:stCxn id="10" idx="4"/>
          </p:cNvCxnSpPr>
          <p:nvPr/>
        </p:nvCxnSpPr>
        <p:spPr>
          <a:xfrm rot="5400000">
            <a:off x="9617197" y="5284671"/>
            <a:ext cx="341383" cy="781651"/>
          </a:xfrm>
          <a:prstGeom prst="bentConnector2">
            <a:avLst/>
          </a:prstGeom>
          <a:ln w="28575">
            <a:solidFill>
              <a:schemeClr val="accent4">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9" name="Flowchart: Connector 8">
            <a:extLst>
              <a:ext uri="{FF2B5EF4-FFF2-40B4-BE49-F238E27FC236}">
                <a16:creationId xmlns:a16="http://schemas.microsoft.com/office/drawing/2014/main" id="{CC29AE69-FAE8-4CAE-88FF-E5F4F54E5848}"/>
              </a:ext>
            </a:extLst>
          </p:cNvPr>
          <p:cNvSpPr/>
          <p:nvPr/>
        </p:nvSpPr>
        <p:spPr>
          <a:xfrm>
            <a:off x="9886654" y="4833395"/>
            <a:ext cx="194706" cy="236611"/>
          </a:xfrm>
          <a:prstGeom prst="flowChartConnector">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FFFFFF"/>
                </a:solidFill>
                <a:effectLst/>
                <a:uLnTx/>
                <a:uFillTx/>
                <a:latin typeface="Calibri Light"/>
                <a:ea typeface="+mn-ea"/>
                <a:cs typeface="+mn-cs"/>
              </a:rPr>
              <a:t>3</a:t>
            </a:r>
          </a:p>
        </p:txBody>
      </p:sp>
      <p:sp>
        <p:nvSpPr>
          <p:cNvPr id="10" name="Flowchart: Connector 9">
            <a:extLst>
              <a:ext uri="{FF2B5EF4-FFF2-40B4-BE49-F238E27FC236}">
                <a16:creationId xmlns:a16="http://schemas.microsoft.com/office/drawing/2014/main" id="{6387B8C4-1D47-42A6-839C-DDA19B565F5D}"/>
              </a:ext>
            </a:extLst>
          </p:cNvPr>
          <p:cNvSpPr/>
          <p:nvPr/>
        </p:nvSpPr>
        <p:spPr>
          <a:xfrm>
            <a:off x="10081360" y="5268194"/>
            <a:ext cx="194706" cy="236611"/>
          </a:xfrm>
          <a:prstGeom prst="flowChartConnector">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FFFFFF"/>
                </a:solidFill>
                <a:effectLst/>
                <a:uLnTx/>
                <a:uFillTx/>
                <a:latin typeface="Calibri Light"/>
                <a:ea typeface="+mn-ea"/>
                <a:cs typeface="+mn-cs"/>
              </a:rPr>
              <a:t>2</a:t>
            </a:r>
          </a:p>
        </p:txBody>
      </p:sp>
      <p:cxnSp>
        <p:nvCxnSpPr>
          <p:cNvPr id="11" name="Connector: Elbow 10">
            <a:extLst>
              <a:ext uri="{FF2B5EF4-FFF2-40B4-BE49-F238E27FC236}">
                <a16:creationId xmlns:a16="http://schemas.microsoft.com/office/drawing/2014/main" id="{2CC20575-FDC1-4082-8B98-6B37349F31AD}"/>
              </a:ext>
            </a:extLst>
          </p:cNvPr>
          <p:cNvCxnSpPr>
            <a:cxnSpLocks/>
            <a:stCxn id="9" idx="4"/>
          </p:cNvCxnSpPr>
          <p:nvPr/>
        </p:nvCxnSpPr>
        <p:spPr>
          <a:xfrm rot="5400000">
            <a:off x="9481603" y="4826486"/>
            <a:ext cx="258884" cy="745925"/>
          </a:xfrm>
          <a:prstGeom prst="bentConnector2">
            <a:avLst/>
          </a:prstGeom>
          <a:ln w="28575">
            <a:solidFill>
              <a:schemeClr val="accent4">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2" name="Connector: Elbow 11">
            <a:extLst>
              <a:ext uri="{FF2B5EF4-FFF2-40B4-BE49-F238E27FC236}">
                <a16:creationId xmlns:a16="http://schemas.microsoft.com/office/drawing/2014/main" id="{2985AA25-0201-4621-ADD4-AD20FFD95DBB}"/>
              </a:ext>
            </a:extLst>
          </p:cNvPr>
          <p:cNvCxnSpPr>
            <a:cxnSpLocks/>
            <a:stCxn id="5" idx="4"/>
          </p:cNvCxnSpPr>
          <p:nvPr/>
        </p:nvCxnSpPr>
        <p:spPr>
          <a:xfrm rot="5400000" flipH="1">
            <a:off x="9798565" y="3711968"/>
            <a:ext cx="104326" cy="2496532"/>
          </a:xfrm>
          <a:prstGeom prst="bentConnector4">
            <a:avLst>
              <a:gd name="adj1" fmla="val -168064"/>
              <a:gd name="adj2" fmla="val 51950"/>
            </a:avLst>
          </a:prstGeom>
          <a:ln w="28575">
            <a:solidFill>
              <a:schemeClr val="accent4">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8263FEF4-6689-42B1-B7A8-E2E97FC6AA49}"/>
              </a:ext>
            </a:extLst>
          </p:cNvPr>
          <p:cNvCxnSpPr>
            <a:cxnSpLocks/>
            <a:stCxn id="6" idx="2"/>
          </p:cNvCxnSpPr>
          <p:nvPr/>
        </p:nvCxnSpPr>
        <p:spPr>
          <a:xfrm flipH="1">
            <a:off x="10261803" y="4908070"/>
            <a:ext cx="364689" cy="0"/>
          </a:xfrm>
          <a:prstGeom prst="straightConnector1">
            <a:avLst/>
          </a:prstGeom>
          <a:ln w="28575">
            <a:solidFill>
              <a:schemeClr val="accent4">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EF3152F5-8D50-42B2-86DD-4403D28EF088}"/>
              </a:ext>
            </a:extLst>
          </p:cNvPr>
          <p:cNvCxnSpPr>
            <a:cxnSpLocks/>
            <a:stCxn id="7" idx="2"/>
          </p:cNvCxnSpPr>
          <p:nvPr/>
        </p:nvCxnSpPr>
        <p:spPr>
          <a:xfrm flipH="1">
            <a:off x="8602462" y="4443806"/>
            <a:ext cx="1450427" cy="0"/>
          </a:xfrm>
          <a:prstGeom prst="straightConnector1">
            <a:avLst/>
          </a:prstGeom>
          <a:ln w="28575">
            <a:solidFill>
              <a:schemeClr val="accent4">
                <a:lumMod val="50000"/>
              </a:schemeClr>
            </a:solidFill>
            <a:tailEnd type="triangle"/>
          </a:ln>
        </p:spPr>
        <p:style>
          <a:lnRef idx="1">
            <a:schemeClr val="accent1"/>
          </a:lnRef>
          <a:fillRef idx="0">
            <a:schemeClr val="accent1"/>
          </a:fillRef>
          <a:effectRef idx="0">
            <a:schemeClr val="accent1"/>
          </a:effectRef>
          <a:fontRef idx="minor">
            <a:schemeClr val="tx1"/>
          </a:fontRef>
        </p:style>
      </p:cxnSp>
      <p:graphicFrame>
        <p:nvGraphicFramePr>
          <p:cNvPr id="15" name="Table 14">
            <a:extLst>
              <a:ext uri="{FF2B5EF4-FFF2-40B4-BE49-F238E27FC236}">
                <a16:creationId xmlns:a16="http://schemas.microsoft.com/office/drawing/2014/main" id="{69AADB7B-B718-41D5-9D55-6DF5254E6D35}"/>
              </a:ext>
            </a:extLst>
          </p:cNvPr>
          <p:cNvGraphicFramePr>
            <a:graphicFrameLocks noGrp="1"/>
          </p:cNvGraphicFramePr>
          <p:nvPr>
            <p:extLst>
              <p:ext uri="{D42A27DB-BD31-4B8C-83A1-F6EECF244321}">
                <p14:modId xmlns:p14="http://schemas.microsoft.com/office/powerpoint/2010/main" val="1817126119"/>
              </p:ext>
            </p:extLst>
          </p:nvPr>
        </p:nvGraphicFramePr>
        <p:xfrm>
          <a:off x="416706" y="4358995"/>
          <a:ext cx="6131528" cy="1765529"/>
        </p:xfrm>
        <a:graphic>
          <a:graphicData uri="http://schemas.openxmlformats.org/drawingml/2006/table">
            <a:tbl>
              <a:tblPr firstRow="1" bandRow="1">
                <a:tableStyleId>{5C22544A-7EE6-4342-B048-85BDC9FD1C3A}</a:tableStyleId>
              </a:tblPr>
              <a:tblGrid>
                <a:gridCol w="6131528">
                  <a:extLst>
                    <a:ext uri="{9D8B030D-6E8A-4147-A177-3AD203B41FA5}">
                      <a16:colId xmlns:a16="http://schemas.microsoft.com/office/drawing/2014/main" val="952598460"/>
                    </a:ext>
                  </a:extLst>
                </a:gridCol>
              </a:tblGrid>
              <a:tr h="321005">
                <a:tc>
                  <a:txBody>
                    <a:bodyPr/>
                    <a:lstStyle/>
                    <a:p>
                      <a:r>
                        <a:rPr lang="en-GB" sz="1400"/>
                        <a:t>Strategic Principal Risk Impact Statement</a:t>
                      </a: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F82A1"/>
                    </a:solidFill>
                  </a:tcPr>
                </a:tc>
                <a:extLst>
                  <a:ext uri="{0D108BD9-81ED-4DB2-BD59-A6C34878D82A}">
                    <a16:rowId xmlns:a16="http://schemas.microsoft.com/office/drawing/2014/main" val="3900808769"/>
                  </a:ext>
                </a:extLst>
              </a:tr>
              <a:tr h="1444524">
                <a:tc>
                  <a:txBody>
                    <a:bodyPr/>
                    <a:lstStyle/>
                    <a:p>
                      <a:r>
                        <a:rPr lang="en-GB" sz="1400">
                          <a:solidFill>
                            <a:schemeClr val="accent4">
                              <a:lumMod val="50000"/>
                            </a:schemeClr>
                          </a:solidFill>
                        </a:rPr>
                        <a:t>Should any of the strategic risks being realised the consequence would include potential of harm to patients, impacts on the working conditions of staff, poor quality service, failure to achieve the required digital transformation at pace, potential litigation at both a corporate and personal level with financial and/or penal sanctions and/or significant reputational damage which could threaten the future of the organisation and it’s success.</a:t>
                      </a: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tx1"/>
                    </a:solidFill>
                  </a:tcPr>
                </a:tc>
                <a:extLst>
                  <a:ext uri="{0D108BD9-81ED-4DB2-BD59-A6C34878D82A}">
                    <a16:rowId xmlns:a16="http://schemas.microsoft.com/office/drawing/2014/main" val="561017055"/>
                  </a:ext>
                </a:extLst>
              </a:tr>
            </a:tbl>
          </a:graphicData>
        </a:graphic>
      </p:graphicFrame>
      <p:graphicFrame>
        <p:nvGraphicFramePr>
          <p:cNvPr id="16" name="Table 15">
            <a:extLst>
              <a:ext uri="{FF2B5EF4-FFF2-40B4-BE49-F238E27FC236}">
                <a16:creationId xmlns:a16="http://schemas.microsoft.com/office/drawing/2014/main" id="{8E17FEEC-0C41-4A42-AB8F-5F44D06E70A5}"/>
              </a:ext>
            </a:extLst>
          </p:cNvPr>
          <p:cNvGraphicFramePr>
            <a:graphicFrameLocks noGrp="1"/>
          </p:cNvGraphicFramePr>
          <p:nvPr>
            <p:extLst>
              <p:ext uri="{D42A27DB-BD31-4B8C-83A1-F6EECF244321}">
                <p14:modId xmlns:p14="http://schemas.microsoft.com/office/powerpoint/2010/main" val="2677633830"/>
              </p:ext>
            </p:extLst>
          </p:nvPr>
        </p:nvGraphicFramePr>
        <p:xfrm>
          <a:off x="408173" y="1065882"/>
          <a:ext cx="6120699" cy="3169920"/>
        </p:xfrm>
        <a:graphic>
          <a:graphicData uri="http://schemas.openxmlformats.org/drawingml/2006/table">
            <a:tbl>
              <a:tblPr firstRow="1" bandRow="1">
                <a:tableStyleId>{5C22544A-7EE6-4342-B048-85BDC9FD1C3A}</a:tableStyleId>
              </a:tblPr>
              <a:tblGrid>
                <a:gridCol w="6120699">
                  <a:extLst>
                    <a:ext uri="{9D8B030D-6E8A-4147-A177-3AD203B41FA5}">
                      <a16:colId xmlns:a16="http://schemas.microsoft.com/office/drawing/2014/main" val="952598460"/>
                    </a:ext>
                  </a:extLst>
                </a:gridCol>
              </a:tblGrid>
              <a:tr h="269450">
                <a:tc>
                  <a:txBody>
                    <a:bodyPr/>
                    <a:lstStyle/>
                    <a:p>
                      <a:r>
                        <a:rPr lang="en-GB" sz="1400"/>
                        <a:t>Progress Report</a:t>
                      </a: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F82A1"/>
                    </a:solidFill>
                  </a:tcPr>
                </a:tc>
                <a:extLst>
                  <a:ext uri="{0D108BD9-81ED-4DB2-BD59-A6C34878D82A}">
                    <a16:rowId xmlns:a16="http://schemas.microsoft.com/office/drawing/2014/main" val="3900808769"/>
                  </a:ext>
                </a:extLst>
              </a:tr>
              <a:tr h="2197803">
                <a:tc>
                  <a:txBody>
                    <a:bodyPr/>
                    <a:lstStyle/>
                    <a:p>
                      <a:r>
                        <a:rPr lang="en-GB" sz="1400" dirty="0">
                          <a:solidFill>
                            <a:schemeClr val="accent4">
                              <a:lumMod val="50000"/>
                            </a:schemeClr>
                          </a:solidFill>
                        </a:rPr>
                        <a:t>The planned activity for the principal risks is for action April 22 – March 23 with aim to move towards or achieve the target risk score by then. The report will be presented to the SHA Board in May and November each year, it will provide a self assessment RAG status from the objective/mission owner to indicate the current areas of concern. Additionally it will give an overview of progress on the action plans to address any gaps and will provide narrative as to the trajectory of the principal risks.</a:t>
                      </a:r>
                    </a:p>
                    <a:p>
                      <a:endParaRPr lang="en-GB" sz="1400" dirty="0">
                        <a:solidFill>
                          <a:schemeClr val="accent4">
                            <a:lumMod val="50000"/>
                          </a:schemeClr>
                        </a:solidFill>
                      </a:endParaRPr>
                    </a:p>
                    <a:p>
                      <a:r>
                        <a:rPr lang="en-GB" sz="1400" dirty="0">
                          <a:solidFill>
                            <a:schemeClr val="accent4">
                              <a:lumMod val="50000"/>
                            </a:schemeClr>
                          </a:solidFill>
                        </a:rPr>
                        <a:t>Starting points for each risk are shown by numbers corresponding to the objective/mission in the heat map to the right, in future reports changes in score will be indicated through movement along the black line. Should a risk increase in score this will be highlighted by a dotted line and the number will be moved to that space.</a:t>
                      </a: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tx1"/>
                    </a:solidFill>
                  </a:tcPr>
                </a:tc>
                <a:extLst>
                  <a:ext uri="{0D108BD9-81ED-4DB2-BD59-A6C34878D82A}">
                    <a16:rowId xmlns:a16="http://schemas.microsoft.com/office/drawing/2014/main" val="561017055"/>
                  </a:ext>
                </a:extLst>
              </a:tr>
            </a:tbl>
          </a:graphicData>
        </a:graphic>
      </p:graphicFrame>
      <p:graphicFrame>
        <p:nvGraphicFramePr>
          <p:cNvPr id="17" name="Table 16">
            <a:extLst>
              <a:ext uri="{FF2B5EF4-FFF2-40B4-BE49-F238E27FC236}">
                <a16:creationId xmlns:a16="http://schemas.microsoft.com/office/drawing/2014/main" id="{ED5314B9-1F15-4308-9962-DFB9BD7B689F}"/>
              </a:ext>
            </a:extLst>
          </p:cNvPr>
          <p:cNvGraphicFramePr>
            <a:graphicFrameLocks noGrp="1"/>
          </p:cNvGraphicFramePr>
          <p:nvPr>
            <p:extLst>
              <p:ext uri="{D42A27DB-BD31-4B8C-83A1-F6EECF244321}">
                <p14:modId xmlns:p14="http://schemas.microsoft.com/office/powerpoint/2010/main" val="470108525"/>
              </p:ext>
            </p:extLst>
          </p:nvPr>
        </p:nvGraphicFramePr>
        <p:xfrm>
          <a:off x="6637106" y="1037138"/>
          <a:ext cx="5476125" cy="1361514"/>
        </p:xfrm>
        <a:graphic>
          <a:graphicData uri="http://schemas.openxmlformats.org/drawingml/2006/table">
            <a:tbl>
              <a:tblPr firstRow="1" bandRow="1">
                <a:tableStyleId>{5C22544A-7EE6-4342-B048-85BDC9FD1C3A}</a:tableStyleId>
              </a:tblPr>
              <a:tblGrid>
                <a:gridCol w="5476125">
                  <a:extLst>
                    <a:ext uri="{9D8B030D-6E8A-4147-A177-3AD203B41FA5}">
                      <a16:colId xmlns:a16="http://schemas.microsoft.com/office/drawing/2014/main" val="952598460"/>
                    </a:ext>
                  </a:extLst>
                </a:gridCol>
              </a:tblGrid>
              <a:tr h="1361514">
                <a:tc>
                  <a:txBody>
                    <a:bodyPr/>
                    <a:lstStyle/>
                    <a:p>
                      <a:r>
                        <a:rPr lang="en-GB" sz="1800" b="1">
                          <a:solidFill>
                            <a:schemeClr val="accent4">
                              <a:lumMod val="50000"/>
                            </a:schemeClr>
                          </a:solidFill>
                        </a:rPr>
                        <a:t>Questions to ask yourself:</a:t>
                      </a:r>
                    </a:p>
                    <a:p>
                      <a:pPr marL="285750" indent="-285750">
                        <a:buFont typeface="Arial" panose="020B0604020202020204" pitchFamily="34" charset="0"/>
                        <a:buChar char="•"/>
                      </a:pPr>
                      <a:r>
                        <a:rPr lang="en-GB" sz="1400" b="0">
                          <a:solidFill>
                            <a:schemeClr val="accent4">
                              <a:lumMod val="50000"/>
                            </a:schemeClr>
                          </a:solidFill>
                        </a:rPr>
                        <a:t>Is the progress of the action plans later in the report sufficient to achieve the target score?</a:t>
                      </a:r>
                    </a:p>
                    <a:p>
                      <a:pPr marL="285750" indent="-285750">
                        <a:buFont typeface="Arial" panose="020B0604020202020204" pitchFamily="34" charset="0"/>
                        <a:buChar char="•"/>
                      </a:pPr>
                      <a:r>
                        <a:rPr lang="en-GB" sz="1400" b="0">
                          <a:solidFill>
                            <a:schemeClr val="accent4">
                              <a:lumMod val="50000"/>
                            </a:schemeClr>
                          </a:solidFill>
                        </a:rPr>
                        <a:t>Are you satisfied the principal risks are still accurate and reflective with reference to the delivery of the strategic objectives?</a:t>
                      </a: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tx1"/>
                    </a:solidFill>
                  </a:tcPr>
                </a:tc>
                <a:extLst>
                  <a:ext uri="{0D108BD9-81ED-4DB2-BD59-A6C34878D82A}">
                    <a16:rowId xmlns:a16="http://schemas.microsoft.com/office/drawing/2014/main" val="561017055"/>
                  </a:ext>
                </a:extLst>
              </a:tr>
            </a:tbl>
          </a:graphicData>
        </a:graphic>
      </p:graphicFrame>
      <p:sp>
        <p:nvSpPr>
          <p:cNvPr id="18" name="Title 17">
            <a:extLst>
              <a:ext uri="{FF2B5EF4-FFF2-40B4-BE49-F238E27FC236}">
                <a16:creationId xmlns:a16="http://schemas.microsoft.com/office/drawing/2014/main" id="{27BAADFF-16F9-47C2-B6C3-1485A1AD433E}"/>
              </a:ext>
            </a:extLst>
          </p:cNvPr>
          <p:cNvSpPr>
            <a:spLocks noGrp="1"/>
          </p:cNvSpPr>
          <p:nvPr>
            <p:ph type="title"/>
          </p:nvPr>
        </p:nvSpPr>
        <p:spPr>
          <a:xfrm>
            <a:off x="416706" y="263430"/>
            <a:ext cx="10515600" cy="1325563"/>
          </a:xfrm>
        </p:spPr>
        <p:txBody>
          <a:bodyPr/>
          <a:lstStyle/>
          <a:p>
            <a:r>
              <a:rPr lang="en-GB" sz="4400"/>
              <a:t>Principal risk heat map</a:t>
            </a:r>
            <a:br>
              <a:rPr lang="en-GB" sz="4400"/>
            </a:br>
            <a:endParaRPr lang="en-GB"/>
          </a:p>
        </p:txBody>
      </p:sp>
    </p:spTree>
    <p:extLst>
      <p:ext uri="{BB962C8B-B14F-4D97-AF65-F5344CB8AC3E}">
        <p14:creationId xmlns:p14="http://schemas.microsoft.com/office/powerpoint/2010/main" val="6096222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92F28A-D05F-4CCB-878C-CBD3D9725804}"/>
              </a:ext>
            </a:extLst>
          </p:cNvPr>
          <p:cNvSpPr>
            <a:spLocks noGrp="1"/>
          </p:cNvSpPr>
          <p:nvPr>
            <p:ph type="title"/>
          </p:nvPr>
        </p:nvSpPr>
        <p:spPr>
          <a:xfrm>
            <a:off x="77170" y="118303"/>
            <a:ext cx="2099764" cy="766838"/>
          </a:xfrm>
        </p:spPr>
        <p:txBody>
          <a:bodyPr>
            <a:noAutofit/>
          </a:bodyPr>
          <a:lstStyle/>
          <a:p>
            <a:r>
              <a:rPr lang="en-GB" sz="3200">
                <a:solidFill>
                  <a:srgbClr val="002060"/>
                </a:solidFill>
              </a:rPr>
              <a:t>Assurance Summary</a:t>
            </a:r>
          </a:p>
        </p:txBody>
      </p:sp>
      <p:graphicFrame>
        <p:nvGraphicFramePr>
          <p:cNvPr id="4" name="Table 4">
            <a:extLst>
              <a:ext uri="{FF2B5EF4-FFF2-40B4-BE49-F238E27FC236}">
                <a16:creationId xmlns:a16="http://schemas.microsoft.com/office/drawing/2014/main" id="{069BCBEF-7529-47AE-9515-8DAFF167003F}"/>
              </a:ext>
            </a:extLst>
          </p:cNvPr>
          <p:cNvGraphicFramePr>
            <a:graphicFrameLocks noGrp="1"/>
          </p:cNvGraphicFramePr>
          <p:nvPr>
            <p:extLst>
              <p:ext uri="{D42A27DB-BD31-4B8C-83A1-F6EECF244321}">
                <p14:modId xmlns:p14="http://schemas.microsoft.com/office/powerpoint/2010/main" val="2183389558"/>
              </p:ext>
            </p:extLst>
          </p:nvPr>
        </p:nvGraphicFramePr>
        <p:xfrm>
          <a:off x="0" y="948936"/>
          <a:ext cx="12192000" cy="5905008"/>
        </p:xfrm>
        <a:graphic>
          <a:graphicData uri="http://schemas.openxmlformats.org/drawingml/2006/table">
            <a:tbl>
              <a:tblPr firstRow="1" bandRow="1">
                <a:tableStyleId>{2D5ABB26-0587-4C30-8999-92F81FD0307C}</a:tableStyleId>
              </a:tblPr>
              <a:tblGrid>
                <a:gridCol w="422506">
                  <a:extLst>
                    <a:ext uri="{9D8B030D-6E8A-4147-A177-3AD203B41FA5}">
                      <a16:colId xmlns:a16="http://schemas.microsoft.com/office/drawing/2014/main" val="2436212815"/>
                    </a:ext>
                  </a:extLst>
                </a:gridCol>
                <a:gridCol w="4712912">
                  <a:extLst>
                    <a:ext uri="{9D8B030D-6E8A-4147-A177-3AD203B41FA5}">
                      <a16:colId xmlns:a16="http://schemas.microsoft.com/office/drawing/2014/main" val="2614052656"/>
                    </a:ext>
                  </a:extLst>
                </a:gridCol>
                <a:gridCol w="1468582">
                  <a:extLst>
                    <a:ext uri="{9D8B030D-6E8A-4147-A177-3AD203B41FA5}">
                      <a16:colId xmlns:a16="http://schemas.microsoft.com/office/drawing/2014/main" val="143930580"/>
                    </a:ext>
                  </a:extLst>
                </a:gridCol>
                <a:gridCol w="1265382">
                  <a:extLst>
                    <a:ext uri="{9D8B030D-6E8A-4147-A177-3AD203B41FA5}">
                      <a16:colId xmlns:a16="http://schemas.microsoft.com/office/drawing/2014/main" val="1982084783"/>
                    </a:ext>
                  </a:extLst>
                </a:gridCol>
                <a:gridCol w="785091">
                  <a:extLst>
                    <a:ext uri="{9D8B030D-6E8A-4147-A177-3AD203B41FA5}">
                      <a16:colId xmlns:a16="http://schemas.microsoft.com/office/drawing/2014/main" val="1707526427"/>
                    </a:ext>
                  </a:extLst>
                </a:gridCol>
                <a:gridCol w="2780721">
                  <a:extLst>
                    <a:ext uri="{9D8B030D-6E8A-4147-A177-3AD203B41FA5}">
                      <a16:colId xmlns:a16="http://schemas.microsoft.com/office/drawing/2014/main" val="3538076377"/>
                    </a:ext>
                  </a:extLst>
                </a:gridCol>
                <a:gridCol w="756806">
                  <a:extLst>
                    <a:ext uri="{9D8B030D-6E8A-4147-A177-3AD203B41FA5}">
                      <a16:colId xmlns:a16="http://schemas.microsoft.com/office/drawing/2014/main" val="2149635036"/>
                    </a:ext>
                  </a:extLst>
                </a:gridCol>
              </a:tblGrid>
              <a:tr h="637405">
                <a:tc>
                  <a:txBody>
                    <a:bodyPr/>
                    <a:lstStyle/>
                    <a:p>
                      <a:r>
                        <a:rPr lang="en-GB" sz="900" b="1">
                          <a:solidFill>
                            <a:schemeClr val="bg1"/>
                          </a:solidFill>
                        </a:rPr>
                        <a:t>Type</a:t>
                      </a:r>
                      <a:endParaRPr lang="en-GB" sz="1000" b="1">
                        <a:solidFill>
                          <a:schemeClr val="bg1"/>
                        </a:solidFill>
                      </a:endParaRPr>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B6077"/>
                    </a:solidFill>
                  </a:tcPr>
                </a:tc>
                <a:tc>
                  <a:txBody>
                    <a:bodyPr/>
                    <a:lstStyle/>
                    <a:p>
                      <a:r>
                        <a:rPr lang="en-GB" sz="1000" b="1">
                          <a:solidFill>
                            <a:schemeClr val="bg1"/>
                          </a:solidFill>
                        </a:rPr>
                        <a:t>Detail</a:t>
                      </a:r>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B6077"/>
                    </a:solidFill>
                  </a:tcPr>
                </a:tc>
                <a:tc gridSpan="2">
                  <a:txBody>
                    <a:bodyPr/>
                    <a:lstStyle/>
                    <a:p>
                      <a:pPr algn="ctr"/>
                      <a:r>
                        <a:rPr lang="en-GB" sz="900" b="1">
                          <a:solidFill>
                            <a:schemeClr val="bg1"/>
                          </a:solidFill>
                        </a:rPr>
                        <a:t>Associated risk impact domain</a:t>
                      </a:r>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B6077"/>
                    </a:solidFill>
                  </a:tcPr>
                </a:tc>
                <a:tc hMerge="1">
                  <a:txBody>
                    <a:bodyPr/>
                    <a:lstStyle/>
                    <a:p>
                      <a:endParaRPr lang="en-GB"/>
                    </a:p>
                  </a:txBody>
                  <a:tcPr>
                    <a:lnL w="12700" cap="flat" cmpd="sng" algn="ctr">
                      <a:solidFill>
                        <a:schemeClr val="bg2"/>
                      </a:solidFill>
                      <a:prstDash val="solid"/>
                      <a:round/>
                      <a:headEnd type="none" w="med" len="med"/>
                      <a:tailEnd type="none" w="med" len="med"/>
                    </a:lnL>
                  </a:tcPr>
                </a:tc>
                <a:tc>
                  <a:txBody>
                    <a:bodyPr/>
                    <a:lstStyle/>
                    <a:p>
                      <a:pPr algn="ctr"/>
                      <a:r>
                        <a:rPr lang="en-GB" sz="900" b="1">
                          <a:solidFill>
                            <a:schemeClr val="bg1"/>
                          </a:solidFill>
                        </a:rPr>
                        <a:t>Risk Appetite</a:t>
                      </a:r>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B6077"/>
                    </a:solidFill>
                  </a:tcPr>
                </a:tc>
                <a:tc>
                  <a:txBody>
                    <a:bodyPr/>
                    <a:lstStyle/>
                    <a:p>
                      <a:pPr algn="ctr"/>
                      <a:r>
                        <a:rPr lang="en-GB" sz="900" b="1">
                          <a:solidFill>
                            <a:schemeClr val="bg1"/>
                          </a:solidFill>
                        </a:rPr>
                        <a:t>Risk Appetite rationale/likely scenario</a:t>
                      </a:r>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B6077"/>
                    </a:solidFill>
                  </a:tcPr>
                </a:tc>
                <a:tc>
                  <a:txBody>
                    <a:bodyPr/>
                    <a:lstStyle/>
                    <a:p>
                      <a:pPr algn="ctr"/>
                      <a:r>
                        <a:rPr lang="en-GB" sz="900" b="1">
                          <a:solidFill>
                            <a:schemeClr val="bg1"/>
                          </a:solidFill>
                        </a:rPr>
                        <a:t>Assurance Self- Assessment</a:t>
                      </a:r>
                      <a:endParaRPr lang="en-GB" sz="900">
                        <a:solidFill>
                          <a:schemeClr val="bg1"/>
                        </a:solidFill>
                      </a:endParaRPr>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B6077"/>
                    </a:solidFill>
                  </a:tcPr>
                </a:tc>
                <a:extLst>
                  <a:ext uri="{0D108BD9-81ED-4DB2-BD59-A6C34878D82A}">
                    <a16:rowId xmlns:a16="http://schemas.microsoft.com/office/drawing/2014/main" val="161845545"/>
                  </a:ext>
                </a:extLst>
              </a:tr>
              <a:tr h="246535">
                <a:tc>
                  <a:txBody>
                    <a:bodyPr/>
                    <a:lstStyle/>
                    <a:p>
                      <a:r>
                        <a:rPr lang="en-GB" sz="1000" b="1">
                          <a:solidFill>
                            <a:schemeClr val="bg1"/>
                          </a:solidFill>
                        </a:rPr>
                        <a:t>M</a:t>
                      </a:r>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F82A1"/>
                    </a:solidFill>
                  </a:tcPr>
                </a:tc>
                <a:tc>
                  <a:txBody>
                    <a:bodyPr/>
                    <a:lstStyle/>
                    <a:p>
                      <a:r>
                        <a:rPr lang="en-GB" sz="1000" b="1">
                          <a:solidFill>
                            <a:schemeClr val="bg1"/>
                          </a:solidFill>
                        </a:rPr>
                        <a:t>1. Enabling digital transformation supporting joined up, consistent care</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F82A1"/>
                    </a:solidFill>
                  </a:tcPr>
                </a:tc>
                <a:tc rowSpan="2">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b="0">
                          <a:solidFill>
                            <a:schemeClr val="tx1"/>
                          </a:solidFill>
                        </a:rPr>
                        <a:t>Reputational</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b="0">
                          <a:solidFill>
                            <a:schemeClr val="tx1"/>
                          </a:solidFill>
                        </a:rPr>
                        <a:t>Development of services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b="0">
                          <a:solidFill>
                            <a:schemeClr val="tx1"/>
                          </a:solidFill>
                        </a:rPr>
                        <a:t>Information – Access and Sharing</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a:solidFill>
                            <a:schemeClr val="tx1"/>
                          </a:solidFill>
                        </a:rPr>
                        <a:t>Information – Storing and maintaining</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bg1"/>
                    </a:solidFill>
                  </a:tcPr>
                </a:tc>
                <a:tc rowSpan="2">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b="0">
                          <a:solidFill>
                            <a:schemeClr val="tx1"/>
                          </a:solidFill>
                        </a:rPr>
                        <a:t>Financial</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b="0">
                          <a:solidFill>
                            <a:schemeClr val="tx1"/>
                          </a:solidFill>
                        </a:rPr>
                        <a:t>Service Delivery</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b="0">
                          <a:solidFill>
                            <a:schemeClr val="tx1"/>
                          </a:solidFill>
                        </a:rPr>
                        <a:t>Patient/Citizen Safety</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b="0">
                          <a:solidFill>
                            <a:schemeClr val="tx1"/>
                          </a:solidFill>
                        </a:rPr>
                        <a:t>Corporate Social Responsibility</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bg1"/>
                    </a:solidFill>
                  </a:tcPr>
                </a:tc>
                <a:tc rowSpan="2">
                  <a:txBody>
                    <a:bodyPr/>
                    <a:lstStyle/>
                    <a:p>
                      <a:pPr algn="ctr"/>
                      <a:r>
                        <a:rPr lang="en-GB" sz="900" b="1" dirty="0">
                          <a:solidFill>
                            <a:schemeClr val="tx1"/>
                          </a:solidFill>
                        </a:rPr>
                        <a:t>CAUTIOUS</a:t>
                      </a:r>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9CC2E2"/>
                    </a:solidFill>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950" b="0">
                          <a:solidFill>
                            <a:schemeClr val="tx1"/>
                          </a:solidFill>
                        </a:rPr>
                        <a:t>DHCW will accept a small amount of risk in ensuring compliance with information governance, information security and cyber security. We will manage the associated corporate risks at their appetite levels to protect against the potential consequences.</a:t>
                      </a:r>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rowSpan="2">
                  <a:txBody>
                    <a:bodyPr/>
                    <a:lstStyle/>
                    <a:p>
                      <a:endParaRPr lang="en-GB" sz="1200" b="1">
                        <a:solidFill>
                          <a:schemeClr val="bg1"/>
                        </a:solidFill>
                      </a:endParaRP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extLst>
                  <a:ext uri="{0D108BD9-81ED-4DB2-BD59-A6C34878D82A}">
                    <a16:rowId xmlns:a16="http://schemas.microsoft.com/office/drawing/2014/main" val="4286784890"/>
                  </a:ext>
                </a:extLst>
              </a:tr>
              <a:tr h="81431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a:solidFill>
                            <a:schemeClr val="bg1"/>
                          </a:solidFill>
                        </a:rPr>
                        <a:t>PR</a:t>
                      </a:r>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F82A1"/>
                    </a:solidFill>
                  </a:tcPr>
                </a:tc>
                <a:tc>
                  <a:txBody>
                    <a:bodyPr/>
                    <a:lstStyle/>
                    <a:p>
                      <a:r>
                        <a:rPr lang="en-GB" sz="1000" b="0">
                          <a:solidFill>
                            <a:schemeClr val="tx1"/>
                          </a:solidFill>
                        </a:rPr>
                        <a:t>IF we do not co-design safe and secure services with users supported by common standards and collaborative ways of working THEN our development may not meet user needs RESULTING IN not being able to digitally transform services at pace</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vMerge="1">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b="0">
                          <a:solidFill>
                            <a:schemeClr val="tx1"/>
                          </a:solidFill>
                        </a:rPr>
                        <a:t>Reputational</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b="0">
                          <a:solidFill>
                            <a:schemeClr val="tx1"/>
                          </a:solidFill>
                        </a:rPr>
                        <a:t>Development of services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b="0">
                          <a:solidFill>
                            <a:schemeClr val="tx1"/>
                          </a:solidFill>
                        </a:rPr>
                        <a:t>Information – Access and Sharing</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vMerge="1">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b="0">
                          <a:solidFill>
                            <a:schemeClr val="tx1"/>
                          </a:solidFill>
                        </a:rPr>
                        <a:t>Financial</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b="0">
                          <a:solidFill>
                            <a:schemeClr val="tx1"/>
                          </a:solidFill>
                        </a:rPr>
                        <a:t>Service Delivery</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b="0">
                          <a:solidFill>
                            <a:schemeClr val="tx1"/>
                          </a:solidFill>
                        </a:rPr>
                        <a:t>Patient/Citizen Safety</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b="0">
                          <a:solidFill>
                            <a:schemeClr val="tx1"/>
                          </a:solidFill>
                        </a:rPr>
                        <a:t>Corporate Social Responsibility</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vMerge="1">
                  <a:txBody>
                    <a:bodyPr/>
                    <a:lstStyle/>
                    <a:p>
                      <a:endParaRPr lang="en-GB"/>
                    </a:p>
                  </a:txBody>
                  <a:tcPr>
                    <a:lnL w="12700" cap="flat" cmpd="sng" algn="ctr">
                      <a:solidFill>
                        <a:schemeClr val="bg2"/>
                      </a:solidFill>
                      <a:prstDash val="solid"/>
                      <a:round/>
                      <a:headEnd type="none" w="med" len="med"/>
                      <a:tailEnd type="none" w="med" len="med"/>
                    </a:lnL>
                    <a:lnT w="12700" cap="flat" cmpd="sng" algn="ctr">
                      <a:solidFill>
                        <a:schemeClr val="bg2"/>
                      </a:solidFill>
                      <a:prstDash val="solid"/>
                      <a:round/>
                      <a:headEnd type="none" w="med" len="med"/>
                      <a:tailEnd type="none" w="med" len="med"/>
                    </a:lnT>
                  </a:tcPr>
                </a:tc>
                <a:tc vMerge="1">
                  <a:txBody>
                    <a:bodyPr/>
                    <a:lstStyle/>
                    <a:p>
                      <a:endParaRPr lang="en-GB"/>
                    </a:p>
                  </a:txBody>
                  <a:tcPr>
                    <a:lnT w="12700" cap="flat" cmpd="sng" algn="ctr">
                      <a:solidFill>
                        <a:schemeClr val="bg2"/>
                      </a:solidFill>
                      <a:prstDash val="solid"/>
                      <a:round/>
                      <a:headEnd type="none" w="med" len="med"/>
                      <a:tailEnd type="none" w="med" len="med"/>
                    </a:lnT>
                  </a:tcPr>
                </a:tc>
                <a:tc vMerge="1">
                  <a:txBody>
                    <a:bodyPr/>
                    <a:lstStyle/>
                    <a:p>
                      <a:endParaRPr lang="en-GB"/>
                    </a:p>
                  </a:txBody>
                  <a:tcPr>
                    <a:lnT w="12700" cap="flat" cmpd="sng" algn="ctr">
                      <a:solidFill>
                        <a:schemeClr val="bg2"/>
                      </a:solidFill>
                      <a:prstDash val="solid"/>
                      <a:round/>
                      <a:headEnd type="none" w="med" len="med"/>
                      <a:tailEnd type="none" w="med" len="med"/>
                    </a:lnT>
                  </a:tcPr>
                </a:tc>
                <a:extLst>
                  <a:ext uri="{0D108BD9-81ED-4DB2-BD59-A6C34878D82A}">
                    <a16:rowId xmlns:a16="http://schemas.microsoft.com/office/drawing/2014/main" val="3923814143"/>
                  </a:ext>
                </a:extLst>
              </a:tr>
              <a:tr h="400619">
                <a:tc>
                  <a:txBody>
                    <a:bodyPr/>
                    <a:lstStyle/>
                    <a:p>
                      <a:r>
                        <a:rPr lang="en-GB" sz="1000" b="1">
                          <a:solidFill>
                            <a:schemeClr val="bg1"/>
                          </a:solidFill>
                        </a:rPr>
                        <a:t>M</a:t>
                      </a:r>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F82A1"/>
                    </a:solidFill>
                  </a:tcPr>
                </a:tc>
                <a:tc>
                  <a:txBody>
                    <a:bodyPr/>
                    <a:lstStyle/>
                    <a:p>
                      <a:r>
                        <a:rPr lang="en-GB" sz="1000" b="1">
                          <a:solidFill>
                            <a:schemeClr val="bg1"/>
                          </a:solidFill>
                        </a:rPr>
                        <a:t>2. Delivering high quality technology, data products and services to support efficiencies and improvements in care processes</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F82A1"/>
                    </a:solidFill>
                  </a:tcPr>
                </a:tc>
                <a:tc rowSpan="2">
                  <a:txBody>
                    <a:bodyPr/>
                    <a:lstStyle/>
                    <a:p>
                      <a:pPr marL="171450" indent="-171450">
                        <a:buFont typeface="Arial" panose="020B0604020202020204" pitchFamily="34" charset="0"/>
                        <a:buChar char="•"/>
                      </a:pPr>
                      <a:r>
                        <a:rPr lang="en-GB" sz="900">
                          <a:solidFill>
                            <a:schemeClr val="tx1"/>
                          </a:solidFill>
                        </a:rPr>
                        <a:t>Patient/Citizen Safety</a:t>
                      </a:r>
                    </a:p>
                    <a:p>
                      <a:pPr marL="171450" indent="-171450">
                        <a:buFont typeface="Arial" panose="020B0604020202020204" pitchFamily="34" charset="0"/>
                        <a:buChar char="•"/>
                      </a:pPr>
                      <a:r>
                        <a:rPr lang="en-GB" sz="900">
                          <a:solidFill>
                            <a:schemeClr val="tx1"/>
                          </a:solidFill>
                        </a:rPr>
                        <a:t>Development of services</a:t>
                      </a:r>
                    </a:p>
                    <a:p>
                      <a:pPr marL="171450" indent="-171450">
                        <a:buFont typeface="Arial" panose="020B0604020202020204" pitchFamily="34" charset="0"/>
                        <a:buChar char="•"/>
                      </a:pPr>
                      <a:r>
                        <a:rPr lang="en-GB" sz="900">
                          <a:solidFill>
                            <a:schemeClr val="tx1"/>
                          </a:solidFill>
                        </a:rPr>
                        <a:t>Service Delivery</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bg1"/>
                    </a:solidFill>
                  </a:tcPr>
                </a:tc>
                <a:tc rowSpan="2">
                  <a:txBody>
                    <a:bodyPr/>
                    <a:lstStyle/>
                    <a:p>
                      <a:pPr marL="171450" indent="-171450">
                        <a:buFont typeface="Arial" panose="020B0604020202020204" pitchFamily="34" charset="0"/>
                        <a:buChar char="•"/>
                      </a:pPr>
                      <a:r>
                        <a:rPr lang="en-GB" sz="900">
                          <a:solidFill>
                            <a:schemeClr val="tx1"/>
                          </a:solidFill>
                        </a:rPr>
                        <a:t>Financial</a:t>
                      </a:r>
                    </a:p>
                    <a:p>
                      <a:pPr marL="171450" indent="-171450">
                        <a:buFont typeface="Arial" panose="020B0604020202020204" pitchFamily="34" charset="0"/>
                        <a:buChar char="•"/>
                      </a:pPr>
                      <a:r>
                        <a:rPr lang="en-GB" sz="900">
                          <a:solidFill>
                            <a:schemeClr val="tx1"/>
                          </a:solidFill>
                        </a:rPr>
                        <a:t>Information – Access and Sharing</a:t>
                      </a:r>
                    </a:p>
                    <a:p>
                      <a:pPr marL="171450" indent="-171450">
                        <a:buFont typeface="Arial" panose="020B0604020202020204" pitchFamily="34" charset="0"/>
                        <a:buChar char="•"/>
                      </a:pPr>
                      <a:r>
                        <a:rPr lang="en-GB" sz="900">
                          <a:solidFill>
                            <a:schemeClr val="tx1"/>
                          </a:solidFill>
                        </a:rPr>
                        <a:t>Compliance</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bg1"/>
                    </a:solidFill>
                  </a:tcPr>
                </a:tc>
                <a:tc row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900" b="1">
                          <a:solidFill>
                            <a:schemeClr val="tx1"/>
                          </a:solidFill>
                        </a:rPr>
                        <a:t>CAUTIOUS</a:t>
                      </a:r>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9CC2E2"/>
                    </a:solidFill>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950" b="0">
                          <a:solidFill>
                            <a:schemeClr val="tx1"/>
                          </a:solidFill>
                        </a:rPr>
                        <a:t>DHCW will accept a small amount of risk in the provision of secure and resilient high quality digital services. Where we are developing services we will take more risks.</a:t>
                      </a:r>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rowSpan="2">
                  <a:txBody>
                    <a:bodyPr/>
                    <a:lstStyle/>
                    <a:p>
                      <a:endParaRPr lang="en-GB" sz="1200"/>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extLst>
                  <a:ext uri="{0D108BD9-81ED-4DB2-BD59-A6C34878D82A}">
                    <a16:rowId xmlns:a16="http://schemas.microsoft.com/office/drawing/2014/main" val="3360215911"/>
                  </a:ext>
                </a:extLst>
              </a:tr>
              <a:tr h="75284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a:solidFill>
                            <a:schemeClr val="bg1"/>
                          </a:solidFill>
                        </a:rPr>
                        <a:t>PR</a:t>
                      </a:r>
                    </a:p>
                    <a:p>
                      <a:endParaRPr lang="en-GB" sz="1000" b="1">
                        <a:solidFill>
                          <a:schemeClr val="bg1"/>
                        </a:solidFill>
                      </a:endParaRPr>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F82A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a:solidFill>
                            <a:schemeClr val="tx1"/>
                          </a:solidFill>
                        </a:rPr>
                        <a:t>IF we do not deliver safe, secure, accessible, resilient products and services of high quality THEN the ability of health and care partners to deliver and modernise services is compromised RESULTING IN less effective, less sustainable care that could cause harm and would not meet the expectations of patients or professionals. </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vMerge="1">
                  <a:txBody>
                    <a:bodyPr/>
                    <a:lstStyle/>
                    <a:p>
                      <a:pPr marL="171450" indent="-171450">
                        <a:buFont typeface="Arial" panose="020B0604020202020204" pitchFamily="34" charset="0"/>
                        <a:buChar char="•"/>
                      </a:pPr>
                      <a:r>
                        <a:rPr lang="en-GB" sz="900">
                          <a:solidFill>
                            <a:schemeClr val="tx1"/>
                          </a:solidFill>
                        </a:rPr>
                        <a:t>Patient/Citizen Safety</a:t>
                      </a:r>
                    </a:p>
                    <a:p>
                      <a:pPr marL="171450" indent="-171450">
                        <a:buFont typeface="Arial" panose="020B0604020202020204" pitchFamily="34" charset="0"/>
                        <a:buChar char="•"/>
                      </a:pPr>
                      <a:r>
                        <a:rPr lang="en-GB" sz="900">
                          <a:solidFill>
                            <a:schemeClr val="tx1"/>
                          </a:solidFill>
                        </a:rPr>
                        <a:t>Development of services</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vMerge="1">
                  <a:txBody>
                    <a:bodyPr/>
                    <a:lstStyle/>
                    <a:p>
                      <a:pPr marL="171450" indent="-171450">
                        <a:buFont typeface="Arial" panose="020B0604020202020204" pitchFamily="34" charset="0"/>
                        <a:buChar char="•"/>
                      </a:pPr>
                      <a:r>
                        <a:rPr lang="en-GB" sz="900">
                          <a:solidFill>
                            <a:schemeClr val="tx1"/>
                          </a:solidFill>
                        </a:rPr>
                        <a:t>Financial</a:t>
                      </a:r>
                    </a:p>
                    <a:p>
                      <a:pPr marL="171450" indent="-171450">
                        <a:buFont typeface="Arial" panose="020B0604020202020204" pitchFamily="34" charset="0"/>
                        <a:buChar char="•"/>
                      </a:pPr>
                      <a:r>
                        <a:rPr lang="en-GB" sz="900">
                          <a:solidFill>
                            <a:schemeClr val="tx1"/>
                          </a:solidFill>
                        </a:rPr>
                        <a:t>Information – Access and Sharing</a:t>
                      </a:r>
                    </a:p>
                    <a:p>
                      <a:pPr marL="171450" indent="-171450">
                        <a:buFont typeface="Arial" panose="020B0604020202020204" pitchFamily="34" charset="0"/>
                        <a:buChar char="•"/>
                      </a:pPr>
                      <a:r>
                        <a:rPr lang="en-GB" sz="900">
                          <a:solidFill>
                            <a:schemeClr val="tx1"/>
                          </a:solidFill>
                        </a:rPr>
                        <a:t>Compliance</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bg1"/>
                    </a:solidFill>
                  </a:tcPr>
                </a:tc>
                <a:tc vMerge="1">
                  <a:txBody>
                    <a:bodyPr/>
                    <a:lstStyle/>
                    <a:p>
                      <a:endParaRPr lang="en-GB"/>
                    </a:p>
                  </a:txBody>
                  <a:tcPr/>
                </a:tc>
                <a:tc vMerge="1">
                  <a:txBody>
                    <a:bodyPr/>
                    <a:lstStyle/>
                    <a:p>
                      <a:endParaRPr lang="en-GB"/>
                    </a:p>
                  </a:txBody>
                  <a:tcPr/>
                </a:tc>
                <a:tc vMerge="1">
                  <a:txBody>
                    <a:bodyPr/>
                    <a:lstStyle/>
                    <a:p>
                      <a:endParaRPr lang="en-GB" sz="120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78398563"/>
                  </a:ext>
                </a:extLst>
              </a:tr>
              <a:tr h="400619">
                <a:tc>
                  <a:txBody>
                    <a:bodyPr/>
                    <a:lstStyle/>
                    <a:p>
                      <a:r>
                        <a:rPr lang="en-GB" sz="1000" b="1">
                          <a:solidFill>
                            <a:schemeClr val="bg1"/>
                          </a:solidFill>
                        </a:rPr>
                        <a:t>M</a:t>
                      </a:r>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F82A1"/>
                    </a:solidFill>
                  </a:tcPr>
                </a:tc>
                <a:tc>
                  <a:txBody>
                    <a:bodyPr/>
                    <a:lstStyle/>
                    <a:p>
                      <a:r>
                        <a:rPr lang="en-GB" sz="1000" b="1">
                          <a:solidFill>
                            <a:schemeClr val="bg1"/>
                          </a:solidFill>
                        </a:rPr>
                        <a:t>3. Expanding the content, availability and functionality of the digital health and care record so that care and treatment quality is improved</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F82A1"/>
                    </a:solidFill>
                  </a:tcPr>
                </a:tc>
                <a:tc rowSpan="2">
                  <a:txBody>
                    <a:bodyPr/>
                    <a:lstStyle/>
                    <a:p>
                      <a:pPr marL="171450" indent="-171450">
                        <a:buFont typeface="Arial" panose="020B0604020202020204" pitchFamily="34" charset="0"/>
                        <a:buChar char="•"/>
                      </a:pPr>
                      <a:r>
                        <a:rPr lang="en-GB" sz="900">
                          <a:solidFill>
                            <a:schemeClr val="tx1"/>
                          </a:solidFill>
                        </a:rPr>
                        <a:t>Reputational</a:t>
                      </a:r>
                    </a:p>
                    <a:p>
                      <a:pPr marL="171450" indent="-171450">
                        <a:buFont typeface="Arial" panose="020B0604020202020204" pitchFamily="34" charset="0"/>
                        <a:buChar char="•"/>
                      </a:pPr>
                      <a:r>
                        <a:rPr lang="en-GB" sz="900">
                          <a:solidFill>
                            <a:schemeClr val="tx1"/>
                          </a:solidFill>
                        </a:rPr>
                        <a:t>Patient/Citizen Safety</a:t>
                      </a:r>
                    </a:p>
                    <a:p>
                      <a:pPr marL="171450" indent="-171450">
                        <a:buFont typeface="Arial" panose="020B0604020202020204" pitchFamily="34" charset="0"/>
                        <a:buChar char="•"/>
                      </a:pPr>
                      <a:r>
                        <a:rPr lang="en-GB" sz="900">
                          <a:solidFill>
                            <a:schemeClr val="tx1"/>
                          </a:solidFill>
                        </a:rPr>
                        <a:t>Development of services</a:t>
                      </a:r>
                    </a:p>
                    <a:p>
                      <a:pPr marL="171450" indent="-171450">
                        <a:buFont typeface="Arial" panose="020B0604020202020204" pitchFamily="34" charset="0"/>
                        <a:buChar char="•"/>
                      </a:pPr>
                      <a:r>
                        <a:rPr lang="en-GB" sz="900">
                          <a:solidFill>
                            <a:schemeClr val="tx1"/>
                          </a:solidFill>
                        </a:rPr>
                        <a:t>Service Delivery</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rowSpan="2">
                  <a:txBody>
                    <a:bodyPr/>
                    <a:lstStyle/>
                    <a:p>
                      <a:pPr marL="171450" indent="-171450">
                        <a:buFont typeface="Arial" panose="020B0604020202020204" pitchFamily="34" charset="0"/>
                        <a:buChar char="•"/>
                      </a:pPr>
                      <a:r>
                        <a:rPr lang="en-GB" sz="900">
                          <a:solidFill>
                            <a:schemeClr val="tx1"/>
                          </a:solidFill>
                        </a:rPr>
                        <a:t>Financial</a:t>
                      </a:r>
                    </a:p>
                    <a:p>
                      <a:pPr marL="171450" indent="-171450">
                        <a:buFont typeface="Arial" panose="020B0604020202020204" pitchFamily="34" charset="0"/>
                        <a:buChar char="•"/>
                      </a:pPr>
                      <a:r>
                        <a:rPr lang="en-GB" sz="900">
                          <a:solidFill>
                            <a:schemeClr val="tx1"/>
                          </a:solidFill>
                        </a:rPr>
                        <a:t>Corporate Social Responsibility</a:t>
                      </a:r>
                    </a:p>
                    <a:p>
                      <a:pPr marL="171450" indent="-171450">
                        <a:buFont typeface="Arial" panose="020B0604020202020204" pitchFamily="34" charset="0"/>
                        <a:buChar char="•"/>
                      </a:pPr>
                      <a:r>
                        <a:rPr lang="en-GB" sz="900">
                          <a:solidFill>
                            <a:schemeClr val="tx1"/>
                          </a:solidFill>
                        </a:rPr>
                        <a:t>Compliance</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rowSpan="2">
                  <a:txBody>
                    <a:bodyPr/>
                    <a:lstStyle/>
                    <a:p>
                      <a:pPr algn="ctr"/>
                      <a:r>
                        <a:rPr lang="en-GB" sz="900" b="1">
                          <a:solidFill>
                            <a:schemeClr val="bg1"/>
                          </a:solidFill>
                        </a:rPr>
                        <a:t>MODERATE</a:t>
                      </a:r>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accent5">
                        <a:lumMod val="75000"/>
                      </a:schemeClr>
                    </a:solidFill>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950" b="0">
                          <a:solidFill>
                            <a:schemeClr val="tx1"/>
                          </a:solidFill>
                        </a:rPr>
                        <a:t>DHCW will accept a moderate amount of risk to deliver successful expansion of the digital health and care record with input from users. We will carefully manage the associated corporate risks with a focus on prioritising any patient/citizen safety risk concerns.</a:t>
                      </a:r>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rowSpan="2">
                  <a:txBody>
                    <a:bodyPr/>
                    <a:lstStyle/>
                    <a:p>
                      <a:endParaRPr lang="en-GB" sz="1200"/>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extLst>
                  <a:ext uri="{0D108BD9-81ED-4DB2-BD59-A6C34878D82A}">
                    <a16:rowId xmlns:a16="http://schemas.microsoft.com/office/drawing/2014/main" val="2253111415"/>
                  </a:ext>
                </a:extLst>
              </a:tr>
              <a:tr h="70878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a:solidFill>
                            <a:schemeClr val="bg1"/>
                          </a:solidFill>
                        </a:rPr>
                        <a:t>PR</a:t>
                      </a:r>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F82A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schemeClr val="tx1"/>
                          </a:solidFill>
                          <a:effectLst/>
                          <a:uLnTx/>
                          <a:uFillTx/>
                          <a:latin typeface="+mn-lt"/>
                          <a:ea typeface="+mn-ea"/>
                          <a:cs typeface="+mn-cs"/>
                        </a:rPr>
                        <a:t>IF we fail to expand the content, availability and functionality of the Digital Health and Care Record at the required pace THEN information could be incomplete, inconsistent, or held in different places RESULTING IN a reduced ability to use information to inform care and empower citizens, leading to better outcomes.</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sz="120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19594034"/>
                  </a:ext>
                </a:extLst>
              </a:tr>
              <a:tr h="246535">
                <a:tc>
                  <a:txBody>
                    <a:bodyPr/>
                    <a:lstStyle/>
                    <a:p>
                      <a:r>
                        <a:rPr lang="en-GB" sz="1000" b="1">
                          <a:solidFill>
                            <a:schemeClr val="bg1"/>
                          </a:solidFill>
                        </a:rPr>
                        <a:t>M</a:t>
                      </a:r>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F82A1"/>
                    </a:solidFill>
                  </a:tcPr>
                </a:tc>
                <a:tc>
                  <a:txBody>
                    <a:bodyPr/>
                    <a:lstStyle/>
                    <a:p>
                      <a:r>
                        <a:rPr lang="en-GB" sz="1000" b="1" dirty="0">
                          <a:solidFill>
                            <a:schemeClr val="bg1"/>
                          </a:solidFill>
                        </a:rPr>
                        <a:t>4. Driving value and innovation for better outcomes and value based care </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F82A1"/>
                    </a:solidFill>
                  </a:tcPr>
                </a:tc>
                <a:tc rowSpan="2">
                  <a:txBody>
                    <a:bodyPr/>
                    <a:lstStyle/>
                    <a:p>
                      <a:pPr marL="171450" indent="-171450">
                        <a:buFont typeface="Arial" panose="020B0604020202020204" pitchFamily="34" charset="0"/>
                        <a:buChar char="•"/>
                      </a:pPr>
                      <a:r>
                        <a:rPr lang="en-GB" sz="900">
                          <a:solidFill>
                            <a:schemeClr val="tx1"/>
                          </a:solidFill>
                        </a:rPr>
                        <a:t>Reputational</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a:solidFill>
                            <a:schemeClr val="tx1"/>
                          </a:solidFill>
                        </a:rPr>
                        <a:t>Information – Access and Sharing</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rowSpan="2">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a:solidFill>
                            <a:schemeClr val="tx1"/>
                          </a:solidFill>
                        </a:rPr>
                        <a:t>Development of services</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row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900" b="1">
                          <a:solidFill>
                            <a:schemeClr val="bg1"/>
                          </a:solidFill>
                        </a:rPr>
                        <a:t>OPEN</a:t>
                      </a:r>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accent5">
                        <a:lumMod val="50000"/>
                      </a:schemeClr>
                    </a:solidFill>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950" b="0">
                          <a:solidFill>
                            <a:schemeClr val="tx1"/>
                          </a:solidFill>
                        </a:rPr>
                        <a:t>DHCW will accept risks in the pursuit of driving innovation to achieve better value evidenced by improved outcomes.</a:t>
                      </a:r>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rowSpan="2">
                  <a:txBody>
                    <a:bodyPr/>
                    <a:lstStyle/>
                    <a:p>
                      <a:endParaRPr lang="en-GB" sz="1200"/>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extLst>
                  <a:ext uri="{0D108BD9-81ED-4DB2-BD59-A6C34878D82A}">
                    <a16:rowId xmlns:a16="http://schemas.microsoft.com/office/drawing/2014/main" val="3461811952"/>
                  </a:ext>
                </a:extLst>
              </a:tr>
              <a:tr h="67797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a:solidFill>
                            <a:schemeClr val="bg1"/>
                          </a:solidFill>
                        </a:rPr>
                        <a:t>PR</a:t>
                      </a:r>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F82A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a:solidFill>
                            <a:schemeClr val="tx1"/>
                          </a:solidFill>
                        </a:rPr>
                        <a:t>IF we do not focus on making use of data and innovation to improve outcomes THEN we may not be optimising value for citizens RESULTING IN less sustainable health and care services and reduced or delayed benefit for the public and patients. </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sz="120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45548827"/>
                  </a:ext>
                </a:extLst>
              </a:tr>
              <a:tr h="400619">
                <a:tc>
                  <a:txBody>
                    <a:bodyPr/>
                    <a:lstStyle/>
                    <a:p>
                      <a:r>
                        <a:rPr lang="en-GB" sz="1000" b="1">
                          <a:solidFill>
                            <a:schemeClr val="bg1"/>
                          </a:solidFill>
                        </a:rPr>
                        <a:t>M</a:t>
                      </a:r>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F82A1"/>
                    </a:solidFill>
                  </a:tcPr>
                </a:tc>
                <a:tc>
                  <a:txBody>
                    <a:bodyPr/>
                    <a:lstStyle/>
                    <a:p>
                      <a:r>
                        <a:rPr lang="en-GB" sz="1000" b="1">
                          <a:solidFill>
                            <a:schemeClr val="bg1"/>
                          </a:solidFill>
                        </a:rPr>
                        <a:t>5. Becoming the trusted strategic partner and a high performing, inclusive, ambitious organisation supporting our workforce and stakeholders </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F82A1"/>
                    </a:solidFill>
                  </a:tcPr>
                </a:tc>
                <a:tc rowSpan="2">
                  <a:txBody>
                    <a:bodyPr/>
                    <a:lstStyle/>
                    <a:p>
                      <a:pPr marL="171450" indent="-171450">
                        <a:buFont typeface="Arial" panose="020B0604020202020204" pitchFamily="34" charset="0"/>
                        <a:buChar char="•"/>
                      </a:pPr>
                      <a:r>
                        <a:rPr lang="en-GB" sz="900">
                          <a:solidFill>
                            <a:schemeClr val="tx1"/>
                          </a:solidFill>
                        </a:rPr>
                        <a:t>Reputational</a:t>
                      </a:r>
                    </a:p>
                    <a:p>
                      <a:pPr marL="171450" indent="-171450">
                        <a:buFont typeface="Arial" panose="020B0604020202020204" pitchFamily="34" charset="0"/>
                        <a:buChar char="•"/>
                      </a:pPr>
                      <a:r>
                        <a:rPr lang="en-GB" sz="900">
                          <a:solidFill>
                            <a:schemeClr val="tx1"/>
                          </a:solidFill>
                        </a:rPr>
                        <a:t>Safety and Wellbeing</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rowSpan="2">
                  <a:txBody>
                    <a:bodyPr/>
                    <a:lstStyle/>
                    <a:p>
                      <a:pPr marL="171450" indent="-171450">
                        <a:buFont typeface="Arial" panose="020B0604020202020204" pitchFamily="34" charset="0"/>
                        <a:buChar char="•"/>
                      </a:pPr>
                      <a:r>
                        <a:rPr lang="en-GB" sz="900">
                          <a:solidFill>
                            <a:schemeClr val="tx1"/>
                          </a:solidFill>
                        </a:rPr>
                        <a:t>Corporate Social Responsibility</a:t>
                      </a:r>
                    </a:p>
                    <a:p>
                      <a:pPr marL="171450" indent="-171450">
                        <a:buFont typeface="Arial" panose="020B0604020202020204" pitchFamily="34" charset="0"/>
                        <a:buChar char="•"/>
                      </a:pPr>
                      <a:r>
                        <a:rPr lang="en-GB" sz="900">
                          <a:solidFill>
                            <a:schemeClr val="tx1"/>
                          </a:solidFill>
                        </a:rPr>
                        <a:t>Compliance</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rowSpan="2">
                  <a:txBody>
                    <a:bodyPr/>
                    <a:lstStyle/>
                    <a:p>
                      <a:pPr algn="ctr"/>
                      <a:r>
                        <a:rPr lang="en-GB" sz="900" b="1">
                          <a:solidFill>
                            <a:schemeClr val="bg1"/>
                          </a:solidFill>
                        </a:rPr>
                        <a:t>MODERATE</a:t>
                      </a:r>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accent5">
                        <a:lumMod val="75000"/>
                      </a:schemeClr>
                    </a:solidFill>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950" b="0">
                          <a:solidFill>
                            <a:schemeClr val="tx1"/>
                          </a:solidFill>
                        </a:rPr>
                        <a:t>DHCW will accept a moderate amount of risk in the pursuit of becoming recognised as a trusted partner and a high performing inclusive organisation.</a:t>
                      </a:r>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rowSpan="2">
                  <a:txBody>
                    <a:bodyPr/>
                    <a:lstStyle/>
                    <a:p>
                      <a:endParaRPr lang="en-GB" sz="1200"/>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extLst>
                  <a:ext uri="{0D108BD9-81ED-4DB2-BD59-A6C34878D82A}">
                    <a16:rowId xmlns:a16="http://schemas.microsoft.com/office/drawing/2014/main" val="4251637727"/>
                  </a:ext>
                </a:extLst>
              </a:tr>
              <a:tr h="61876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a:solidFill>
                            <a:schemeClr val="bg1"/>
                          </a:solidFill>
                        </a:rPr>
                        <a:t>PR</a:t>
                      </a:r>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F82A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dirty="0">
                          <a:solidFill>
                            <a:schemeClr val="tx1"/>
                          </a:solidFill>
                        </a:rPr>
                        <a:t>IF we do not become a trusted partner and a high performing inclusive organisation THEN people will not want to work with and for us RESULTING IN a failure to achieve our strategic ambition of delivering world leading digital services.</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sz="120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17458791"/>
                  </a:ext>
                </a:extLst>
              </a:tr>
            </a:tbl>
          </a:graphicData>
        </a:graphic>
      </p:graphicFrame>
      <p:graphicFrame>
        <p:nvGraphicFramePr>
          <p:cNvPr id="6" name="Table 2">
            <a:extLst>
              <a:ext uri="{FF2B5EF4-FFF2-40B4-BE49-F238E27FC236}">
                <a16:creationId xmlns:a16="http://schemas.microsoft.com/office/drawing/2014/main" id="{60E44393-0384-4110-8170-3296867CE26A}"/>
              </a:ext>
            </a:extLst>
          </p:cNvPr>
          <p:cNvGraphicFramePr>
            <a:graphicFrameLocks noGrp="1"/>
          </p:cNvGraphicFramePr>
          <p:nvPr/>
        </p:nvGraphicFramePr>
        <p:xfrm>
          <a:off x="2254104" y="4056"/>
          <a:ext cx="9937896" cy="944880"/>
        </p:xfrm>
        <a:graphic>
          <a:graphicData uri="http://schemas.openxmlformats.org/drawingml/2006/table">
            <a:tbl>
              <a:tblPr firstRow="1" bandRow="1">
                <a:tableStyleId>{5940675A-B579-460E-94D1-54222C63F5DA}</a:tableStyleId>
              </a:tblPr>
              <a:tblGrid>
                <a:gridCol w="1034855">
                  <a:extLst>
                    <a:ext uri="{9D8B030D-6E8A-4147-A177-3AD203B41FA5}">
                      <a16:colId xmlns:a16="http://schemas.microsoft.com/office/drawing/2014/main" val="1557174301"/>
                    </a:ext>
                  </a:extLst>
                </a:gridCol>
                <a:gridCol w="2887739">
                  <a:extLst>
                    <a:ext uri="{9D8B030D-6E8A-4147-A177-3AD203B41FA5}">
                      <a16:colId xmlns:a16="http://schemas.microsoft.com/office/drawing/2014/main" val="2767402114"/>
                    </a:ext>
                  </a:extLst>
                </a:gridCol>
                <a:gridCol w="6015302">
                  <a:extLst>
                    <a:ext uri="{9D8B030D-6E8A-4147-A177-3AD203B41FA5}">
                      <a16:colId xmlns:a16="http://schemas.microsoft.com/office/drawing/2014/main" val="4100804836"/>
                    </a:ext>
                  </a:extLst>
                </a:gridCol>
              </a:tblGrid>
              <a:tr h="217251">
                <a:tc rowSpan="4">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950" b="1"/>
                        <a:t>Key – Control and assurance RAG Rating</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a:txBody>
                    <a:bodyPr/>
                    <a:lstStyle/>
                    <a:p>
                      <a:r>
                        <a:rPr lang="en-GB" sz="950" b="1"/>
                        <a:t>LOW NUMBER OF CONTROLS IN PLACE</a:t>
                      </a: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F0000"/>
                    </a:solidFill>
                  </a:tcPr>
                </a:tc>
                <a:tc>
                  <a:txBody>
                    <a:bodyPr/>
                    <a:lstStyle/>
                    <a:p>
                      <a:r>
                        <a:rPr lang="en-GB" sz="950"/>
                        <a:t>Significant concerns over the adequacy/effectiveness of the controls in place in proportion to the risks</a:t>
                      </a: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34228369"/>
                  </a:ext>
                </a:extLst>
              </a:tr>
              <a:tr h="217251">
                <a:tc vMerge="1">
                  <a:txBody>
                    <a:bodyPr/>
                    <a:lstStyle/>
                    <a:p>
                      <a:endParaRPr lang="en-GB" sz="1200" b="1"/>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FC000"/>
                    </a:solidFill>
                  </a:tcPr>
                </a:tc>
                <a:tc>
                  <a:txBody>
                    <a:bodyPr/>
                    <a:lstStyle/>
                    <a:p>
                      <a:r>
                        <a:rPr lang="en-GB" sz="950" b="1"/>
                        <a:t>MEDIUM NUMBER OF CONTROLS IN PLACE</a:t>
                      </a: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FC000"/>
                    </a:solidFill>
                  </a:tcPr>
                </a:tc>
                <a:tc>
                  <a:txBody>
                    <a:bodyPr/>
                    <a:lstStyle/>
                    <a:p>
                      <a:r>
                        <a:rPr lang="en-GB" sz="950"/>
                        <a:t>Some areas of concern over the adequacy/effectiveness of the controls in place in proportion to the risks</a:t>
                      </a: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18521850"/>
                  </a:ext>
                </a:extLst>
              </a:tr>
              <a:tr h="217251">
                <a:tc vMerge="1">
                  <a:txBody>
                    <a:bodyPr/>
                    <a:lstStyle/>
                    <a:p>
                      <a:endParaRPr lang="en-GB" sz="1200" b="1"/>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0B050"/>
                    </a:solidFill>
                  </a:tcPr>
                </a:tc>
                <a:tc>
                  <a:txBody>
                    <a:bodyPr/>
                    <a:lstStyle/>
                    <a:p>
                      <a:r>
                        <a:rPr lang="en-GB" sz="950" b="1"/>
                        <a:t>HIGH NUMBER OF CONTROLS IN PLACE</a:t>
                      </a: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0B050"/>
                    </a:solidFill>
                  </a:tcPr>
                </a:tc>
                <a:tc>
                  <a:txBody>
                    <a:bodyPr/>
                    <a:lstStyle/>
                    <a:p>
                      <a:r>
                        <a:rPr lang="en-GB" sz="950"/>
                        <a:t>Controls in place assessed as adequate/effective and in proportion to the risk </a:t>
                      </a: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80887863"/>
                  </a:ext>
                </a:extLst>
              </a:tr>
              <a:tr h="217251">
                <a:tc vMerge="1">
                  <a:txBody>
                    <a:bodyPr/>
                    <a:lstStyle/>
                    <a:p>
                      <a:endParaRPr lang="en-GB" sz="1200" b="1"/>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r>
                        <a:rPr lang="en-GB" sz="950" b="1"/>
                        <a:t>INSUFFICIENT DATA TO PROVIDE A RAG</a:t>
                      </a: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r>
                        <a:rPr lang="en-GB" sz="950"/>
                        <a:t>Insufficient information at present to judge the adequacy/effectiveness of the controls</a:t>
                      </a: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96440880"/>
                  </a:ext>
                </a:extLst>
              </a:tr>
            </a:tbl>
          </a:graphicData>
        </a:graphic>
      </p:graphicFrame>
      <p:grpSp>
        <p:nvGrpSpPr>
          <p:cNvPr id="44" name="Group 43">
            <a:extLst>
              <a:ext uri="{FF2B5EF4-FFF2-40B4-BE49-F238E27FC236}">
                <a16:creationId xmlns:a16="http://schemas.microsoft.com/office/drawing/2014/main" id="{F42FA2E1-8066-4510-8925-CBC0BA79E830}"/>
              </a:ext>
            </a:extLst>
          </p:cNvPr>
          <p:cNvGrpSpPr/>
          <p:nvPr/>
        </p:nvGrpSpPr>
        <p:grpSpPr>
          <a:xfrm>
            <a:off x="11456051" y="1893816"/>
            <a:ext cx="735948" cy="262067"/>
            <a:chOff x="10731092" y="2015743"/>
            <a:chExt cx="1500985" cy="483735"/>
          </a:xfrm>
        </p:grpSpPr>
        <p:pic>
          <p:nvPicPr>
            <p:cNvPr id="29" name="Picture 28" descr="Icon&#10;&#10;Description automatically generated">
              <a:extLst>
                <a:ext uri="{FF2B5EF4-FFF2-40B4-BE49-F238E27FC236}">
                  <a16:creationId xmlns:a16="http://schemas.microsoft.com/office/drawing/2014/main" id="{4E7465E5-9980-49A5-ABFE-C8341E76AD3E}"/>
                </a:ext>
              </a:extLst>
            </p:cNvPr>
            <p:cNvPicPr>
              <a:picLocks noChangeAspect="1"/>
            </p:cNvPicPr>
            <p:nvPr/>
          </p:nvPicPr>
          <p:blipFill rotWithShape="1">
            <a:blip r:embed="rId3">
              <a:extLst>
                <a:ext uri="{28A0092B-C50C-407E-A947-70E740481C1C}">
                  <a14:useLocalDpi xmlns:a14="http://schemas.microsoft.com/office/drawing/2010/main" val="0"/>
                </a:ext>
              </a:extLst>
            </a:blip>
            <a:srcRect b="51711"/>
            <a:stretch/>
          </p:blipFill>
          <p:spPr>
            <a:xfrm>
              <a:off x="10731092" y="2015743"/>
              <a:ext cx="1500985" cy="483734"/>
            </a:xfrm>
            <a:prstGeom prst="rect">
              <a:avLst/>
            </a:prstGeom>
          </p:spPr>
        </p:pic>
        <p:cxnSp>
          <p:nvCxnSpPr>
            <p:cNvPr id="40" name="Straight Arrow Connector 39">
              <a:extLst>
                <a:ext uri="{FF2B5EF4-FFF2-40B4-BE49-F238E27FC236}">
                  <a16:creationId xmlns:a16="http://schemas.microsoft.com/office/drawing/2014/main" id="{61B31B61-EA96-42FE-B972-2E000CCA1F71}"/>
                </a:ext>
              </a:extLst>
            </p:cNvPr>
            <p:cNvCxnSpPr>
              <a:cxnSpLocks/>
            </p:cNvCxnSpPr>
            <p:nvPr/>
          </p:nvCxnSpPr>
          <p:spPr>
            <a:xfrm flipV="1">
              <a:off x="11480391" y="2165728"/>
              <a:ext cx="0" cy="33375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0" name="Group 19">
            <a:extLst>
              <a:ext uri="{FF2B5EF4-FFF2-40B4-BE49-F238E27FC236}">
                <a16:creationId xmlns:a16="http://schemas.microsoft.com/office/drawing/2014/main" id="{411D19D7-C244-49C0-B424-83FB522C3A3A}"/>
              </a:ext>
            </a:extLst>
          </p:cNvPr>
          <p:cNvGrpSpPr/>
          <p:nvPr/>
        </p:nvGrpSpPr>
        <p:grpSpPr>
          <a:xfrm>
            <a:off x="11454038" y="3053875"/>
            <a:ext cx="735948" cy="262067"/>
            <a:chOff x="10731092" y="2015743"/>
            <a:chExt cx="1500985" cy="483735"/>
          </a:xfrm>
        </p:grpSpPr>
        <p:pic>
          <p:nvPicPr>
            <p:cNvPr id="21" name="Picture 20" descr="Icon&#10;&#10;Description automatically generated">
              <a:extLst>
                <a:ext uri="{FF2B5EF4-FFF2-40B4-BE49-F238E27FC236}">
                  <a16:creationId xmlns:a16="http://schemas.microsoft.com/office/drawing/2014/main" id="{8CD252D9-344B-4322-B949-0D8F1B367904}"/>
                </a:ext>
              </a:extLst>
            </p:cNvPr>
            <p:cNvPicPr>
              <a:picLocks noChangeAspect="1"/>
            </p:cNvPicPr>
            <p:nvPr/>
          </p:nvPicPr>
          <p:blipFill rotWithShape="1">
            <a:blip r:embed="rId3">
              <a:extLst>
                <a:ext uri="{28A0092B-C50C-407E-A947-70E740481C1C}">
                  <a14:useLocalDpi xmlns:a14="http://schemas.microsoft.com/office/drawing/2010/main" val="0"/>
                </a:ext>
              </a:extLst>
            </a:blip>
            <a:srcRect b="51711"/>
            <a:stretch/>
          </p:blipFill>
          <p:spPr>
            <a:xfrm>
              <a:off x="10731092" y="2015743"/>
              <a:ext cx="1500985" cy="483734"/>
            </a:xfrm>
            <a:prstGeom prst="rect">
              <a:avLst/>
            </a:prstGeom>
          </p:spPr>
        </p:pic>
        <p:cxnSp>
          <p:nvCxnSpPr>
            <p:cNvPr id="22" name="Straight Arrow Connector 21">
              <a:extLst>
                <a:ext uri="{FF2B5EF4-FFF2-40B4-BE49-F238E27FC236}">
                  <a16:creationId xmlns:a16="http://schemas.microsoft.com/office/drawing/2014/main" id="{83B666A4-9C93-4939-8B83-7C190B97D2E4}"/>
                </a:ext>
              </a:extLst>
            </p:cNvPr>
            <p:cNvCxnSpPr>
              <a:cxnSpLocks/>
            </p:cNvCxnSpPr>
            <p:nvPr/>
          </p:nvCxnSpPr>
          <p:spPr>
            <a:xfrm flipV="1">
              <a:off x="11480391" y="2165728"/>
              <a:ext cx="0" cy="33375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5" name="Group 24">
            <a:extLst>
              <a:ext uri="{FF2B5EF4-FFF2-40B4-BE49-F238E27FC236}">
                <a16:creationId xmlns:a16="http://schemas.microsoft.com/office/drawing/2014/main" id="{42D9F9E5-46FA-4106-B49F-E77E0A62FAC0}"/>
              </a:ext>
            </a:extLst>
          </p:cNvPr>
          <p:cNvGrpSpPr/>
          <p:nvPr/>
        </p:nvGrpSpPr>
        <p:grpSpPr>
          <a:xfrm>
            <a:off x="11456052" y="4142538"/>
            <a:ext cx="735948" cy="262067"/>
            <a:chOff x="10731092" y="2015743"/>
            <a:chExt cx="1500985" cy="483735"/>
          </a:xfrm>
        </p:grpSpPr>
        <p:pic>
          <p:nvPicPr>
            <p:cNvPr id="26" name="Picture 25" descr="Icon&#10;&#10;Description automatically generated">
              <a:extLst>
                <a:ext uri="{FF2B5EF4-FFF2-40B4-BE49-F238E27FC236}">
                  <a16:creationId xmlns:a16="http://schemas.microsoft.com/office/drawing/2014/main" id="{3CC50508-58D4-4204-A5F1-0856ADF37BCF}"/>
                </a:ext>
              </a:extLst>
            </p:cNvPr>
            <p:cNvPicPr>
              <a:picLocks noChangeAspect="1"/>
            </p:cNvPicPr>
            <p:nvPr/>
          </p:nvPicPr>
          <p:blipFill rotWithShape="1">
            <a:blip r:embed="rId3">
              <a:extLst>
                <a:ext uri="{28A0092B-C50C-407E-A947-70E740481C1C}">
                  <a14:useLocalDpi xmlns:a14="http://schemas.microsoft.com/office/drawing/2010/main" val="0"/>
                </a:ext>
              </a:extLst>
            </a:blip>
            <a:srcRect b="51711"/>
            <a:stretch/>
          </p:blipFill>
          <p:spPr>
            <a:xfrm>
              <a:off x="10731092" y="2015743"/>
              <a:ext cx="1500985" cy="483734"/>
            </a:xfrm>
            <a:prstGeom prst="rect">
              <a:avLst/>
            </a:prstGeom>
          </p:spPr>
        </p:pic>
        <p:cxnSp>
          <p:nvCxnSpPr>
            <p:cNvPr id="27" name="Straight Arrow Connector 26">
              <a:extLst>
                <a:ext uri="{FF2B5EF4-FFF2-40B4-BE49-F238E27FC236}">
                  <a16:creationId xmlns:a16="http://schemas.microsoft.com/office/drawing/2014/main" id="{4D7420F4-D77E-45F5-9010-757D78C0D87A}"/>
                </a:ext>
              </a:extLst>
            </p:cNvPr>
            <p:cNvCxnSpPr>
              <a:cxnSpLocks/>
            </p:cNvCxnSpPr>
            <p:nvPr/>
          </p:nvCxnSpPr>
          <p:spPr>
            <a:xfrm flipV="1">
              <a:off x="11480391" y="2165728"/>
              <a:ext cx="0" cy="33375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8" name="Group 27">
            <a:extLst>
              <a:ext uri="{FF2B5EF4-FFF2-40B4-BE49-F238E27FC236}">
                <a16:creationId xmlns:a16="http://schemas.microsoft.com/office/drawing/2014/main" id="{916FC735-5A88-47C1-8D5D-6CD80A0B81D0}"/>
              </a:ext>
            </a:extLst>
          </p:cNvPr>
          <p:cNvGrpSpPr/>
          <p:nvPr/>
        </p:nvGrpSpPr>
        <p:grpSpPr>
          <a:xfrm>
            <a:off x="11454623" y="6124563"/>
            <a:ext cx="735948" cy="262067"/>
            <a:chOff x="10731092" y="2015743"/>
            <a:chExt cx="1500985" cy="483735"/>
          </a:xfrm>
        </p:grpSpPr>
        <p:pic>
          <p:nvPicPr>
            <p:cNvPr id="30" name="Picture 29" descr="Icon&#10;&#10;Description automatically generated">
              <a:extLst>
                <a:ext uri="{FF2B5EF4-FFF2-40B4-BE49-F238E27FC236}">
                  <a16:creationId xmlns:a16="http://schemas.microsoft.com/office/drawing/2014/main" id="{9940AFDA-7938-4FC0-9900-340055A652EB}"/>
                </a:ext>
              </a:extLst>
            </p:cNvPr>
            <p:cNvPicPr>
              <a:picLocks noChangeAspect="1"/>
            </p:cNvPicPr>
            <p:nvPr/>
          </p:nvPicPr>
          <p:blipFill rotWithShape="1">
            <a:blip r:embed="rId3">
              <a:extLst>
                <a:ext uri="{28A0092B-C50C-407E-A947-70E740481C1C}">
                  <a14:useLocalDpi xmlns:a14="http://schemas.microsoft.com/office/drawing/2010/main" val="0"/>
                </a:ext>
              </a:extLst>
            </a:blip>
            <a:srcRect b="51711"/>
            <a:stretch/>
          </p:blipFill>
          <p:spPr>
            <a:xfrm>
              <a:off x="10731092" y="2015743"/>
              <a:ext cx="1500985" cy="483734"/>
            </a:xfrm>
            <a:prstGeom prst="rect">
              <a:avLst/>
            </a:prstGeom>
          </p:spPr>
        </p:pic>
        <p:cxnSp>
          <p:nvCxnSpPr>
            <p:cNvPr id="31" name="Straight Arrow Connector 30">
              <a:extLst>
                <a:ext uri="{FF2B5EF4-FFF2-40B4-BE49-F238E27FC236}">
                  <a16:creationId xmlns:a16="http://schemas.microsoft.com/office/drawing/2014/main" id="{39C33A8D-E198-43C9-A865-BBD43C90910C}"/>
                </a:ext>
              </a:extLst>
            </p:cNvPr>
            <p:cNvCxnSpPr>
              <a:cxnSpLocks/>
            </p:cNvCxnSpPr>
            <p:nvPr/>
          </p:nvCxnSpPr>
          <p:spPr>
            <a:xfrm flipV="1">
              <a:off x="11480391" y="2165728"/>
              <a:ext cx="0" cy="33375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32" name="Group 31">
            <a:extLst>
              <a:ext uri="{FF2B5EF4-FFF2-40B4-BE49-F238E27FC236}">
                <a16:creationId xmlns:a16="http://schemas.microsoft.com/office/drawing/2014/main" id="{B74E8AF5-C9DE-4D2A-9F34-8B86A2350052}"/>
              </a:ext>
            </a:extLst>
          </p:cNvPr>
          <p:cNvGrpSpPr/>
          <p:nvPr/>
        </p:nvGrpSpPr>
        <p:grpSpPr>
          <a:xfrm>
            <a:off x="11456052" y="5158813"/>
            <a:ext cx="735948" cy="262067"/>
            <a:chOff x="10731092" y="2015743"/>
            <a:chExt cx="1500985" cy="483735"/>
          </a:xfrm>
        </p:grpSpPr>
        <p:pic>
          <p:nvPicPr>
            <p:cNvPr id="33" name="Picture 32" descr="Icon&#10;&#10;Description automatically generated">
              <a:extLst>
                <a:ext uri="{FF2B5EF4-FFF2-40B4-BE49-F238E27FC236}">
                  <a16:creationId xmlns:a16="http://schemas.microsoft.com/office/drawing/2014/main" id="{FF87CCAE-DDCF-49D7-8730-DCFA308E326C}"/>
                </a:ext>
              </a:extLst>
            </p:cNvPr>
            <p:cNvPicPr>
              <a:picLocks noChangeAspect="1"/>
            </p:cNvPicPr>
            <p:nvPr/>
          </p:nvPicPr>
          <p:blipFill rotWithShape="1">
            <a:blip r:embed="rId3">
              <a:extLst>
                <a:ext uri="{28A0092B-C50C-407E-A947-70E740481C1C}">
                  <a14:useLocalDpi xmlns:a14="http://schemas.microsoft.com/office/drawing/2010/main" val="0"/>
                </a:ext>
              </a:extLst>
            </a:blip>
            <a:srcRect b="51711"/>
            <a:stretch/>
          </p:blipFill>
          <p:spPr>
            <a:xfrm>
              <a:off x="10731092" y="2015743"/>
              <a:ext cx="1500985" cy="483734"/>
            </a:xfrm>
            <a:prstGeom prst="rect">
              <a:avLst/>
            </a:prstGeom>
          </p:spPr>
        </p:pic>
        <p:cxnSp>
          <p:nvCxnSpPr>
            <p:cNvPr id="34" name="Straight Arrow Connector 33">
              <a:extLst>
                <a:ext uri="{FF2B5EF4-FFF2-40B4-BE49-F238E27FC236}">
                  <a16:creationId xmlns:a16="http://schemas.microsoft.com/office/drawing/2014/main" id="{DB29EE14-2462-44B3-B1AC-9ED91D19B75F}"/>
                </a:ext>
              </a:extLst>
            </p:cNvPr>
            <p:cNvCxnSpPr>
              <a:cxnSpLocks/>
            </p:cNvCxnSpPr>
            <p:nvPr/>
          </p:nvCxnSpPr>
          <p:spPr>
            <a:xfrm flipV="1">
              <a:off x="11480391" y="2165728"/>
              <a:ext cx="0" cy="33375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3" name="Slide Number Placeholder 2">
            <a:extLst>
              <a:ext uri="{FF2B5EF4-FFF2-40B4-BE49-F238E27FC236}">
                <a16:creationId xmlns:a16="http://schemas.microsoft.com/office/drawing/2014/main" id="{DC087295-1051-452E-97FD-D87D05947618}"/>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FFAA79C-06A3-4187-9007-628746E76F42}" type="slidenum">
              <a:rPr kumimoji="0" lang="en-GB"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GB"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970537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5">
            <a:extLst>
              <a:ext uri="{FF2B5EF4-FFF2-40B4-BE49-F238E27FC236}">
                <a16:creationId xmlns:a16="http://schemas.microsoft.com/office/drawing/2014/main" id="{F76788B5-3F6A-42E0-8E2D-C2D622AB4161}"/>
              </a:ext>
            </a:extLst>
          </p:cNvPr>
          <p:cNvGraphicFramePr>
            <a:graphicFrameLocks noGrp="1"/>
          </p:cNvGraphicFramePr>
          <p:nvPr>
            <p:extLst>
              <p:ext uri="{D42A27DB-BD31-4B8C-83A1-F6EECF244321}">
                <p14:modId xmlns:p14="http://schemas.microsoft.com/office/powerpoint/2010/main" val="578003619"/>
              </p:ext>
            </p:extLst>
          </p:nvPr>
        </p:nvGraphicFramePr>
        <p:xfrm>
          <a:off x="1" y="0"/>
          <a:ext cx="12192860" cy="7116049"/>
        </p:xfrm>
        <a:graphic>
          <a:graphicData uri="http://schemas.openxmlformats.org/drawingml/2006/table">
            <a:tbl>
              <a:tblPr firstRow="1" bandRow="1">
                <a:tableStyleId>{2D5ABB26-0587-4C30-8999-92F81FD0307C}</a:tableStyleId>
              </a:tblPr>
              <a:tblGrid>
                <a:gridCol w="208280">
                  <a:extLst>
                    <a:ext uri="{9D8B030D-6E8A-4147-A177-3AD203B41FA5}">
                      <a16:colId xmlns:a16="http://schemas.microsoft.com/office/drawing/2014/main" val="2258080476"/>
                    </a:ext>
                  </a:extLst>
                </a:gridCol>
                <a:gridCol w="2021211">
                  <a:extLst>
                    <a:ext uri="{9D8B030D-6E8A-4147-A177-3AD203B41FA5}">
                      <a16:colId xmlns:a16="http://schemas.microsoft.com/office/drawing/2014/main" val="4076639204"/>
                    </a:ext>
                  </a:extLst>
                </a:gridCol>
                <a:gridCol w="1108694">
                  <a:extLst>
                    <a:ext uri="{9D8B030D-6E8A-4147-A177-3AD203B41FA5}">
                      <a16:colId xmlns:a16="http://schemas.microsoft.com/office/drawing/2014/main" val="1164405435"/>
                    </a:ext>
                  </a:extLst>
                </a:gridCol>
                <a:gridCol w="958736">
                  <a:extLst>
                    <a:ext uri="{9D8B030D-6E8A-4147-A177-3AD203B41FA5}">
                      <a16:colId xmlns:a16="http://schemas.microsoft.com/office/drawing/2014/main" val="2073967718"/>
                    </a:ext>
                  </a:extLst>
                </a:gridCol>
                <a:gridCol w="1175981">
                  <a:extLst>
                    <a:ext uri="{9D8B030D-6E8A-4147-A177-3AD203B41FA5}">
                      <a16:colId xmlns:a16="http://schemas.microsoft.com/office/drawing/2014/main" val="1495533043"/>
                    </a:ext>
                  </a:extLst>
                </a:gridCol>
                <a:gridCol w="860133">
                  <a:extLst>
                    <a:ext uri="{9D8B030D-6E8A-4147-A177-3AD203B41FA5}">
                      <a16:colId xmlns:a16="http://schemas.microsoft.com/office/drawing/2014/main" val="2328430239"/>
                    </a:ext>
                  </a:extLst>
                </a:gridCol>
                <a:gridCol w="525294">
                  <a:extLst>
                    <a:ext uri="{9D8B030D-6E8A-4147-A177-3AD203B41FA5}">
                      <a16:colId xmlns:a16="http://schemas.microsoft.com/office/drawing/2014/main" val="2875681096"/>
                    </a:ext>
                  </a:extLst>
                </a:gridCol>
                <a:gridCol w="1648418">
                  <a:extLst>
                    <a:ext uri="{9D8B030D-6E8A-4147-A177-3AD203B41FA5}">
                      <a16:colId xmlns:a16="http://schemas.microsoft.com/office/drawing/2014/main" val="1551093531"/>
                    </a:ext>
                  </a:extLst>
                </a:gridCol>
                <a:gridCol w="220510">
                  <a:extLst>
                    <a:ext uri="{9D8B030D-6E8A-4147-A177-3AD203B41FA5}">
                      <a16:colId xmlns:a16="http://schemas.microsoft.com/office/drawing/2014/main" val="3613797924"/>
                    </a:ext>
                  </a:extLst>
                </a:gridCol>
                <a:gridCol w="235330">
                  <a:extLst>
                    <a:ext uri="{9D8B030D-6E8A-4147-A177-3AD203B41FA5}">
                      <a16:colId xmlns:a16="http://schemas.microsoft.com/office/drawing/2014/main" val="1626198627"/>
                    </a:ext>
                  </a:extLst>
                </a:gridCol>
                <a:gridCol w="1081666">
                  <a:extLst>
                    <a:ext uri="{9D8B030D-6E8A-4147-A177-3AD203B41FA5}">
                      <a16:colId xmlns:a16="http://schemas.microsoft.com/office/drawing/2014/main" val="3529127494"/>
                    </a:ext>
                  </a:extLst>
                </a:gridCol>
                <a:gridCol w="586105">
                  <a:extLst>
                    <a:ext uri="{9D8B030D-6E8A-4147-A177-3AD203B41FA5}">
                      <a16:colId xmlns:a16="http://schemas.microsoft.com/office/drawing/2014/main" val="1342232392"/>
                    </a:ext>
                  </a:extLst>
                </a:gridCol>
                <a:gridCol w="532082">
                  <a:extLst>
                    <a:ext uri="{9D8B030D-6E8A-4147-A177-3AD203B41FA5}">
                      <a16:colId xmlns:a16="http://schemas.microsoft.com/office/drawing/2014/main" val="2669233266"/>
                    </a:ext>
                  </a:extLst>
                </a:gridCol>
                <a:gridCol w="1030420">
                  <a:extLst>
                    <a:ext uri="{9D8B030D-6E8A-4147-A177-3AD203B41FA5}">
                      <a16:colId xmlns:a16="http://schemas.microsoft.com/office/drawing/2014/main" val="639036048"/>
                    </a:ext>
                  </a:extLst>
                </a:gridCol>
              </a:tblGrid>
              <a:tr h="587585">
                <a:tc gridSpan="7">
                  <a:txBody>
                    <a:bodyPr/>
                    <a:lstStyle/>
                    <a:p>
                      <a:r>
                        <a:rPr lang="en-GB" sz="1600" b="1">
                          <a:solidFill>
                            <a:schemeClr val="bg1"/>
                          </a:solidFill>
                        </a:rPr>
                        <a:t>MISSION 1: Enabling Digital Transformation supporting joined up, consistent care</a:t>
                      </a:r>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F82A1"/>
                    </a:solidFill>
                  </a:tcPr>
                </a:tc>
                <a:tc hMerge="1">
                  <a:txBody>
                    <a:bodyPr/>
                    <a:lstStyle/>
                    <a:p>
                      <a:endParaRPr lang="en-GB" sz="16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a:p>
                  </a:txBody>
                  <a:tcPr>
                    <a:lnL w="3175" cap="flat" cmpd="sng" algn="ctr">
                      <a:solidFill>
                        <a:schemeClr val="bg1">
                          <a:lumMod val="65000"/>
                        </a:schemeClr>
                      </a:solidFill>
                      <a:prstDash val="solid"/>
                      <a:round/>
                      <a:headEnd type="none" w="med" len="med"/>
                      <a:tailEnd type="none" w="med" len="med"/>
                    </a:lnL>
                  </a:tcPr>
                </a:tc>
                <a:tc hMerge="1">
                  <a:txBody>
                    <a:bodyPr/>
                    <a:lstStyle/>
                    <a:p>
                      <a:endParaRPr lang="en-GB"/>
                    </a:p>
                  </a:txBody>
                  <a:tcPr>
                    <a:lnL w="12700" cap="flat" cmpd="sng" algn="ctr">
                      <a:solidFill>
                        <a:schemeClr val="bg2"/>
                      </a:solidFill>
                      <a:prstDash val="solid"/>
                      <a:round/>
                      <a:headEnd type="none" w="med" len="med"/>
                      <a:tailEnd type="none" w="med" len="med"/>
                    </a:lnL>
                  </a:tcPr>
                </a:tc>
                <a:tc hMerge="1">
                  <a:txBody>
                    <a:bodyPr/>
                    <a:lstStyle/>
                    <a:p>
                      <a:endParaRPr lang="en-GB"/>
                    </a:p>
                  </a:txBody>
                  <a:tcPr>
                    <a:lnL w="12700" cap="flat" cmpd="sng" algn="ctr">
                      <a:solidFill>
                        <a:schemeClr val="bg2"/>
                      </a:solidFill>
                      <a:prstDash val="solid"/>
                      <a:round/>
                      <a:headEnd type="none" w="med" len="med"/>
                      <a:tailEnd type="none" w="med" len="med"/>
                    </a:lnL>
                  </a:tcPr>
                </a:tc>
                <a:tc hMerge="1">
                  <a:txBody>
                    <a:bodyPr/>
                    <a:lstStyle/>
                    <a:p>
                      <a:endParaRPr lang="en-GB" sz="1600" b="1">
                        <a:solidFill>
                          <a:schemeClr val="bg1"/>
                        </a:solidFill>
                      </a:endParaRPr>
                    </a:p>
                  </a:txBody>
                  <a:tcPr anchor="ctr">
                    <a:lnL w="12700" cap="flat" cmpd="sng" algn="ctr">
                      <a:solidFill>
                        <a:schemeClr val="bg2"/>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solidFill>
                      <a:srgbClr val="0F82A1"/>
                    </a:solidFill>
                  </a:tcPr>
                </a:tc>
                <a:tc hMerge="1">
                  <a:txBody>
                    <a:bodyPr/>
                    <a:lstStyle/>
                    <a:p>
                      <a:endParaRPr lang="en-GB" sz="1600" b="1">
                        <a:solidFill>
                          <a:schemeClr val="bg1"/>
                        </a:solidFill>
                      </a:endParaRPr>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F82A1"/>
                    </a:solidFill>
                  </a:tcPr>
                </a:tc>
                <a:tc rowSpan="3">
                  <a:txBody>
                    <a:bodyPr/>
                    <a:lstStyle/>
                    <a:p>
                      <a:r>
                        <a:rPr lang="en-GB" sz="1100" b="1"/>
                        <a:t>RAG STATUS: AMBER</a:t>
                      </a:r>
                    </a:p>
                    <a:p>
                      <a:r>
                        <a:rPr lang="en-GB" sz="1100"/>
                        <a:t>Some areas of concern over the adequacy/effectiveness of the controls in place in proportion to the risks</a:t>
                      </a:r>
                      <a:endParaRPr lang="en-GB"/>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B w="12700" cap="flat" cmpd="sng" algn="ctr">
                      <a:solidFill>
                        <a:schemeClr val="bg2"/>
                      </a:solidFill>
                      <a:prstDash val="solid"/>
                      <a:round/>
                      <a:headEnd type="none" w="med" len="med"/>
                      <a:tailEnd type="none" w="med" len="med"/>
                    </a:lnB>
                    <a:solidFill>
                      <a:schemeClr val="bg1"/>
                    </a:solidFill>
                  </a:tcPr>
                </a:tc>
                <a:tc rowSpan="2" gridSpan="3">
                  <a:txBody>
                    <a:bodyPr/>
                    <a:lstStyle/>
                    <a:p>
                      <a:endParaRPr lang="en-GB"/>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rowSpan="2" hMerge="1">
                  <a:txBody>
                    <a:bodyPr/>
                    <a:lstStyle/>
                    <a:p>
                      <a:endParaRPr lang="en-GB"/>
                    </a:p>
                  </a:txBody>
                  <a:tcPr/>
                </a:tc>
                <a:tc rowSpan="2" hMerge="1">
                  <a:txBody>
                    <a:bodyPr/>
                    <a:lstStyle/>
                    <a:p>
                      <a:endParaRPr lang="en-GB"/>
                    </a:p>
                  </a:txBody>
                  <a:tcPr>
                    <a:lnL w="12700" cap="flat" cmpd="sng" algn="ctr">
                      <a:solidFill>
                        <a:schemeClr val="bg2"/>
                      </a:solidFill>
                      <a:prstDash val="solid"/>
                      <a:round/>
                      <a:headEnd type="none" w="med" len="med"/>
                      <a:tailEnd type="none" w="med" len="med"/>
                    </a:lnL>
                  </a:tcPr>
                </a:tc>
                <a:tc rowSpan="2" gridSpan="2">
                  <a:txBody>
                    <a:bodyPr/>
                    <a:lstStyle/>
                    <a:p>
                      <a:endParaRPr lang="en-GB"/>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FFC000"/>
                    </a:solidFill>
                  </a:tcPr>
                </a:tc>
                <a:tc rowSpan="2" hMerge="1">
                  <a:txBody>
                    <a:bodyPr/>
                    <a:lstStyle/>
                    <a:p>
                      <a:endParaRPr lang="en-GB"/>
                    </a:p>
                  </a:txBody>
                  <a:tcPr anchor="ctr">
                    <a:lnL w="3175" cap="flat" cmpd="sng" algn="ctr">
                      <a:solidFill>
                        <a:schemeClr val="bg1">
                          <a:lumMod val="65000"/>
                        </a:schemeClr>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solidFill>
                      <a:srgbClr val="FFC000"/>
                    </a:solidFill>
                  </a:tcPr>
                </a:tc>
                <a:tc rowSpan="2">
                  <a:txBody>
                    <a:bodyPr/>
                    <a:lstStyle/>
                    <a:p>
                      <a:endParaRPr lang="en-GB"/>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FFC000"/>
                    </a:solidFill>
                  </a:tcPr>
                </a:tc>
                <a:extLst>
                  <a:ext uri="{0D108BD9-81ED-4DB2-BD59-A6C34878D82A}">
                    <a16:rowId xmlns:a16="http://schemas.microsoft.com/office/drawing/2014/main" val="3604170223"/>
                  </a:ext>
                </a:extLst>
              </a:tr>
              <a:tr h="278330">
                <a:tc grid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a:solidFill>
                            <a:schemeClr val="bg1"/>
                          </a:solidFill>
                        </a:rPr>
                        <a:t>EXECUTIVE OWNER: Director of Strategy</a:t>
                      </a:r>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F82A1"/>
                    </a:solidFill>
                  </a:tcPr>
                </a:tc>
                <a:tc hMerge="1">
                  <a:txBody>
                    <a:bodyPr/>
                    <a:lstStyle/>
                    <a:p>
                      <a:endParaRPr lang="en-GB"/>
                    </a:p>
                  </a:txBody>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1">
                        <a:solidFill>
                          <a:schemeClr val="bg1"/>
                        </a:solidFill>
                      </a:endParaRPr>
                    </a:p>
                  </a:txBody>
                  <a:tcPr anchor="ctr">
                    <a:lnL w="3175" cap="flat" cmpd="sng" algn="ctr">
                      <a:solidFill>
                        <a:schemeClr val="bg1">
                          <a:lumMod val="65000"/>
                        </a:schemeClr>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B w="3175" cap="flat" cmpd="sng" algn="ctr">
                      <a:solidFill>
                        <a:schemeClr val="bg1">
                          <a:lumMod val="65000"/>
                        </a:schemeClr>
                      </a:solidFill>
                      <a:prstDash val="solid"/>
                      <a:round/>
                      <a:headEnd type="none" w="med" len="med"/>
                      <a:tailEnd type="none" w="med" len="med"/>
                    </a:lnB>
                    <a:solidFill>
                      <a:srgbClr val="0F82A1"/>
                    </a:solidFill>
                  </a:tcPr>
                </a:tc>
                <a:tc gridSpan="4">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prstClr val="black"/>
                          </a:solidFill>
                          <a:effectLst/>
                          <a:uLnTx/>
                          <a:uFillTx/>
                          <a:latin typeface="+mn-lt"/>
                          <a:ea typeface="+mn-ea"/>
                          <a:cs typeface="+mn-cs"/>
                        </a:rPr>
                        <a:t>RISK APPETITE: CAUTIOUS</a:t>
                      </a:r>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accent5">
                        <a:lumMod val="60000"/>
                        <a:lumOff val="40000"/>
                      </a:schemeClr>
                    </a:solidFill>
                  </a:tcPr>
                </a:tc>
                <a:tc hMerge="1">
                  <a:txBody>
                    <a:bodyPr/>
                    <a:lstStyle/>
                    <a:p>
                      <a:endParaRPr lang="en-GB"/>
                    </a:p>
                  </a:txBody>
                  <a:tcPr>
                    <a:lnL w="12700" cap="flat" cmpd="sng" algn="ctr">
                      <a:solidFill>
                        <a:schemeClr val="bg2"/>
                      </a:solidFill>
                      <a:prstDash val="solid"/>
                      <a:round/>
                      <a:headEnd type="none" w="med" len="med"/>
                      <a:tailEnd type="none" w="med" len="med"/>
                    </a:lnL>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1">
                        <a:solidFill>
                          <a:schemeClr val="bg1"/>
                        </a:solidFill>
                      </a:endParaRPr>
                    </a:p>
                  </a:txBody>
                  <a:tcPr anchor="ctr">
                    <a:lnL w="12700" cap="flat" cmpd="sng" algn="ctr">
                      <a:solidFill>
                        <a:schemeClr val="bg2"/>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solidFill>
                      <a:srgbClr val="0F82A1"/>
                    </a:solidFill>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1">
                        <a:solidFill>
                          <a:schemeClr val="bg1"/>
                        </a:solidFill>
                      </a:endParaRPr>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solidFill>
                      <a:srgbClr val="0F82A1"/>
                    </a:solidFill>
                  </a:tcPr>
                </a:tc>
                <a:tc vMerge="1">
                  <a:txBody>
                    <a:bodyPr/>
                    <a:lstStyle/>
                    <a:p>
                      <a:endParaRPr lang="en-GB"/>
                    </a:p>
                  </a:txBody>
                  <a:tcPr>
                    <a:lnL w="3175" cap="flat" cmpd="sng" algn="ctr">
                      <a:solidFill>
                        <a:schemeClr val="bg1">
                          <a:lumMod val="65000"/>
                        </a:schemeClr>
                      </a:solidFill>
                      <a:prstDash val="solid"/>
                      <a:round/>
                      <a:headEnd type="none" w="med" len="med"/>
                      <a:tailEnd type="none" w="med" len="med"/>
                    </a:lnL>
                  </a:tcPr>
                </a:tc>
                <a:tc gridSpan="3" vMerge="1">
                  <a:txBody>
                    <a:bodyPr/>
                    <a:lstStyle/>
                    <a:p>
                      <a:endParaRPr lang="en-GB"/>
                    </a:p>
                  </a:txBody>
                  <a:tcPr/>
                </a:tc>
                <a:tc hMerge="1" vMerge="1">
                  <a:txBody>
                    <a:bodyPr/>
                    <a:lstStyle/>
                    <a:p>
                      <a:endParaRPr lang="en-GB"/>
                    </a:p>
                  </a:txBody>
                  <a:tcPr/>
                </a:tc>
                <a:tc hMerge="1" vMerge="1">
                  <a:txBody>
                    <a:bodyPr/>
                    <a:lstStyle/>
                    <a:p>
                      <a:endParaRPr lang="en-GB"/>
                    </a:p>
                  </a:txBody>
                  <a:tcPr/>
                </a:tc>
                <a:tc gridSpan="2" vMerge="1">
                  <a:txBody>
                    <a:bodyPr/>
                    <a:lstStyle/>
                    <a:p>
                      <a:endParaRPr lang="en-GB"/>
                    </a:p>
                  </a:txBody>
                  <a:tcPr/>
                </a:tc>
                <a:tc hMerge="1" vMerge="1">
                  <a:txBody>
                    <a:bodyPr/>
                    <a:lstStyle/>
                    <a:p>
                      <a:endParaRPr lang="en-GB"/>
                    </a:p>
                  </a:txBody>
                  <a:tcPr/>
                </a:tc>
                <a:tc vMerge="1">
                  <a:txBody>
                    <a:bodyPr/>
                    <a:lstStyle/>
                    <a:p>
                      <a:endParaRPr lang="en-GB"/>
                    </a:p>
                  </a:txBody>
                  <a:tcPr/>
                </a:tc>
                <a:extLst>
                  <a:ext uri="{0D108BD9-81ED-4DB2-BD59-A6C34878D82A}">
                    <a16:rowId xmlns:a16="http://schemas.microsoft.com/office/drawing/2014/main" val="3923891604"/>
                  </a:ext>
                </a:extLst>
              </a:tr>
              <a:tr h="0">
                <a:tc gridSpan="3">
                  <a:txBody>
                    <a:bodyPr/>
                    <a:lstStyle/>
                    <a:p>
                      <a:r>
                        <a:rPr lang="en-GB" sz="1200" b="1" dirty="0">
                          <a:solidFill>
                            <a:schemeClr val="bg1"/>
                          </a:solidFill>
                        </a:rPr>
                        <a:t>REPORTING PERIOD: 1</a:t>
                      </a:r>
                      <a:r>
                        <a:rPr lang="en-GB" sz="1200" b="1" baseline="30000" dirty="0">
                          <a:solidFill>
                            <a:schemeClr val="bg1"/>
                          </a:solidFill>
                        </a:rPr>
                        <a:t>ST</a:t>
                      </a:r>
                      <a:r>
                        <a:rPr lang="en-GB" sz="1200" b="1" dirty="0">
                          <a:solidFill>
                            <a:schemeClr val="bg1"/>
                          </a:solidFill>
                        </a:rPr>
                        <a:t> April – 30</a:t>
                      </a:r>
                      <a:r>
                        <a:rPr lang="en-GB" sz="1200" b="1" baseline="30000" dirty="0">
                          <a:solidFill>
                            <a:schemeClr val="bg1"/>
                          </a:solidFill>
                        </a:rPr>
                        <a:t>th</a:t>
                      </a:r>
                      <a:r>
                        <a:rPr lang="en-GB" sz="1200" b="1" dirty="0">
                          <a:solidFill>
                            <a:schemeClr val="bg1"/>
                          </a:solidFill>
                        </a:rPr>
                        <a:t> June 2022</a:t>
                      </a:r>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F82A1"/>
                    </a:solidFill>
                  </a:tcPr>
                </a:tc>
                <a:tc hMerge="1">
                  <a:txBody>
                    <a:bodyPr/>
                    <a:lstStyle/>
                    <a:p>
                      <a:endParaRPr lang="en-GB"/>
                    </a:p>
                  </a:txBody>
                  <a:tcPr/>
                </a:tc>
                <a:tc hMerge="1">
                  <a:txBody>
                    <a:bodyPr/>
                    <a:lstStyle/>
                    <a:p>
                      <a:endParaRPr lang="en-GB" sz="1200" b="1">
                        <a:solidFill>
                          <a:schemeClr val="bg1"/>
                        </a:solidFill>
                      </a:endParaRPr>
                    </a:p>
                  </a:txBody>
                  <a:tcPr anchor="ctr"/>
                </a:tc>
                <a:tc gridSpan="4">
                  <a:txBody>
                    <a:bodyPr/>
                    <a:lstStyle/>
                    <a:p>
                      <a:r>
                        <a:rPr lang="en-GB" sz="1200" b="1" dirty="0">
                          <a:solidFill>
                            <a:schemeClr val="bg1"/>
                          </a:solidFill>
                        </a:rPr>
                        <a:t>DATE OF REVIEW: 01</a:t>
                      </a:r>
                      <a:r>
                        <a:rPr lang="en-GB" sz="1200" b="1" baseline="30000" dirty="0">
                          <a:solidFill>
                            <a:schemeClr val="bg1"/>
                          </a:solidFill>
                        </a:rPr>
                        <a:t>st</a:t>
                      </a:r>
                      <a:r>
                        <a:rPr lang="en-GB" sz="1200" b="1" dirty="0">
                          <a:solidFill>
                            <a:schemeClr val="bg1"/>
                          </a:solidFill>
                        </a:rPr>
                        <a:t> July 2022</a:t>
                      </a:r>
                      <a:endParaRPr lang="en-GB" dirty="0"/>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F82A1"/>
                    </a:solidFill>
                  </a:tcPr>
                </a:tc>
                <a:tc hMerge="1">
                  <a:txBody>
                    <a:bodyPr/>
                    <a:lstStyle/>
                    <a:p>
                      <a:endParaRPr lang="en-GB"/>
                    </a:p>
                  </a:txBody>
                  <a:tcPr>
                    <a:lnL w="12700" cap="flat" cmpd="sng" algn="ctr">
                      <a:solidFill>
                        <a:schemeClr val="bg2"/>
                      </a:solidFill>
                      <a:prstDash val="solid"/>
                      <a:round/>
                      <a:headEnd type="none" w="med" len="med"/>
                      <a:tailEnd type="none" w="med" len="med"/>
                    </a:lnL>
                  </a:tcPr>
                </a:tc>
                <a:tc hMerge="1">
                  <a:txBody>
                    <a:bodyPr/>
                    <a:lstStyle/>
                    <a:p>
                      <a:endParaRPr lang="en-GB"/>
                    </a:p>
                  </a:txBody>
                  <a:tcPr>
                    <a:lnL w="3175" cap="flat" cmpd="sng" algn="ctr">
                      <a:solidFill>
                        <a:schemeClr val="bg1">
                          <a:lumMod val="65000"/>
                        </a:schemeClr>
                      </a:solidFill>
                      <a:prstDash val="solid"/>
                      <a:round/>
                      <a:headEnd type="none" w="med" len="med"/>
                      <a:tailEnd type="none" w="med" len="med"/>
                    </a:lnL>
                    <a:lnT w="3175" cap="flat" cmpd="sng" algn="ctr">
                      <a:solidFill>
                        <a:schemeClr val="bg1">
                          <a:lumMod val="65000"/>
                        </a:schemeClr>
                      </a:solidFill>
                      <a:prstDash val="solid"/>
                      <a:round/>
                      <a:headEnd type="none" w="med" len="med"/>
                      <a:tailEnd type="none" w="med" len="med"/>
                    </a:lnT>
                  </a:tcPr>
                </a:tc>
                <a:tc hMerge="1">
                  <a:txBody>
                    <a:bodyPr/>
                    <a:lstStyle/>
                    <a:p>
                      <a:endParaRPr lang="en-GB"/>
                    </a:p>
                  </a:txBody>
                  <a:tcPr anchor="ctr">
                    <a:lnL w="3175" cap="flat" cmpd="sng" algn="ctr">
                      <a:solidFill>
                        <a:schemeClr val="bg1">
                          <a:lumMod val="65000"/>
                        </a:schemeClr>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B w="12700" cap="flat" cmpd="sng" algn="ctr">
                      <a:solidFill>
                        <a:schemeClr val="bg2"/>
                      </a:solidFill>
                      <a:prstDash val="solid"/>
                      <a:round/>
                      <a:headEnd type="none" w="med" len="med"/>
                      <a:tailEnd type="none" w="med" len="med"/>
                    </a:lnB>
                    <a:solidFill>
                      <a:srgbClr val="0F82A1"/>
                    </a:solidFill>
                  </a:tcPr>
                </a:tc>
                <a:tc vMerge="1">
                  <a:txBody>
                    <a:bodyPr/>
                    <a:lstStyle/>
                    <a:p>
                      <a:endParaRPr lang="en-GB"/>
                    </a:p>
                  </a:txBody>
                  <a:tcPr/>
                </a:tc>
                <a:tc gridSpan="3">
                  <a:txBody>
                    <a:bodyPr/>
                    <a:lstStyle/>
                    <a:p>
                      <a:pPr algn="ctr"/>
                      <a:r>
                        <a:rPr lang="en-GB" sz="1200" b="1">
                          <a:solidFill>
                            <a:schemeClr val="bg1"/>
                          </a:solidFill>
                        </a:rPr>
                        <a:t>SELF ASSESSMENT ASSURANCE RATING</a:t>
                      </a:r>
                      <a:endParaRPr lang="en-GB"/>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F82A1"/>
                    </a:solidFill>
                  </a:tcPr>
                </a:tc>
                <a:tc hMerge="1">
                  <a:txBody>
                    <a:bodyPr/>
                    <a:lstStyle/>
                    <a:p>
                      <a:endParaRPr lang="en-GB"/>
                    </a:p>
                  </a:txBody>
                  <a:tcPr/>
                </a:tc>
                <a:tc hMerge="1">
                  <a:txBody>
                    <a:bodyPr/>
                    <a:lstStyle/>
                    <a:p>
                      <a:endParaRPr lang="en-GB"/>
                    </a:p>
                  </a:txBody>
                  <a:tcPr>
                    <a:lnL w="12700" cap="flat" cmpd="sng" algn="ctr">
                      <a:solidFill>
                        <a:schemeClr val="bg2"/>
                      </a:solidFill>
                      <a:prstDash val="solid"/>
                      <a:round/>
                      <a:headEnd type="none" w="med" len="med"/>
                      <a:tailEnd type="none" w="med" len="med"/>
                    </a:lnL>
                  </a:tcPr>
                </a:tc>
                <a:tc gridSpan="2">
                  <a:txBody>
                    <a:bodyPr/>
                    <a:lstStyle/>
                    <a:p>
                      <a:pPr algn="ctr"/>
                      <a:r>
                        <a:rPr lang="en-GB" sz="1200" b="1">
                          <a:solidFill>
                            <a:schemeClr val="bg1"/>
                          </a:solidFill>
                        </a:rPr>
                        <a:t>KEY</a:t>
                      </a:r>
                    </a:p>
                    <a:p>
                      <a:pPr algn="ctr"/>
                      <a:r>
                        <a:rPr lang="en-GB" sz="1200" b="1">
                          <a:solidFill>
                            <a:schemeClr val="bg1"/>
                          </a:solidFill>
                        </a:rPr>
                        <a:t>CONTROLS</a:t>
                      </a:r>
                      <a:endParaRPr lang="en-GB"/>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F82A1"/>
                    </a:solidFill>
                  </a:tcPr>
                </a:tc>
                <a:tc hMerge="1">
                  <a:txBody>
                    <a:bodyPr/>
                    <a:lstStyle/>
                    <a:p>
                      <a:endParaRPr lang="en-GB"/>
                    </a:p>
                  </a:txBody>
                  <a:tcPr/>
                </a:tc>
                <a:tc>
                  <a:txBody>
                    <a:bodyPr/>
                    <a:lstStyle/>
                    <a:p>
                      <a:r>
                        <a:rPr lang="en-GB" sz="1200" b="1">
                          <a:solidFill>
                            <a:schemeClr val="bg1"/>
                          </a:solidFill>
                        </a:rPr>
                        <a:t>ASSURANCE</a:t>
                      </a:r>
                      <a:endParaRPr lang="en-GB"/>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F82A1"/>
                    </a:solidFill>
                  </a:tcPr>
                </a:tc>
                <a:extLst>
                  <a:ext uri="{0D108BD9-81ED-4DB2-BD59-A6C34878D82A}">
                    <a16:rowId xmlns:a16="http://schemas.microsoft.com/office/drawing/2014/main" val="2076999787"/>
                  </a:ext>
                </a:extLst>
              </a:tr>
              <a:tr h="322821">
                <a:tc rowSpan="5">
                  <a:txBody>
                    <a:bodyPr/>
                    <a:lstStyle/>
                    <a:p>
                      <a:pPr algn="ctr"/>
                      <a:r>
                        <a:rPr lang="en-GB" sz="1200" b="1">
                          <a:solidFill>
                            <a:schemeClr val="bg1"/>
                          </a:solidFill>
                        </a:rPr>
                        <a:t>RISKS</a:t>
                      </a:r>
                    </a:p>
                  </a:txBody>
                  <a:tcPr vert="vert270" anchor="ctr">
                    <a:lnL w="3175" cap="flat" cmpd="sng" algn="ctr">
                      <a:solidFill>
                        <a:schemeClr val="tx1"/>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solidFill>
                      <a:srgbClr val="0F82A1"/>
                    </a:solidFill>
                  </a:tcPr>
                </a:tc>
                <a:tc gridSpan="9">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a:solidFill>
                            <a:schemeClr val="bg1"/>
                          </a:solidFill>
                        </a:rPr>
                        <a:t>PRINCIPAL RISK 1</a:t>
                      </a:r>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B6077"/>
                    </a:solidFill>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1">
                        <a:solidFill>
                          <a:schemeClr val="bg1"/>
                        </a:solidFill>
                      </a:endParaRPr>
                    </a:p>
                  </a:txBody>
                  <a:tcPr anchor="ctr">
                    <a:lnR w="3175" cap="flat" cmpd="sng" algn="ctr">
                      <a:solidFill>
                        <a:schemeClr val="bg1">
                          <a:lumMod val="65000"/>
                        </a:schemeClr>
                      </a:solid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solidFill>
                      <a:srgbClr val="0B6077"/>
                    </a:solidFill>
                  </a:tcPr>
                </a:tc>
                <a:tc hMerge="1">
                  <a:txBody>
                    <a:bodyPr/>
                    <a:lstStyle/>
                    <a:p>
                      <a:endParaRPr lang="en-GB"/>
                    </a:p>
                  </a:txBody>
                  <a:tcPr>
                    <a:lnL w="12700" cap="flat" cmpd="sng" algn="ctr">
                      <a:solidFill>
                        <a:schemeClr val="bg2"/>
                      </a:solidFill>
                      <a:prstDash val="solid"/>
                      <a:round/>
                      <a:headEnd type="none" w="med" len="med"/>
                      <a:tailEnd type="none" w="med" len="med"/>
                    </a:lnL>
                    <a:lnT w="12700" cap="flat" cmpd="sng" algn="ctr">
                      <a:solidFill>
                        <a:schemeClr val="bg2"/>
                      </a:solidFill>
                      <a:prstDash val="solid"/>
                      <a:round/>
                      <a:headEnd type="none" w="med" len="med"/>
                      <a:tailEnd type="none" w="med" len="med"/>
                    </a:lnT>
                  </a:tcPr>
                </a:tc>
                <a:tc hMerge="1">
                  <a:txBody>
                    <a:bodyPr/>
                    <a:lstStyle/>
                    <a:p>
                      <a:endParaRPr lang="en-GB"/>
                    </a:p>
                  </a:txBody>
                  <a:tcPr>
                    <a:lnL w="12700" cap="flat" cmpd="sng" algn="ctr">
                      <a:solidFill>
                        <a:schemeClr val="bg2"/>
                      </a:solidFill>
                      <a:prstDash val="solid"/>
                      <a:round/>
                      <a:headEnd type="none" w="med" len="med"/>
                      <a:tailEnd type="none" w="med" len="med"/>
                    </a:lnL>
                  </a:tcPr>
                </a:tc>
                <a:tc hMerge="1">
                  <a:txBody>
                    <a:bodyPr/>
                    <a:lstStyle/>
                    <a:p>
                      <a:endParaRPr lang="en-GB"/>
                    </a:p>
                  </a:txBody>
                  <a:tcPr>
                    <a:lnL w="12700" cap="flat" cmpd="sng" algn="ctr">
                      <a:solidFill>
                        <a:schemeClr val="bg2"/>
                      </a:solidFill>
                      <a:prstDash val="solid"/>
                      <a:round/>
                      <a:headEnd type="none" w="med" len="med"/>
                      <a:tailEnd type="none" w="med" len="med"/>
                    </a:lnL>
                  </a:tcPr>
                </a:tc>
                <a:tc hMerge="1">
                  <a:txBody>
                    <a:bodyPr/>
                    <a:lstStyle/>
                    <a:p>
                      <a:endParaRPr lang="en-GB"/>
                    </a:p>
                  </a:txBody>
                  <a:tcPr/>
                </a:tc>
                <a:tc hMerge="1">
                  <a:txBody>
                    <a:bodyPr/>
                    <a:lstStyle/>
                    <a:p>
                      <a:endParaRPr lang="en-GB"/>
                    </a:p>
                  </a:txBody>
                  <a:tcPr>
                    <a:lnL w="12700" cap="flat" cmpd="sng" algn="ctr">
                      <a:solidFill>
                        <a:schemeClr val="bg2"/>
                      </a:solidFill>
                      <a:prstDash val="solid"/>
                      <a:round/>
                      <a:headEnd type="none" w="med" len="med"/>
                      <a:tailEnd type="none" w="med" len="med"/>
                    </a:lnL>
                    <a:lnT w="12700" cap="flat" cmpd="sng" algn="ctr">
                      <a:solidFill>
                        <a:schemeClr val="bg2"/>
                      </a:solidFill>
                      <a:prstDash val="solid"/>
                      <a:round/>
                      <a:headEnd type="none" w="med" len="med"/>
                      <a:tailEnd type="none" w="med" len="med"/>
                    </a:lnT>
                  </a:tcPr>
                </a:tc>
                <a:tc hMerge="1">
                  <a:txBody>
                    <a:bodyPr/>
                    <a:lstStyle/>
                    <a:p>
                      <a:pPr algn="ctr"/>
                      <a:endParaRPr lang="en-GB"/>
                    </a:p>
                  </a:txBody>
                  <a:tcPr anchor="ctr">
                    <a:lnL w="12700" cap="flat" cmpd="sng" algn="ctr">
                      <a:solidFill>
                        <a:schemeClr val="bg2"/>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T w="12700" cap="flat" cmpd="sng" algn="ctr">
                      <a:solidFill>
                        <a:schemeClr val="bg2"/>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solidFill>
                      <a:srgbClr val="0B6077"/>
                    </a:solidFill>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1">
                        <a:solidFill>
                          <a:schemeClr val="bg1"/>
                        </a:solidFill>
                      </a:endParaRPr>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B6077"/>
                    </a:solidFill>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1">
                          <a:solidFill>
                            <a:schemeClr val="bg1"/>
                          </a:solidFill>
                        </a:rPr>
                        <a:t>CURRENT SCORE</a:t>
                      </a:r>
                    </a:p>
                  </a:txBody>
                  <a:tcPr anchor="ctr">
                    <a:lnL w="12700" cap="flat" cmpd="sng" algn="ctr">
                      <a:solidFill>
                        <a:schemeClr val="bg2"/>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B w="12700" cap="flat" cmpd="sng" algn="ctr">
                      <a:solidFill>
                        <a:schemeClr val="bg2"/>
                      </a:solidFill>
                      <a:prstDash val="solid"/>
                      <a:round/>
                      <a:headEnd type="none" w="med" len="med"/>
                      <a:tailEnd type="none" w="med" len="med"/>
                    </a:lnB>
                    <a:solidFill>
                      <a:srgbClr val="0B6077"/>
                    </a:solidFill>
                  </a:tcPr>
                </a:tc>
                <a:tc hMerge="1">
                  <a:txBody>
                    <a:bodyPr/>
                    <a:lstStyle/>
                    <a:p>
                      <a:endParaRPr lang="en-GB"/>
                    </a:p>
                  </a:txBody>
                  <a:tcPr>
                    <a:lnL w="3175" cap="flat" cmpd="sng" algn="ctr">
                      <a:solidFill>
                        <a:schemeClr val="bg1">
                          <a:lumMod val="65000"/>
                        </a:schemeClr>
                      </a:solidFill>
                      <a:prstDash val="solid"/>
                      <a:round/>
                      <a:headEnd type="none" w="med" len="med"/>
                      <a:tailEnd type="none" w="med" len="med"/>
                    </a:lnL>
                    <a:lnT w="12700" cap="flat" cmpd="sng" algn="ctr">
                      <a:solidFill>
                        <a:schemeClr val="bg2"/>
                      </a:solidFill>
                      <a:prstDash val="solid"/>
                      <a:round/>
                      <a:headEnd type="none" w="med" len="med"/>
                      <a:tailEnd type="none" w="med" len="med"/>
                    </a:lnT>
                  </a:tcPr>
                </a:tc>
                <a:tc gridSpan="2">
                  <a:txBody>
                    <a:bodyPr/>
                    <a:lstStyle/>
                    <a:p>
                      <a:pPr algn="ctr"/>
                      <a:r>
                        <a:rPr lang="en-GB" sz="1200" b="1">
                          <a:solidFill>
                            <a:schemeClr val="bg1"/>
                          </a:solidFill>
                        </a:rPr>
                        <a:t>TARGET SCORE</a:t>
                      </a:r>
                      <a:endParaRPr lang="en-GB"/>
                    </a:p>
                  </a:txBody>
                  <a:tcPr anchor="ctr">
                    <a:lnL w="3175" cap="flat" cmpd="sng" algn="ctr">
                      <a:solidFill>
                        <a:schemeClr val="bg1">
                          <a:lumMod val="65000"/>
                        </a:schemeClr>
                      </a:solidFill>
                      <a:prstDash val="solid"/>
                      <a:round/>
                      <a:headEnd type="none" w="med" len="med"/>
                      <a:tailEnd type="none" w="med" len="med"/>
                    </a:lnL>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B6077"/>
                    </a:solidFill>
                  </a:tcPr>
                </a:tc>
                <a:tc hMerge="1">
                  <a:txBody>
                    <a:bodyPr/>
                    <a:lstStyle/>
                    <a:p>
                      <a:endParaRPr lang="en-GB"/>
                    </a:p>
                  </a:txBody>
                  <a:tcPr/>
                </a:tc>
                <a:extLst>
                  <a:ext uri="{0D108BD9-81ED-4DB2-BD59-A6C34878D82A}">
                    <a16:rowId xmlns:a16="http://schemas.microsoft.com/office/drawing/2014/main" val="3955392705"/>
                  </a:ext>
                </a:extLst>
              </a:tr>
              <a:tr h="428941">
                <a:tc vMerge="1">
                  <a:txBody>
                    <a:bodyPr/>
                    <a:lstStyle/>
                    <a:p>
                      <a:r>
                        <a:rPr lang="en-GB" sz="1200"/>
                        <a:t>CORPORATE RISKS</a:t>
                      </a:r>
                    </a:p>
                  </a:txBody>
                  <a:tcPr vert="vert27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9">
                  <a:txBody>
                    <a:bodyPr/>
                    <a:lstStyle/>
                    <a:p>
                      <a:r>
                        <a:rPr lang="en-GB" sz="1100" b="0">
                          <a:solidFill>
                            <a:schemeClr val="tx1"/>
                          </a:solidFill>
                        </a:rPr>
                        <a:t>IF we do not co-design safe and secure services with users supported by common standards and collaborative ways of working THEN our development may not meet user needs RESULTING IN not being able to digitally transform services at pace</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hMerge="1">
                  <a:txBody>
                    <a:bodyPr/>
                    <a:lstStyle/>
                    <a:p>
                      <a:endParaRPr lang="en-GB" sz="1100"/>
                    </a:p>
                  </a:txBody>
                  <a:tcPr>
                    <a:lnL w="3175" cap="flat" cmpd="sng" algn="ctr">
                      <a:solidFill>
                        <a:schemeClr val="tx1"/>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tcPr>
                </a:tc>
                <a:tc hMerge="1">
                  <a:txBody>
                    <a:bodyPr/>
                    <a:lstStyle/>
                    <a:p>
                      <a:endParaRPr lang="en-GB"/>
                    </a:p>
                  </a:txBody>
                  <a:tcPr>
                    <a:lnL w="12700" cap="flat" cmpd="sng" algn="ctr">
                      <a:solidFill>
                        <a:schemeClr val="bg2"/>
                      </a:solidFill>
                      <a:prstDash val="solid"/>
                      <a:round/>
                      <a:headEnd type="none" w="med" len="med"/>
                      <a:tailEnd type="none" w="med" len="med"/>
                    </a:lnL>
                  </a:tcPr>
                </a:tc>
                <a:tc hMerge="1">
                  <a:txBody>
                    <a:bodyPr/>
                    <a:lstStyle/>
                    <a:p>
                      <a:endParaRPr lang="en-GB"/>
                    </a:p>
                  </a:txBody>
                  <a:tcPr>
                    <a:lnL w="12700" cap="flat" cmpd="sng" algn="ctr">
                      <a:solidFill>
                        <a:schemeClr val="bg2"/>
                      </a:solidFill>
                      <a:prstDash val="solid"/>
                      <a:round/>
                      <a:headEnd type="none" w="med" len="med"/>
                      <a:tailEnd type="none" w="med" len="med"/>
                    </a:lnL>
                  </a:tcPr>
                </a:tc>
                <a:tc hMerge="1">
                  <a:txBody>
                    <a:bodyPr/>
                    <a:lstStyle/>
                    <a:p>
                      <a:endParaRPr lang="en-GB"/>
                    </a:p>
                  </a:txBody>
                  <a:tcPr>
                    <a:lnL w="12700" cap="flat" cmpd="sng" algn="ctr">
                      <a:solidFill>
                        <a:schemeClr val="bg2"/>
                      </a:solidFill>
                      <a:prstDash val="solid"/>
                      <a:round/>
                      <a:headEnd type="none" w="med" len="med"/>
                      <a:tailEnd type="none" w="med" len="med"/>
                    </a:lnL>
                  </a:tcPr>
                </a:tc>
                <a:tc hMerge="1">
                  <a:txBody>
                    <a:bodyPr/>
                    <a:lstStyle/>
                    <a:p>
                      <a:endParaRPr lang="en-GB"/>
                    </a:p>
                  </a:txBody>
                  <a:tcPr/>
                </a:tc>
                <a:tc hMerge="1">
                  <a:txBody>
                    <a:bodyPr/>
                    <a:lstStyle/>
                    <a:p>
                      <a:endParaRPr lang="en-GB"/>
                    </a:p>
                  </a:txBody>
                  <a:tcPr>
                    <a:lnL w="12700" cap="flat" cmpd="sng" algn="ctr">
                      <a:solidFill>
                        <a:schemeClr val="bg2"/>
                      </a:solidFill>
                      <a:prstDash val="solid"/>
                      <a:round/>
                      <a:headEnd type="none" w="med" len="med"/>
                      <a:tailEnd type="none" w="med" len="med"/>
                    </a:lnL>
                  </a:tcPr>
                </a:tc>
                <a:tc hMerge="1">
                  <a:txBody>
                    <a:bodyPr/>
                    <a:lstStyle/>
                    <a:p>
                      <a:pPr algn="ctr"/>
                      <a:endParaRPr lang="en-GB"/>
                    </a:p>
                  </a:txBody>
                  <a:tcPr anchor="ctr">
                    <a:lnL w="12700" cap="flat" cmpd="sng" algn="ctr">
                      <a:solidFill>
                        <a:schemeClr val="bg2"/>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FFFF00"/>
                    </a:solidFill>
                  </a:tcPr>
                </a:tc>
                <a:tc hMerge="1">
                  <a:txBody>
                    <a:bodyPr/>
                    <a:lstStyle/>
                    <a:p>
                      <a:endParaRPr lang="en-GB" sz="1100"/>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tcPr>
                </a:tc>
                <a:tc gridSpan="2">
                  <a:txBody>
                    <a:bodyPr/>
                    <a:lstStyle/>
                    <a:p>
                      <a:pPr algn="ctr"/>
                      <a:r>
                        <a:rPr lang="en-GB" sz="1100" b="1"/>
                        <a:t>16/25 </a:t>
                      </a:r>
                      <a:br>
                        <a:rPr lang="en-GB" sz="1100" b="1"/>
                      </a:br>
                      <a:r>
                        <a:rPr lang="en-GB" sz="1100" b="1"/>
                        <a:t>4 (Likely) x 4 (Major)</a:t>
                      </a:r>
                      <a:endParaRPr lang="en-GB" sz="1100"/>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rgbClr val="FF0000"/>
                    </a:solidFill>
                  </a:tcPr>
                </a:tc>
                <a:tc hMerge="1">
                  <a:txBody>
                    <a:bodyPr/>
                    <a:lstStyle/>
                    <a:p>
                      <a:endParaRPr lang="en-GB"/>
                    </a:p>
                  </a:txBody>
                  <a:tcPr>
                    <a:lnL w="12700" cap="flat" cmpd="sng" algn="ctr">
                      <a:solidFill>
                        <a:schemeClr val="bg2"/>
                      </a:solidFill>
                      <a:prstDash val="solid"/>
                      <a:round/>
                      <a:headEnd type="none" w="med" len="med"/>
                      <a:tailEnd type="none" w="med" len="med"/>
                    </a:lnL>
                  </a:tcPr>
                </a:tc>
                <a:tc gridSpan="2">
                  <a:txBody>
                    <a:bodyPr/>
                    <a:lstStyle/>
                    <a:p>
                      <a:pPr algn="ctr"/>
                      <a:r>
                        <a:rPr lang="en-GB" sz="1100" b="1"/>
                        <a:t>4/25 </a:t>
                      </a:r>
                      <a:br>
                        <a:rPr lang="en-GB" sz="1100" b="1"/>
                      </a:br>
                      <a:r>
                        <a:rPr lang="en-GB" sz="1100" b="1"/>
                        <a:t>1 (Rare) x 4 (Major)</a:t>
                      </a:r>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rgbClr val="FFFF00"/>
                    </a:solidFill>
                  </a:tcPr>
                </a:tc>
                <a:tc hMerge="1">
                  <a:txBody>
                    <a:bodyPr/>
                    <a:lstStyle/>
                    <a:p>
                      <a:endParaRPr lang="en-GB"/>
                    </a:p>
                  </a:txBody>
                  <a:tcP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4052950864"/>
                  </a:ext>
                </a:extLst>
              </a:tr>
              <a:tr h="322821">
                <a:tc vMerge="1">
                  <a:txBody>
                    <a:bodyPr/>
                    <a:lstStyle/>
                    <a:p>
                      <a:pPr algn="ctr"/>
                      <a:endParaRPr lang="en-GB" sz="1200" b="1">
                        <a:solidFill>
                          <a:schemeClr val="bg1"/>
                        </a:solidFill>
                      </a:endParaRPr>
                    </a:p>
                  </a:txBody>
                  <a:tcPr vert="vert27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B w="3175" cap="flat" cmpd="sng" algn="ctr">
                      <a:solidFill>
                        <a:schemeClr val="tx1"/>
                      </a:solidFill>
                      <a:prstDash val="solid"/>
                      <a:round/>
                      <a:headEnd type="none" w="med" len="med"/>
                      <a:tailEnd type="none" w="med" len="med"/>
                    </a:lnB>
                    <a:solidFill>
                      <a:srgbClr val="0F82A1"/>
                    </a:solidFill>
                  </a:tcPr>
                </a:tc>
                <a:tc rowSpan="2" gridSpan="4">
                  <a:txBody>
                    <a:bodyPr/>
                    <a:lstStyle/>
                    <a:p>
                      <a:pPr algn="l"/>
                      <a:r>
                        <a:rPr lang="en-GB" sz="1200" b="1">
                          <a:solidFill>
                            <a:schemeClr val="bg1"/>
                          </a:solidFill>
                        </a:rPr>
                        <a:t>ASSOCIATED CORPORATE RISK/S</a:t>
                      </a:r>
                      <a:endParaRPr lang="en-GB"/>
                    </a:p>
                  </a:txBody>
                  <a:tcPr anchor="ctr">
                    <a:lnL w="12700"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B6077"/>
                    </a:solidFill>
                  </a:tcPr>
                </a:tc>
                <a:tc rowSpan="2" hMerge="1">
                  <a:txBody>
                    <a:bodyPr/>
                    <a:lstStyle/>
                    <a:p>
                      <a:endParaRPr lang="en-GB"/>
                    </a:p>
                  </a:txBody>
                  <a:tcPr>
                    <a:lnL w="3175" cap="flat" cmpd="sng" algn="ctr">
                      <a:solidFill>
                        <a:schemeClr val="tx1"/>
                      </a:solidFill>
                      <a:prstDash val="solid"/>
                      <a:round/>
                      <a:headEnd type="none" w="med" len="med"/>
                      <a:tailEnd type="none" w="med" len="med"/>
                    </a:lnL>
                  </a:tcPr>
                </a:tc>
                <a:tc rowSpan="2" hMerge="1">
                  <a:txBody>
                    <a:bodyPr/>
                    <a:lstStyle/>
                    <a:p>
                      <a:endParaRPr lang="en-GB"/>
                    </a:p>
                  </a:txBody>
                  <a:tcPr>
                    <a:lnL w="6350" cap="flat" cmpd="sng" algn="ctr">
                      <a:solidFill>
                        <a:schemeClr val="bg1">
                          <a:lumMod val="75000"/>
                        </a:schemeClr>
                      </a:solidFill>
                      <a:prstDash val="solid"/>
                      <a:round/>
                      <a:headEnd type="none" w="med" len="med"/>
                      <a:tailEnd type="none" w="med" len="med"/>
                    </a:lnL>
                  </a:tcPr>
                </a:tc>
                <a:tc rowSpan="2" hMerge="1">
                  <a:txBody>
                    <a:bodyPr/>
                    <a:lstStyle/>
                    <a:p>
                      <a:pPr algn="l"/>
                      <a:endParaRPr lang="en-GB"/>
                    </a:p>
                  </a:txBody>
                  <a:tcPr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B w="12700" cap="flat" cmpd="sng" algn="ctr">
                      <a:solidFill>
                        <a:schemeClr val="bg2"/>
                      </a:solidFill>
                      <a:prstDash val="solid"/>
                      <a:round/>
                      <a:headEnd type="none" w="med" len="med"/>
                      <a:tailEnd type="none" w="med" len="med"/>
                    </a:lnB>
                    <a:solidFill>
                      <a:srgbClr val="0B6077"/>
                    </a:solidFill>
                  </a:tcPr>
                </a:tc>
                <a:tc gridSpan="9">
                  <a:txBody>
                    <a:bodyPr/>
                    <a:lstStyle/>
                    <a:p>
                      <a:r>
                        <a:rPr lang="en-GB" sz="1200" b="1"/>
                        <a:t>Risk Key:</a:t>
                      </a:r>
                    </a:p>
                  </a:txBody>
                  <a:tcPr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solidFill>
                  </a:tcPr>
                </a:tc>
                <a:tc hMerge="1">
                  <a:txBody>
                    <a:bodyPr/>
                    <a:lstStyle/>
                    <a:p>
                      <a:endParaRPr lang="en-GB"/>
                    </a:p>
                  </a:txBody>
                  <a:tcPr/>
                </a:tc>
                <a:tc hMerge="1">
                  <a:txBody>
                    <a:bodyPr/>
                    <a:lstStyle/>
                    <a:p>
                      <a:endParaRPr lang="en-GB"/>
                    </a:p>
                  </a:txBody>
                  <a:tcPr>
                    <a:lnL w="6350" cap="flat" cmpd="sng" algn="ctr">
                      <a:solidFill>
                        <a:schemeClr val="bg1">
                          <a:lumMod val="75000"/>
                        </a:schemeClr>
                      </a:solidFill>
                      <a:prstDash val="solid"/>
                      <a:round/>
                      <a:headEnd type="none" w="med" len="med"/>
                      <a:tailEnd type="none" w="med" len="med"/>
                    </a:lnL>
                  </a:tcPr>
                </a:tc>
                <a:tc hMerge="1">
                  <a:txBody>
                    <a:bodyPr/>
                    <a:lstStyle/>
                    <a:p>
                      <a:endParaRPr lang="en-GB"/>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bg1"/>
                    </a:solidFill>
                  </a:tcPr>
                </a:tc>
                <a:tc hMerge="1">
                  <a:txBody>
                    <a:bodyPr/>
                    <a:lstStyle/>
                    <a:p>
                      <a:endParaRPr lang="en-GB"/>
                    </a:p>
                  </a:txBody>
                  <a:tcPr/>
                </a:tc>
                <a:tc hMerge="1">
                  <a:txBody>
                    <a:bodyPr/>
                    <a:lstStyle/>
                    <a:p>
                      <a:endParaRPr lang="en-GB"/>
                    </a:p>
                  </a:txBody>
                  <a:tcPr>
                    <a:lnL w="6350" cap="flat" cmpd="sng" algn="ctr">
                      <a:solidFill>
                        <a:schemeClr val="bg1">
                          <a:lumMod val="75000"/>
                        </a:schemeClr>
                      </a:solidFill>
                      <a:prstDash val="solid"/>
                      <a:round/>
                      <a:headEnd type="none" w="med" len="med"/>
                      <a:tailEnd type="none" w="med" len="med"/>
                    </a:lnL>
                    <a:lnT w="6350" cap="flat" cmpd="sng" algn="ctr">
                      <a:solidFill>
                        <a:schemeClr val="bg1">
                          <a:lumMod val="75000"/>
                        </a:schemeClr>
                      </a:solidFill>
                      <a:prstDash val="solid"/>
                      <a:round/>
                      <a:headEnd type="none" w="med" len="med"/>
                      <a:tailEnd type="none" w="med" len="med"/>
                    </a:lnT>
                  </a:tcPr>
                </a:tc>
                <a:tc hMerge="1">
                  <a:txBody>
                    <a:bodyPr/>
                    <a:lstStyle/>
                    <a:p>
                      <a:endParaRPr lang="en-GB"/>
                    </a:p>
                  </a:txBody>
                  <a:tcPr>
                    <a:lnL w="6350" cap="flat" cmpd="sng" algn="ctr">
                      <a:solidFill>
                        <a:schemeClr val="bg1">
                          <a:lumMod val="75000"/>
                        </a:schemeClr>
                      </a:solidFill>
                      <a:prstDash val="solid"/>
                      <a:round/>
                      <a:headEnd type="none" w="med" len="med"/>
                      <a:tailEnd type="none" w="med" len="med"/>
                    </a:lnL>
                  </a:tcPr>
                </a:tc>
                <a:tc hMerge="1">
                  <a:txBody>
                    <a:bodyPr/>
                    <a:lstStyle/>
                    <a:p>
                      <a:endParaRPr lang="en-GB"/>
                    </a:p>
                  </a:txBody>
                  <a:tcPr/>
                </a:tc>
                <a:tc hMerge="1">
                  <a:txBody>
                    <a:bodyPr/>
                    <a:lstStyle/>
                    <a:p>
                      <a:endParaRPr lang="en-GB"/>
                    </a:p>
                  </a:txBody>
                  <a:tcPr>
                    <a:lnL w="12700" cap="flat" cmpd="sng" algn="ctr">
                      <a:solidFill>
                        <a:schemeClr val="bg2"/>
                      </a:solidFill>
                      <a:prstDash val="solid"/>
                      <a:round/>
                      <a:headEnd type="none" w="med" len="med"/>
                      <a:tailEnd type="none" w="med" len="med"/>
                    </a:lnL>
                  </a:tcPr>
                </a:tc>
                <a:extLst>
                  <a:ext uri="{0D108BD9-81ED-4DB2-BD59-A6C34878D82A}">
                    <a16:rowId xmlns:a16="http://schemas.microsoft.com/office/drawing/2014/main" val="954539012"/>
                  </a:ext>
                </a:extLst>
              </a:tr>
              <a:tr h="275748">
                <a:tc vMerge="1">
                  <a:txBody>
                    <a:bodyPr/>
                    <a:lstStyle/>
                    <a:p>
                      <a:endParaRPr lang="en-GB"/>
                    </a:p>
                  </a:txBody>
                  <a:tcPr/>
                </a:tc>
                <a:tc gridSpan="4" vMerge="1">
                  <a:txBody>
                    <a:bodyPr/>
                    <a:lstStyle/>
                    <a:p>
                      <a:pPr algn="l"/>
                      <a:endParaRPr lang="en-GB"/>
                    </a:p>
                  </a:txBody>
                  <a:tcPr anchor="ctr">
                    <a:lnL w="3175" cap="flat" cmpd="sng" algn="ctr">
                      <a:solidFill>
                        <a:schemeClr val="tx1"/>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B6077"/>
                    </a:solidFill>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gridSpan="3">
                  <a:txBody>
                    <a:bodyPr/>
                    <a:lstStyle/>
                    <a:p>
                      <a:pPr algn="ctr"/>
                      <a:r>
                        <a:rPr lang="en-GB" sz="1200" b="1">
                          <a:solidFill>
                            <a:schemeClr val="bg1"/>
                          </a:solidFill>
                        </a:rPr>
                        <a:t>CURRENT SCORE</a:t>
                      </a:r>
                      <a:endParaRPr lang="en-GB"/>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B6077"/>
                    </a:solidFill>
                  </a:tcPr>
                </a:tc>
                <a:tc hMerge="1">
                  <a:txBody>
                    <a:bodyPr/>
                    <a:lstStyle/>
                    <a:p>
                      <a:endParaRPr lang="en-GB"/>
                    </a:p>
                  </a:txBody>
                  <a:tcPr/>
                </a:tc>
                <a:tc hMerge="1">
                  <a:txBody>
                    <a:bodyPr/>
                    <a:lstStyle/>
                    <a:p>
                      <a:endParaRPr lang="en-GB"/>
                    </a:p>
                  </a:txBody>
                  <a:tcPr>
                    <a:lnL w="12700" cap="flat" cmpd="sng" algn="ctr">
                      <a:solidFill>
                        <a:schemeClr val="bg2"/>
                      </a:solidFill>
                      <a:prstDash val="solid"/>
                      <a:round/>
                      <a:headEnd type="none" w="med" len="med"/>
                      <a:tailEnd type="none" w="med" len="med"/>
                    </a:lnL>
                  </a:tcPr>
                </a:tc>
                <a:tc gridSpan="6">
                  <a:txBody>
                    <a:bodyPr/>
                    <a:lstStyle/>
                    <a:p>
                      <a:pPr algn="ctr"/>
                      <a:r>
                        <a:rPr lang="en-GB" sz="1200" b="1">
                          <a:solidFill>
                            <a:schemeClr val="bg1"/>
                          </a:solidFill>
                        </a:rPr>
                        <a:t>TARGET SCORE</a:t>
                      </a:r>
                      <a:endParaRPr lang="en-GB"/>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B6077"/>
                    </a:solidFill>
                  </a:tcPr>
                </a:tc>
                <a:tc hMerge="1">
                  <a:txBody>
                    <a:bodyPr/>
                    <a:lstStyle/>
                    <a:p>
                      <a:endParaRPr lang="en-GB"/>
                    </a:p>
                  </a:txBody>
                  <a:tcPr/>
                </a:tc>
                <a:tc hMerge="1">
                  <a:txBody>
                    <a:bodyPr/>
                    <a:lstStyle/>
                    <a:p>
                      <a:endParaRPr lang="en-GB"/>
                    </a:p>
                  </a:txBody>
                  <a:tcPr>
                    <a:lnL w="12700" cap="flat" cmpd="sng" algn="ctr">
                      <a:solidFill>
                        <a:schemeClr val="bg2"/>
                      </a:solidFill>
                      <a:prstDash val="solid"/>
                      <a:round/>
                      <a:headEnd type="none" w="med" len="med"/>
                      <a:tailEnd type="none" w="med" len="med"/>
                    </a:lnL>
                  </a:tcPr>
                </a:tc>
                <a:tc hMerge="1">
                  <a:txBody>
                    <a:bodyPr/>
                    <a:lstStyle/>
                    <a:p>
                      <a:endParaRPr lang="en-GB"/>
                    </a:p>
                  </a:txBody>
                  <a:tcPr>
                    <a:lnL w="12700" cap="flat" cmpd="sng" algn="ctr">
                      <a:solidFill>
                        <a:schemeClr val="bg2"/>
                      </a:solidFill>
                      <a:prstDash val="solid"/>
                      <a:round/>
                      <a:headEnd type="none" w="med" len="med"/>
                      <a:tailEnd type="none" w="med" len="med"/>
                    </a:ln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683079449"/>
                  </a:ext>
                </a:extLst>
              </a:tr>
              <a:tr h="260428">
                <a:tc vMerge="1">
                  <a:txBody>
                    <a:bodyPr/>
                    <a:lstStyle/>
                    <a:p>
                      <a:pPr algn="ctr"/>
                      <a:endParaRPr lang="en-GB" sz="1200" b="1">
                        <a:solidFill>
                          <a:schemeClr val="bg1"/>
                        </a:solidFill>
                      </a:endParaRPr>
                    </a:p>
                  </a:txBody>
                  <a:tcPr vert="vert270" anchor="ctr">
                    <a:lnL w="3175" cap="flat" cmpd="sng" algn="ctr">
                      <a:solidFill>
                        <a:schemeClr val="tx1"/>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solidFill>
                      <a:srgbClr val="0F82A1"/>
                    </a:solidFill>
                  </a:tcPr>
                </a:tc>
                <a:tc gridSpan="4">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a:t>0264 – Data Promise</a:t>
                      </a:r>
                    </a:p>
                  </a:txBody>
                  <a:tcPr>
                    <a:lnL w="12700" cap="flat" cmpd="sng" algn="ctr">
                      <a:solidFill>
                        <a:schemeClr val="bg2"/>
                      </a:solidFill>
                      <a:prstDash val="solid"/>
                      <a:round/>
                      <a:headEnd type="none" w="med" len="med"/>
                      <a:tailEnd type="none" w="med" len="med"/>
                    </a:lnL>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hMerge="1">
                  <a:txBody>
                    <a:bodyPr/>
                    <a:lstStyle/>
                    <a:p>
                      <a:endParaRPr lang="en-GB"/>
                    </a:p>
                  </a:txBody>
                  <a:tcPr/>
                </a:tc>
                <a:tc hMerge="1">
                  <a:txBody>
                    <a:bodyPr/>
                    <a:lstStyle/>
                    <a:p>
                      <a:endParaRPr lang="en-GB" sz="1100"/>
                    </a:p>
                  </a:txBody>
                  <a:tcPr>
                    <a:lnR w="3175" cap="flat" cmpd="sng" algn="ctr">
                      <a:solidFill>
                        <a:schemeClr val="bg1">
                          <a:lumMod val="65000"/>
                        </a:schemeClr>
                      </a:solidFill>
                      <a:prstDash val="solid"/>
                      <a:round/>
                      <a:headEnd type="none" w="med" len="med"/>
                      <a:tailEnd type="none" w="med" len="med"/>
                    </a:lnR>
                    <a:noFill/>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100"/>
                    </a:p>
                  </a:txBody>
                  <a:tcP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gridSpan="3">
                  <a:txBody>
                    <a:bodyPr/>
                    <a:lstStyle/>
                    <a:p>
                      <a:pPr algn="ctr"/>
                      <a:r>
                        <a:rPr lang="en-GB" sz="1100" b="1"/>
                        <a:t>4x3 = 12/25</a:t>
                      </a:r>
                    </a:p>
                  </a:txBody>
                  <a:tcP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FFC000"/>
                    </a:solidFill>
                  </a:tcPr>
                </a:tc>
                <a:tc hMerge="1">
                  <a:txBody>
                    <a:bodyPr/>
                    <a:lstStyle/>
                    <a:p>
                      <a:endParaRPr lang="en-GB"/>
                    </a:p>
                  </a:txBody>
                  <a:tcPr/>
                </a:tc>
                <a:tc hMerge="1">
                  <a:txBody>
                    <a:bodyPr/>
                    <a:lstStyle/>
                    <a:p>
                      <a:endParaRPr lang="en-GB"/>
                    </a:p>
                  </a:txBody>
                  <a:tcPr/>
                </a:tc>
                <a:tc gridSpan="6">
                  <a:txBody>
                    <a:bodyPr/>
                    <a:lstStyle/>
                    <a:p>
                      <a:pPr algn="ctr"/>
                      <a:r>
                        <a:rPr lang="en-GB" sz="1100" b="1"/>
                        <a:t>1x4 = 4/25</a:t>
                      </a:r>
                    </a:p>
                  </a:txBody>
                  <a:tcPr>
                    <a:lnR w="3175" cap="flat" cmpd="sng" algn="ctr">
                      <a:solidFill>
                        <a:schemeClr val="bg1">
                          <a:lumMod val="65000"/>
                        </a:schemeClr>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FFFF00"/>
                    </a:solidFill>
                  </a:tcPr>
                </a:tc>
                <a:tc hMerge="1">
                  <a:txBody>
                    <a:bodyPr/>
                    <a:lstStyle/>
                    <a:p>
                      <a:endParaRPr lang="en-GB"/>
                    </a:p>
                  </a:txBody>
                  <a:tcPr/>
                </a:tc>
                <a:tc hMerge="1">
                  <a:txBody>
                    <a:bodyPr/>
                    <a:lstStyle/>
                    <a:p>
                      <a:endParaRPr lang="en-GB"/>
                    </a:p>
                  </a:txBody>
                  <a:tcPr>
                    <a:lnL w="3175" cap="flat" cmpd="sng" algn="ctr">
                      <a:solidFill>
                        <a:schemeClr val="bg1">
                          <a:lumMod val="65000"/>
                        </a:schemeClr>
                      </a:solidFill>
                      <a:prstDash val="solid"/>
                      <a:round/>
                      <a:headEnd type="none" w="med" len="med"/>
                      <a:tailEnd type="none" w="med" len="med"/>
                    </a:lnL>
                  </a:tcPr>
                </a:tc>
                <a:tc hMerge="1">
                  <a:txBody>
                    <a:bodyPr/>
                    <a:lstStyle/>
                    <a:p>
                      <a:endParaRPr lang="en-GB"/>
                    </a:p>
                  </a:txBody>
                  <a:tcPr>
                    <a:lnL w="3175" cap="flat" cmpd="sng" algn="ctr">
                      <a:solidFill>
                        <a:schemeClr val="bg1">
                          <a:lumMod val="65000"/>
                        </a:schemeClr>
                      </a:solidFill>
                      <a:prstDash val="solid"/>
                      <a:round/>
                      <a:headEnd type="none" w="med" len="med"/>
                      <a:tailEnd type="none" w="med" len="med"/>
                    </a:lnL>
                  </a:tcPr>
                </a:tc>
                <a:tc hMerge="1">
                  <a:txBody>
                    <a:bodyPr/>
                    <a:lstStyle/>
                    <a:p>
                      <a:endParaRPr lang="en-GB"/>
                    </a:p>
                  </a:txBody>
                  <a:tcPr/>
                </a:tc>
                <a:tc hMerge="1">
                  <a:txBody>
                    <a:bodyPr/>
                    <a:lstStyle/>
                    <a:p>
                      <a:endParaRPr lang="en-GB"/>
                    </a:p>
                  </a:txBody>
                  <a:tcPr>
                    <a:lnL w="3175" cap="flat" cmpd="sng" algn="ctr">
                      <a:solidFill>
                        <a:schemeClr val="bg1">
                          <a:lumMod val="65000"/>
                        </a:schemeClr>
                      </a:solidFill>
                      <a:prstDash val="solid"/>
                      <a:round/>
                      <a:headEnd type="none" w="med" len="med"/>
                      <a:tailEnd type="none" w="med" len="med"/>
                    </a:lnL>
                  </a:tcPr>
                </a:tc>
                <a:extLst>
                  <a:ext uri="{0D108BD9-81ED-4DB2-BD59-A6C34878D82A}">
                    <a16:rowId xmlns:a16="http://schemas.microsoft.com/office/drawing/2014/main" val="751490772"/>
                  </a:ext>
                </a:extLst>
              </a:tr>
              <a:tr h="260428">
                <a:tc>
                  <a:txBody>
                    <a:bodyPr/>
                    <a:lstStyle/>
                    <a:p>
                      <a:pPr algn="ctr"/>
                      <a:endParaRPr lang="en-GB" sz="1200" b="1">
                        <a:solidFill>
                          <a:schemeClr val="bg1"/>
                        </a:solidFill>
                      </a:endParaRPr>
                    </a:p>
                  </a:txBody>
                  <a:tcPr vert="vert270" anchor="ctr">
                    <a:lnL w="3175" cap="flat" cmpd="sng" algn="ctr">
                      <a:solidFill>
                        <a:schemeClr val="tx1"/>
                      </a:solidFill>
                      <a:prstDash val="solid"/>
                      <a:round/>
                      <a:headEnd type="none" w="med" len="med"/>
                      <a:tailEnd type="none" w="med" len="med"/>
                    </a:lnL>
                    <a:lnR w="12700" cap="flat" cmpd="sng" algn="ctr">
                      <a:solidFill>
                        <a:schemeClr val="bg2"/>
                      </a:solidFill>
                      <a:prstDash val="solid"/>
                      <a:round/>
                      <a:headEnd type="none" w="med" len="med"/>
                      <a:tailEnd type="none" w="med" len="med"/>
                    </a:lnR>
                    <a:solidFill>
                      <a:srgbClr val="0F82A1"/>
                    </a:solidFill>
                  </a:tcPr>
                </a:tc>
                <a:tc gridSpan="4">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a:t>0290 – Digital Supplier Contracts Increased</a:t>
                      </a:r>
                    </a:p>
                  </a:txBody>
                  <a:tcPr>
                    <a:lnL w="12700" cap="flat" cmpd="sng" algn="ctr">
                      <a:solidFill>
                        <a:schemeClr val="bg2"/>
                      </a:solidFill>
                      <a:prstDash val="solid"/>
                      <a:round/>
                      <a:headEnd type="none" w="med" len="med"/>
                      <a:tailEnd type="none" w="med" len="med"/>
                    </a:lnL>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hMerge="1">
                  <a:txBody>
                    <a:bodyPr/>
                    <a:lstStyle/>
                    <a:p>
                      <a:endParaRPr lang="en-GB"/>
                    </a:p>
                  </a:txBody>
                  <a:tcPr/>
                </a:tc>
                <a:tc hMerge="1">
                  <a:txBody>
                    <a:bodyPr/>
                    <a:lstStyle/>
                    <a:p>
                      <a:endParaRPr lang="en-GB"/>
                    </a:p>
                  </a:txBody>
                  <a:tcPr/>
                </a:tc>
                <a:tc hMerge="1">
                  <a:txBody>
                    <a:bodyPr/>
                    <a:lstStyle/>
                    <a:p>
                      <a:endParaRPr lang="en-GB"/>
                    </a:p>
                  </a:txBody>
                  <a:tcPr/>
                </a:tc>
                <a:tc gridSpan="3">
                  <a:txBody>
                    <a:bodyPr/>
                    <a:lstStyle/>
                    <a:p>
                      <a:pPr algn="ctr"/>
                      <a:r>
                        <a:rPr lang="en-GB" sz="1100" b="1"/>
                        <a:t>4x4 – 16/25</a:t>
                      </a:r>
                    </a:p>
                  </a:txBody>
                  <a:tcP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FF0000"/>
                    </a:solidFill>
                  </a:tcPr>
                </a:tc>
                <a:tc hMerge="1">
                  <a:txBody>
                    <a:bodyPr/>
                    <a:lstStyle/>
                    <a:p>
                      <a:endParaRPr lang="en-GB"/>
                    </a:p>
                  </a:txBody>
                  <a:tcPr/>
                </a:tc>
                <a:tc hMerge="1">
                  <a:txBody>
                    <a:bodyPr/>
                    <a:lstStyle/>
                    <a:p>
                      <a:endParaRPr lang="en-GB"/>
                    </a:p>
                  </a:txBody>
                  <a:tcPr/>
                </a:tc>
                <a:tc gridSpan="6">
                  <a:txBody>
                    <a:bodyPr/>
                    <a:lstStyle/>
                    <a:p>
                      <a:pPr algn="ctr"/>
                      <a:r>
                        <a:rPr lang="en-GB" sz="1100" b="1"/>
                        <a:t>1x3 = 6/25</a:t>
                      </a:r>
                    </a:p>
                  </a:txBody>
                  <a:tcPr>
                    <a:lnR w="3175" cap="flat" cmpd="sng" algn="ctr">
                      <a:solidFill>
                        <a:schemeClr val="bg1">
                          <a:lumMod val="65000"/>
                        </a:schemeClr>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FFFF00"/>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083884280"/>
                  </a:ext>
                </a:extLst>
              </a:tr>
              <a:tr h="459580">
                <a:tc rowSpan="2">
                  <a:txBody>
                    <a:bodyPr/>
                    <a:lstStyle/>
                    <a:p>
                      <a:pPr algn="ctr"/>
                      <a:r>
                        <a:rPr lang="en-GB" sz="1200" b="1">
                          <a:solidFill>
                            <a:schemeClr val="bg1"/>
                          </a:solidFill>
                        </a:rPr>
                        <a:t>CONTROLS AND ASSURANCE</a:t>
                      </a:r>
                    </a:p>
                  </a:txBody>
                  <a:tcPr vert="vert270" anchor="ctr">
                    <a:lnL w="3175" cap="flat" cmpd="sng" algn="ctr">
                      <a:solidFill>
                        <a:schemeClr val="tx1"/>
                      </a:solidFill>
                      <a:prstDash val="solid"/>
                      <a:round/>
                      <a:headEnd type="none" w="med" len="med"/>
                      <a:tailEnd type="none" w="med" len="med"/>
                    </a:lnL>
                    <a:lnR w="12700" cap="flat" cmpd="sng" algn="ctr">
                      <a:solidFill>
                        <a:schemeClr val="bg2"/>
                      </a:solidFill>
                      <a:prstDash val="solid"/>
                      <a:round/>
                      <a:headEnd type="none" w="med" len="med"/>
                      <a:tailEnd type="none" w="med" len="med"/>
                    </a:lnR>
                    <a:solidFill>
                      <a:srgbClr val="0F82A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1">
                          <a:solidFill>
                            <a:schemeClr val="bg1"/>
                          </a:solidFill>
                        </a:rPr>
                        <a:t>KEY CONTROLS GAPS</a:t>
                      </a:r>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B6077"/>
                    </a:solidFill>
                  </a:tcPr>
                </a:tc>
                <a:tc gridSpan="2">
                  <a:txBody>
                    <a:bodyPr/>
                    <a:lstStyle/>
                    <a:p>
                      <a:pPr algn="ctr"/>
                      <a:r>
                        <a:rPr lang="en-GB" sz="1200" b="1">
                          <a:solidFill>
                            <a:schemeClr val="bg1"/>
                          </a:solidFill>
                        </a:rPr>
                        <a:t>ACTION PLAN</a:t>
                      </a:r>
                      <a:endParaRPr lang="en-GB" sz="1200"/>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B6077"/>
                    </a:solidFill>
                  </a:tcPr>
                </a:tc>
                <a:tc hMerge="1">
                  <a:txBody>
                    <a:bodyPr/>
                    <a:lstStyle/>
                    <a:p>
                      <a:r>
                        <a:rPr lang="en-GB" sz="1200" b="1">
                          <a:solidFill>
                            <a:schemeClr val="bg1"/>
                          </a:solidFill>
                        </a:rPr>
                        <a:t>ASSURANCE GAPS</a:t>
                      </a:r>
                      <a:endParaRPr lang="en-GB"/>
                    </a:p>
                  </a:txBody>
                  <a:tcPr anchor="ctr">
                    <a:lnB w="12700" cap="flat" cmpd="sng" algn="ctr">
                      <a:solidFill>
                        <a:schemeClr val="bg2"/>
                      </a:solidFill>
                      <a:prstDash val="solid"/>
                      <a:round/>
                      <a:headEnd type="none" w="med" len="med"/>
                      <a:tailEnd type="none" w="med" len="med"/>
                    </a:lnB>
                    <a:solidFill>
                      <a:srgbClr val="0B6077"/>
                    </a:solidFill>
                  </a:tcPr>
                </a:tc>
                <a:tc gridSpan="2">
                  <a:txBody>
                    <a:bodyPr/>
                    <a:lstStyle/>
                    <a:p>
                      <a:pPr algn="ctr"/>
                      <a:r>
                        <a:rPr lang="en-GB" sz="1200" b="1">
                          <a:solidFill>
                            <a:schemeClr val="bg1"/>
                          </a:solidFill>
                        </a:rPr>
                        <a:t>ASSURANCE GAPS</a:t>
                      </a:r>
                      <a:endParaRPr lang="en-GB"/>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B6077"/>
                    </a:solidFill>
                  </a:tcPr>
                </a:tc>
                <a:tc hMerge="1">
                  <a:txBody>
                    <a:bodyPr/>
                    <a:lstStyle/>
                    <a:p>
                      <a:endParaRPr lang="en-GB"/>
                    </a:p>
                  </a:txBody>
                  <a:tcPr>
                    <a:lnT w="12700" cap="flat" cmpd="sng" algn="ctr">
                      <a:solidFill>
                        <a:schemeClr val="bg2"/>
                      </a:solidFill>
                      <a:prstDash val="solid"/>
                      <a:round/>
                      <a:headEnd type="none" w="med" len="med"/>
                      <a:tailEnd type="none" w="med" len="med"/>
                    </a:lnT>
                  </a:tcPr>
                </a:tc>
                <a:tc gridSpan="3">
                  <a:txBody>
                    <a:bodyPr/>
                    <a:lstStyle/>
                    <a:p>
                      <a:pPr algn="ctr"/>
                      <a:r>
                        <a:rPr lang="en-GB" sz="1200" b="1">
                          <a:solidFill>
                            <a:schemeClr val="bg1"/>
                          </a:solidFill>
                        </a:rPr>
                        <a:t>ACTION PLAN</a:t>
                      </a:r>
                      <a:endParaRPr lang="en-GB"/>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B6077"/>
                    </a:solidFill>
                  </a:tcPr>
                </a:tc>
                <a:tc hMerge="1">
                  <a:txBody>
                    <a:bodyPr/>
                    <a:lstStyle/>
                    <a:p>
                      <a:r>
                        <a:rPr lang="en-GB" sz="1200" b="1">
                          <a:solidFill>
                            <a:schemeClr val="bg1"/>
                          </a:solidFill>
                        </a:rPr>
                        <a:t>ACTION PLAN</a:t>
                      </a:r>
                      <a:endParaRPr lang="en-GB" sz="1200"/>
                    </a:p>
                  </a:txBody>
                  <a:tcPr anchor="ctr">
                    <a:lnB w="12700" cap="flat" cmpd="sng" algn="ctr">
                      <a:solidFill>
                        <a:schemeClr val="bg2"/>
                      </a:solidFill>
                      <a:prstDash val="solid"/>
                      <a:round/>
                      <a:headEnd type="none" w="med" len="med"/>
                      <a:tailEnd type="none" w="med" len="med"/>
                    </a:lnB>
                    <a:solidFill>
                      <a:srgbClr val="0B6077"/>
                    </a:solidFill>
                  </a:tcPr>
                </a:tc>
                <a:tc hMerge="1">
                  <a:txBody>
                    <a:bodyPr/>
                    <a:lstStyle/>
                    <a:p>
                      <a:r>
                        <a:rPr lang="en-GB" sz="1200" b="1">
                          <a:solidFill>
                            <a:schemeClr val="bg1"/>
                          </a:solidFill>
                        </a:rPr>
                        <a:t>PROGRESS ON ACTION PLAN </a:t>
                      </a:r>
                      <a:r>
                        <a:rPr lang="en-GB" sz="1200" b="0">
                          <a:solidFill>
                            <a:schemeClr val="bg1"/>
                          </a:solidFill>
                        </a:rPr>
                        <a:t>– NARRATIVE PROVIDED BY EXECUTIVE OWNER</a:t>
                      </a:r>
                      <a:endParaRPr lang="en-GB"/>
                    </a:p>
                  </a:txBody>
                  <a:tcP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B6077"/>
                    </a:solidFill>
                  </a:tcPr>
                </a:tc>
                <a:tc gridSpan="5">
                  <a:txBody>
                    <a:bodyPr/>
                    <a:lstStyle/>
                    <a:p>
                      <a:r>
                        <a:rPr lang="en-GB" sz="1200" b="1">
                          <a:solidFill>
                            <a:schemeClr val="bg1"/>
                          </a:solidFill>
                        </a:rPr>
                        <a:t>PROGRESS ON ACTION PLAN </a:t>
                      </a:r>
                      <a:r>
                        <a:rPr lang="en-GB" sz="1200" b="0">
                          <a:solidFill>
                            <a:schemeClr val="bg1"/>
                          </a:solidFill>
                        </a:rPr>
                        <a:t>– NARRATIVE PROVIDED BY EXECUTIVE OWNER</a:t>
                      </a:r>
                      <a:endParaRPr lang="en-GB"/>
                    </a:p>
                  </a:txBody>
                  <a:tcPr>
                    <a:lnL w="12700" cap="flat" cmpd="sng" algn="ctr">
                      <a:solidFill>
                        <a:schemeClr val="bg2"/>
                      </a:solidFill>
                      <a:prstDash val="solid"/>
                      <a:round/>
                      <a:headEnd type="none" w="med" len="med"/>
                      <a:tailEnd type="none" w="med" len="med"/>
                    </a:lnL>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B6077"/>
                    </a:solidFill>
                  </a:tcPr>
                </a:tc>
                <a:tc hMerge="1">
                  <a:txBody>
                    <a:bodyPr/>
                    <a:lstStyle/>
                    <a:p>
                      <a:r>
                        <a:rPr lang="en-GB" sz="1200" b="1">
                          <a:solidFill>
                            <a:schemeClr val="bg1"/>
                          </a:solidFill>
                        </a:rPr>
                        <a:t>PROGRESS ON ACTION PLAN </a:t>
                      </a:r>
                      <a:r>
                        <a:rPr lang="en-GB" sz="1200" b="0">
                          <a:solidFill>
                            <a:schemeClr val="bg1"/>
                          </a:solidFill>
                        </a:rPr>
                        <a:t>– NARRATIVE PROVIDED BY EXECUTIVE OWNER</a:t>
                      </a:r>
                      <a:endParaRPr lang="en-GB"/>
                    </a:p>
                  </a:txBody>
                  <a:tcPr>
                    <a:lnB w="12700" cap="flat" cmpd="sng" algn="ctr">
                      <a:solidFill>
                        <a:schemeClr val="bg2"/>
                      </a:solidFill>
                      <a:prstDash val="solid"/>
                      <a:round/>
                      <a:headEnd type="none" w="med" len="med"/>
                      <a:tailEnd type="none" w="med" len="med"/>
                    </a:lnB>
                    <a:solidFill>
                      <a:srgbClr val="0B6077"/>
                    </a:solid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874702303"/>
                  </a:ext>
                </a:extLst>
              </a:tr>
              <a:tr h="3462167">
                <a:tc vMerge="1">
                  <a:txBody>
                    <a:bodyPr/>
                    <a:lstStyle/>
                    <a:p>
                      <a:pPr algn="ctr"/>
                      <a:endParaRPr lang="en-GB" sz="1200" b="1">
                        <a:solidFill>
                          <a:schemeClr val="bg1"/>
                        </a:solidFill>
                      </a:endParaRPr>
                    </a:p>
                  </a:txBody>
                  <a:tcPr vert="vert270" anchor="ctr">
                    <a:lnL w="3175" cap="flat" cmpd="sng" algn="ctr">
                      <a:solidFill>
                        <a:schemeClr val="tx1"/>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solidFill>
                      <a:srgbClr val="0F82A1"/>
                    </a:solidFill>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b="0" dirty="0">
                          <a:solidFill>
                            <a:schemeClr val="tx1"/>
                          </a:solidFill>
                        </a:rPr>
                        <a:t>Open Architecture Strategy - need to develop implementation plan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b="0" dirty="0">
                          <a:solidFill>
                            <a:schemeClr val="tx1"/>
                          </a:solidFill>
                        </a:rPr>
                        <a:t>NDR Data Strategy - develop an implementation plan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b="0" dirty="0">
                          <a:solidFill>
                            <a:schemeClr val="tx1"/>
                          </a:solidFill>
                        </a:rPr>
                        <a:t>Cloud strategy - develop an implementation plan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b="0" dirty="0">
                          <a:solidFill>
                            <a:schemeClr val="tx1"/>
                          </a:solidFill>
                        </a:rPr>
                        <a:t>National rulebook for accessing open architecture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b="0" dirty="0">
                          <a:solidFill>
                            <a:schemeClr val="tx1"/>
                          </a:solidFill>
                        </a:rPr>
                        <a:t>Data Promise (1) need to support the development of the strategy; (2) need to support the implementation plan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b="0" dirty="0">
                          <a:solidFill>
                            <a:schemeClr val="tx1"/>
                          </a:solidFill>
                        </a:rPr>
                        <a:t>Information Asset Register (1) Finalise and close project and move to business as usual.</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100" b="0" dirty="0">
                        <a:solidFill>
                          <a:schemeClr val="tx1"/>
                        </a:solidFill>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100" b="0" dirty="0">
                        <a:solidFill>
                          <a:schemeClr val="tx1"/>
                        </a:solidFill>
                      </a:endParaRP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gridSpan="2">
                  <a:txBody>
                    <a:bodyPr/>
                    <a:lstStyle/>
                    <a:p>
                      <a:pPr marL="171450" indent="-171450">
                        <a:buFont typeface="Arial" panose="020B0604020202020204" pitchFamily="34" charset="0"/>
                        <a:buChar char="•"/>
                      </a:pPr>
                      <a:r>
                        <a:rPr lang="en-GB" sz="1100" b="0" dirty="0"/>
                        <a:t>Approval of the Open </a:t>
                      </a:r>
                      <a:r>
                        <a:rPr lang="en-GB" sz="1100" b="0" dirty="0">
                          <a:solidFill>
                            <a:schemeClr val="tx1"/>
                          </a:solidFill>
                        </a:rPr>
                        <a:t>Architecture Implementation plan by SHA Board</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b="0" dirty="0">
                          <a:solidFill>
                            <a:schemeClr val="tx1"/>
                          </a:solidFill>
                        </a:rPr>
                        <a:t>Identify ownership of the ‘Asset Register’</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b="0" dirty="0">
                          <a:solidFill>
                            <a:schemeClr val="tx1"/>
                          </a:solidFill>
                        </a:rPr>
                        <a:t>Work with Welsh Government to define requirements and approach for data promise</a:t>
                      </a:r>
                    </a:p>
                    <a:p>
                      <a:pPr marL="171450" indent="-171450">
                        <a:buFont typeface="Arial" panose="020B0604020202020204" pitchFamily="34" charset="0"/>
                        <a:buChar char="•"/>
                      </a:pPr>
                      <a:r>
                        <a:rPr lang="en-GB" sz="1100" b="0" dirty="0">
                          <a:solidFill>
                            <a:schemeClr val="tx1"/>
                          </a:solidFill>
                        </a:rPr>
                        <a:t>Create an implementation plan for the NDR data strategy</a:t>
                      </a:r>
                    </a:p>
                    <a:p>
                      <a:pPr marL="171450" indent="-171450">
                        <a:buFont typeface="Arial" panose="020B0604020202020204" pitchFamily="34" charset="0"/>
                        <a:buChar char="•"/>
                      </a:pPr>
                      <a:r>
                        <a:rPr lang="en-GB" sz="1100" b="0" dirty="0">
                          <a:solidFill>
                            <a:schemeClr val="tx1"/>
                          </a:solidFill>
                        </a:rPr>
                        <a:t>Create an implementation plan for the cloud strategy</a:t>
                      </a:r>
                    </a:p>
                    <a:p>
                      <a:pPr marL="171450" indent="-171450">
                        <a:buFont typeface="Arial" panose="020B0604020202020204" pitchFamily="34" charset="0"/>
                        <a:buChar char="•"/>
                      </a:pPr>
                      <a:r>
                        <a:rPr lang="en-GB" sz="1100" b="0" dirty="0"/>
                        <a:t>Create a national rulebook for accessing open architecture and seek approval from the SHA Board.</a:t>
                      </a:r>
                    </a:p>
                    <a:p>
                      <a:pPr marL="171450" indent="-171450">
                        <a:buFont typeface="Arial" panose="020B0604020202020204" pitchFamily="34" charset="0"/>
                        <a:buChar char="•"/>
                      </a:pPr>
                      <a:endParaRPr lang="en-GB" sz="1100" b="0" dirty="0"/>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hMerge="1">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a:t>Lack of assurance for standardised methods of clinical input for the development of data standards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a:t>Lack of operational reporting on standardised methods of clinical input for the development of data standards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a:t>Lack of reporting on the compliance with the national data standards framework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a:t>Lack of reporting on the organisational compliance with the open architecture strategy</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a:t>Lack of reporting on the organisational compliance with the NDR data strategy</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a:t>Lack of reporting on the organisational compliance with the Cloud strategy</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gridSpan="2">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dirty="0">
                          <a:solidFill>
                            <a:schemeClr val="tx1"/>
                          </a:solidFill>
                        </a:rPr>
                        <a:t>Lack of organisational reporting on the compliance with the national data standards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dirty="0">
                          <a:solidFill>
                            <a:schemeClr val="tx1"/>
                          </a:solidFill>
                        </a:rPr>
                        <a:t>Lack of reporting on the delivery of the implementation plans as a result of approval of the NDR data strategy</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dirty="0">
                          <a:solidFill>
                            <a:schemeClr val="tx1"/>
                          </a:solidFill>
                        </a:rPr>
                        <a:t>Lack of reporting on the organisational compliance with the Cloud strategy</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dirty="0">
                          <a:solidFill>
                            <a:schemeClr val="tx1"/>
                          </a:solidFill>
                        </a:rPr>
                        <a:t>Lack of reporting on the effective implementation of the national rulebook for accessing open architecture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dirty="0">
                          <a:solidFill>
                            <a:schemeClr val="tx1"/>
                          </a:solidFill>
                        </a:rPr>
                        <a:t>Routine reporting to monitor the health of the Information Asset Register.</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100" dirty="0"/>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hMerge="1">
                  <a:txBody>
                    <a:bodyPr/>
                    <a:lstStyle/>
                    <a:p>
                      <a:endParaRPr lang="en-GB"/>
                    </a:p>
                  </a:txBody>
                  <a:tcPr>
                    <a:lnL w="12700" cap="flat" cmpd="sng" algn="ctr">
                      <a:solidFill>
                        <a:schemeClr val="bg2"/>
                      </a:solidFill>
                      <a:prstDash val="solid"/>
                      <a:round/>
                      <a:headEnd type="none" w="med" len="med"/>
                      <a:tailEnd type="none" w="med" len="med"/>
                    </a:lnL>
                  </a:tcPr>
                </a:tc>
                <a:tc gridSpan="3">
                  <a:txBody>
                    <a:bodyPr/>
                    <a:lstStyle/>
                    <a:p>
                      <a:pPr marL="171450" indent="-171450">
                        <a:buFont typeface="Arial" panose="020B0604020202020204" pitchFamily="34" charset="0"/>
                        <a:buChar char="•"/>
                      </a:pPr>
                      <a:r>
                        <a:rPr lang="en-GB" sz="1100" dirty="0"/>
                        <a:t>Create a method for monitoring compliance with the agreed standards with reporting to operational and assurance arenas</a:t>
                      </a:r>
                    </a:p>
                    <a:p>
                      <a:pPr marL="171450" indent="-171450">
                        <a:buFont typeface="Arial" panose="020B0604020202020204" pitchFamily="34" charset="0"/>
                        <a:buChar char="•"/>
                      </a:pPr>
                      <a:r>
                        <a:rPr lang="en-GB" sz="1100" dirty="0"/>
                        <a:t>Create DHCW compliance reporting against the NDR data strategy delivery plan</a:t>
                      </a:r>
                    </a:p>
                    <a:p>
                      <a:pPr marL="171450" indent="-171450">
                        <a:buFont typeface="Arial" panose="020B0604020202020204" pitchFamily="34" charset="0"/>
                        <a:buChar char="•"/>
                      </a:pPr>
                      <a:r>
                        <a:rPr lang="en-GB" sz="1100" dirty="0"/>
                        <a:t>Create DHCW compliance reporting against the Cloud strategy</a:t>
                      </a:r>
                    </a:p>
                    <a:p>
                      <a:pPr marL="171450" indent="-171450">
                        <a:buFont typeface="Arial" panose="020B0604020202020204" pitchFamily="34" charset="0"/>
                        <a:buChar char="•"/>
                      </a:pPr>
                      <a:r>
                        <a:rPr lang="en-GB" sz="1100" dirty="0"/>
                        <a:t>Create progress reporting on the effectiveness of the national rulebook.</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hMerge="1">
                  <a:txBody>
                    <a:bodyPr/>
                    <a:lstStyle/>
                    <a:p>
                      <a:pPr marL="171450" indent="-171450">
                        <a:buFont typeface="Arial" panose="020B0604020202020204" pitchFamily="34" charset="0"/>
                        <a:buChar char="•"/>
                      </a:pPr>
                      <a:r>
                        <a:rPr lang="en-GB" sz="1100"/>
                        <a:t>Create effectiveness review of the methods used to capture clinical input on data standards to be reported at an operational and assurance level</a:t>
                      </a:r>
                    </a:p>
                    <a:p>
                      <a:pPr marL="171450" indent="-171450">
                        <a:buFont typeface="Arial" panose="020B0604020202020204" pitchFamily="34" charset="0"/>
                        <a:buChar char="•"/>
                      </a:pPr>
                      <a:r>
                        <a:rPr lang="en-GB" sz="1100"/>
                        <a:t>Create DHCW compliance reporting against the national data standards framework, provide assurance reporting via Committee</a:t>
                      </a:r>
                    </a:p>
                    <a:p>
                      <a:pPr marL="171450" indent="-171450">
                        <a:buFont typeface="Arial" panose="020B0604020202020204" pitchFamily="34" charset="0"/>
                        <a:buChar char="•"/>
                      </a:pPr>
                      <a:r>
                        <a:rPr lang="en-GB" sz="1100"/>
                        <a:t>Create DHCW compliance reporting against the open architecture strategy, provide assurance reporting via the Committee</a:t>
                      </a:r>
                    </a:p>
                    <a:p>
                      <a:pPr marL="171450" indent="-171450">
                        <a:buFont typeface="Arial" panose="020B0604020202020204" pitchFamily="34" charset="0"/>
                        <a:buChar char="•"/>
                      </a:pPr>
                      <a:r>
                        <a:rPr lang="en-GB" sz="1100"/>
                        <a:t>Create DHCW compliance reporting against the NDR data strategy</a:t>
                      </a:r>
                    </a:p>
                    <a:p>
                      <a:pPr marL="171450" indent="-171450">
                        <a:buFont typeface="Arial" panose="020B0604020202020204" pitchFamily="34" charset="0"/>
                        <a:buChar char="•"/>
                      </a:pPr>
                      <a:r>
                        <a:rPr lang="en-GB" sz="1100"/>
                        <a:t>Create DHCW compliance reporting against the Cloud strategy</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hMerge="1">
                  <a:txBody>
                    <a:bodyPr/>
                    <a:lstStyle/>
                    <a:p>
                      <a:endParaRPr lang="en-GB"/>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gridSpan="5">
                  <a:txBody>
                    <a:bodyPr/>
                    <a:lstStyle/>
                    <a:p>
                      <a:pPr marL="0" indent="0">
                        <a:buFont typeface="Arial" panose="020B0604020202020204" pitchFamily="34" charset="0"/>
                        <a:buNone/>
                      </a:pPr>
                      <a:endParaRPr lang="en-GB" sz="1100" dirty="0"/>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hMerge="1">
                  <a:txBody>
                    <a:bodyPr/>
                    <a:lstStyle/>
                    <a:p>
                      <a:endParaRPr lang="en-GB"/>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hMerge="1">
                  <a:txBody>
                    <a:bodyPr/>
                    <a:lstStyle/>
                    <a:p>
                      <a:endParaRPr lang="en-GB"/>
                    </a:p>
                  </a:txBody>
                  <a:tcPr>
                    <a:lnL w="12700" cap="flat" cmpd="sng" algn="ctr">
                      <a:solidFill>
                        <a:schemeClr val="bg2"/>
                      </a:solidFill>
                      <a:prstDash val="solid"/>
                      <a:round/>
                      <a:headEnd type="none" w="med" len="med"/>
                      <a:tailEnd type="none" w="med" len="med"/>
                    </a:lnL>
                  </a:tcPr>
                </a:tc>
                <a:tc hMerge="1">
                  <a:txBody>
                    <a:bodyPr/>
                    <a:lstStyle/>
                    <a:p>
                      <a:endParaRPr lang="en-GB"/>
                    </a:p>
                  </a:txBody>
                  <a:tcPr/>
                </a:tc>
                <a:tc hMerge="1">
                  <a:txBody>
                    <a:bodyPr/>
                    <a:lstStyle/>
                    <a:p>
                      <a:endParaRPr lang="en-GB"/>
                    </a:p>
                  </a:txBody>
                  <a:tcPr>
                    <a:lnL w="12700" cap="flat" cmpd="sng" algn="ctr">
                      <a:solidFill>
                        <a:schemeClr val="bg2"/>
                      </a:solidFill>
                      <a:prstDash val="solid"/>
                      <a:round/>
                      <a:headEnd type="none" w="med" len="med"/>
                      <a:tailEnd type="none" w="med" len="med"/>
                    </a:lnL>
                  </a:tcPr>
                </a:tc>
                <a:extLst>
                  <a:ext uri="{0D108BD9-81ED-4DB2-BD59-A6C34878D82A}">
                    <a16:rowId xmlns:a16="http://schemas.microsoft.com/office/drawing/2014/main" val="1808658848"/>
                  </a:ext>
                </a:extLst>
              </a:tr>
            </a:tbl>
          </a:graphicData>
        </a:graphic>
      </p:graphicFrame>
      <p:grpSp>
        <p:nvGrpSpPr>
          <p:cNvPr id="6" name="Group 5">
            <a:extLst>
              <a:ext uri="{FF2B5EF4-FFF2-40B4-BE49-F238E27FC236}">
                <a16:creationId xmlns:a16="http://schemas.microsoft.com/office/drawing/2014/main" id="{3AF22D58-E7C1-4890-B06D-7569A5DF7EE1}"/>
              </a:ext>
            </a:extLst>
          </p:cNvPr>
          <p:cNvGrpSpPr/>
          <p:nvPr/>
        </p:nvGrpSpPr>
        <p:grpSpPr>
          <a:xfrm>
            <a:off x="8788287" y="321757"/>
            <a:ext cx="1067389" cy="391468"/>
            <a:chOff x="10731092" y="2015743"/>
            <a:chExt cx="1500985" cy="483735"/>
          </a:xfrm>
        </p:grpSpPr>
        <p:pic>
          <p:nvPicPr>
            <p:cNvPr id="7" name="Picture 6" descr="Icon&#10;&#10;Description automatically generated">
              <a:extLst>
                <a:ext uri="{FF2B5EF4-FFF2-40B4-BE49-F238E27FC236}">
                  <a16:creationId xmlns:a16="http://schemas.microsoft.com/office/drawing/2014/main" id="{B733A379-BB5D-469A-B802-83ABE5442D87}"/>
                </a:ext>
              </a:extLst>
            </p:cNvPr>
            <p:cNvPicPr>
              <a:picLocks noChangeAspect="1"/>
            </p:cNvPicPr>
            <p:nvPr/>
          </p:nvPicPr>
          <p:blipFill rotWithShape="1">
            <a:blip r:embed="rId3">
              <a:extLst>
                <a:ext uri="{28A0092B-C50C-407E-A947-70E740481C1C}">
                  <a14:useLocalDpi xmlns:a14="http://schemas.microsoft.com/office/drawing/2010/main" val="0"/>
                </a:ext>
              </a:extLst>
            </a:blip>
            <a:srcRect b="51711"/>
            <a:stretch/>
          </p:blipFill>
          <p:spPr>
            <a:xfrm>
              <a:off x="10731092" y="2015743"/>
              <a:ext cx="1500985" cy="483734"/>
            </a:xfrm>
            <a:prstGeom prst="rect">
              <a:avLst/>
            </a:prstGeom>
          </p:spPr>
        </p:pic>
        <p:cxnSp>
          <p:nvCxnSpPr>
            <p:cNvPr id="8" name="Straight Arrow Connector 7">
              <a:extLst>
                <a:ext uri="{FF2B5EF4-FFF2-40B4-BE49-F238E27FC236}">
                  <a16:creationId xmlns:a16="http://schemas.microsoft.com/office/drawing/2014/main" id="{293415A1-1C17-45B5-8F8B-C2E7E8D86F77}"/>
                </a:ext>
              </a:extLst>
            </p:cNvPr>
            <p:cNvCxnSpPr>
              <a:cxnSpLocks/>
            </p:cNvCxnSpPr>
            <p:nvPr/>
          </p:nvCxnSpPr>
          <p:spPr>
            <a:xfrm flipV="1">
              <a:off x="11480391" y="2172047"/>
              <a:ext cx="0" cy="327431"/>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pic>
        <p:nvPicPr>
          <p:cNvPr id="11" name="Picture 10">
            <a:extLst>
              <a:ext uri="{FF2B5EF4-FFF2-40B4-BE49-F238E27FC236}">
                <a16:creationId xmlns:a16="http://schemas.microsoft.com/office/drawing/2014/main" id="{BDCA6347-77A3-4DA7-AE4D-0B6DE7D30AE9}"/>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a:off x="7297789" y="2120288"/>
            <a:ext cx="3584759" cy="304672"/>
          </a:xfrm>
          <a:prstGeom prst="rect">
            <a:avLst/>
          </a:prstGeom>
        </p:spPr>
      </p:pic>
      <p:sp>
        <p:nvSpPr>
          <p:cNvPr id="4" name="Slide Number Placeholder 3">
            <a:extLst>
              <a:ext uri="{FF2B5EF4-FFF2-40B4-BE49-F238E27FC236}">
                <a16:creationId xmlns:a16="http://schemas.microsoft.com/office/drawing/2014/main" id="{FF883A5E-D459-4F6B-A61C-6BF20937AA9A}"/>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FFAA79C-06A3-4187-9007-628746E76F42}" type="slidenum">
              <a:rPr kumimoji="0" lang="en-GB"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GB"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13" name="TextBox 12">
            <a:extLst>
              <a:ext uri="{FF2B5EF4-FFF2-40B4-BE49-F238E27FC236}">
                <a16:creationId xmlns:a16="http://schemas.microsoft.com/office/drawing/2014/main" id="{3A545595-8E60-4F9B-B53B-911B152439B9}"/>
              </a:ext>
            </a:extLst>
          </p:cNvPr>
          <p:cNvSpPr txBox="1"/>
          <p:nvPr/>
        </p:nvSpPr>
        <p:spPr>
          <a:xfrm>
            <a:off x="10194641" y="248576"/>
            <a:ext cx="823965" cy="24622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prstClr val="black"/>
                </a:solidFill>
                <a:effectLst/>
                <a:uLnTx/>
                <a:uFillTx/>
                <a:latin typeface="Calibri" panose="020F0502020204030204"/>
                <a:ea typeface="+mn-ea"/>
                <a:cs typeface="+mn-cs"/>
              </a:rPr>
              <a:t>Amber</a:t>
            </a:r>
          </a:p>
        </p:txBody>
      </p:sp>
      <p:sp>
        <p:nvSpPr>
          <p:cNvPr id="14" name="TextBox 13">
            <a:extLst>
              <a:ext uri="{FF2B5EF4-FFF2-40B4-BE49-F238E27FC236}">
                <a16:creationId xmlns:a16="http://schemas.microsoft.com/office/drawing/2014/main" id="{5CB5F559-EC1A-46C8-A6A7-08738D912A02}"/>
              </a:ext>
            </a:extLst>
          </p:cNvPr>
          <p:cNvSpPr txBox="1"/>
          <p:nvPr/>
        </p:nvSpPr>
        <p:spPr>
          <a:xfrm>
            <a:off x="11202880" y="248575"/>
            <a:ext cx="823965" cy="24622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prstClr val="black"/>
                </a:solidFill>
                <a:effectLst/>
                <a:uLnTx/>
                <a:uFillTx/>
                <a:latin typeface="Calibri" panose="020F0502020204030204"/>
                <a:ea typeface="+mn-ea"/>
                <a:cs typeface="+mn-cs"/>
              </a:rPr>
              <a:t>Amber</a:t>
            </a:r>
          </a:p>
        </p:txBody>
      </p:sp>
      <p:sp>
        <p:nvSpPr>
          <p:cNvPr id="3" name="TextBox 2">
            <a:extLst>
              <a:ext uri="{FF2B5EF4-FFF2-40B4-BE49-F238E27FC236}">
                <a16:creationId xmlns:a16="http://schemas.microsoft.com/office/drawing/2014/main" id="{0590BD88-46A1-4168-B78C-28373CBFC71E}"/>
              </a:ext>
            </a:extLst>
          </p:cNvPr>
          <p:cNvSpPr txBox="1"/>
          <p:nvPr/>
        </p:nvSpPr>
        <p:spPr>
          <a:xfrm>
            <a:off x="8610599" y="3632881"/>
            <a:ext cx="3581400" cy="3308598"/>
          </a:xfrm>
          <a:prstGeom prst="rect">
            <a:avLst/>
          </a:prstGeom>
          <a:noFill/>
        </p:spPr>
        <p:txBody>
          <a:bodyPr wrap="square" rtlCol="0">
            <a:spAutoFit/>
          </a:bodyPr>
          <a:lstStyle/>
          <a:p>
            <a:pPr marL="285750" marR="0" lvl="0" indent="-2857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100" b="0" i="0" u="none" strike="noStrike" kern="1200" cap="none" spc="0" normalizeH="0" baseline="0" noProof="0" dirty="0">
                <a:ln>
                  <a:noFill/>
                </a:ln>
                <a:effectLst/>
                <a:uLnTx/>
                <a:uFillTx/>
                <a:ea typeface="+mn-ea"/>
                <a:cs typeface="+mn-cs"/>
              </a:rPr>
              <a:t>There is a phased plan to address control gaps and then develop reporting which will address related assurance gaps.</a:t>
            </a:r>
          </a:p>
          <a:p>
            <a:pPr marL="285750" marR="0" lvl="0" indent="-2857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dirty="0"/>
              <a:t>Strategic roadmaps have been developed for elements of the Open Architecture and as part of the NDR Data Strategy.</a:t>
            </a:r>
          </a:p>
          <a:p>
            <a:pPr marL="285750" marR="0" lvl="0" indent="-2857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100" b="0" i="0" u="none" strike="noStrike" kern="1200" cap="none" spc="0" normalizeH="0" baseline="0" noProof="0" dirty="0">
                <a:ln>
                  <a:noFill/>
                </a:ln>
                <a:effectLst/>
                <a:uLnTx/>
                <a:uFillTx/>
                <a:ea typeface="+mn-ea"/>
                <a:cs typeface="+mn-cs"/>
              </a:rPr>
              <a:t>APIS will provide access to elements of the Open Architecture</a:t>
            </a:r>
            <a:r>
              <a:rPr lang="en-GB" sz="1100" dirty="0"/>
              <a:t> and the first of these will be available during Q2.</a:t>
            </a:r>
          </a:p>
          <a:p>
            <a:pPr marL="285750" marR="0" lvl="0" indent="-2857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100" b="0" i="0" u="none" strike="noStrike" kern="1200" cap="none" spc="0" normalizeH="0" baseline="0" noProof="0" dirty="0">
                <a:ln>
                  <a:noFill/>
                </a:ln>
                <a:effectLst/>
                <a:uLnTx/>
                <a:uFillTx/>
                <a:ea typeface="+mn-ea"/>
                <a:cs typeface="+mn-cs"/>
              </a:rPr>
              <a:t>The </a:t>
            </a:r>
            <a:r>
              <a:rPr lang="en-GB" sz="1100" dirty="0"/>
              <a:t>rulebook will authorise access to APIs and will follow by Q4. </a:t>
            </a:r>
          </a:p>
          <a:p>
            <a:pPr marL="285750" marR="0" lvl="0" indent="-2857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100" b="0" i="0" u="none" strike="noStrike" kern="1200" cap="none" spc="0" normalizeH="0" baseline="0" noProof="0" dirty="0">
                <a:ln>
                  <a:noFill/>
                </a:ln>
                <a:effectLst/>
                <a:uLnTx/>
                <a:uFillTx/>
                <a:ea typeface="+mn-ea"/>
                <a:cs typeface="+mn-cs"/>
              </a:rPr>
              <a:t>An implementation plan is being developed alongside work on developing our product approach and is due by Q3</a:t>
            </a:r>
            <a:r>
              <a:rPr lang="en-GB" sz="1100" dirty="0"/>
              <a:t> 2022.</a:t>
            </a:r>
          </a:p>
          <a:p>
            <a:pPr marL="285750" indent="-285750">
              <a:buFont typeface="Arial" panose="020B0604020202020204" pitchFamily="34" charset="0"/>
              <a:buChar char="•"/>
              <a:defRPr/>
            </a:pPr>
            <a:r>
              <a:rPr kumimoji="0" lang="en-GB" sz="1100" b="0" i="0" u="none" strike="noStrike" kern="1200" cap="none" spc="0" normalizeH="0" baseline="0" noProof="0" dirty="0">
                <a:ln>
                  <a:noFill/>
                </a:ln>
                <a:effectLst/>
                <a:uLnTx/>
                <a:uFillTx/>
                <a:ea typeface="+mn-ea"/>
                <a:cs typeface="+mn-cs"/>
              </a:rPr>
              <a:t>Good progress made on establishing Information Asset Registers during the period.</a:t>
            </a:r>
          </a:p>
          <a:p>
            <a:pPr marL="285750" indent="-285750">
              <a:buFont typeface="Arial" panose="020B0604020202020204" pitchFamily="34" charset="0"/>
              <a:buChar char="•"/>
              <a:defRPr/>
            </a:pPr>
            <a:r>
              <a:rPr kumimoji="0" lang="en-GB" sz="1100" b="0" i="0" u="none" strike="noStrike" kern="1200" cap="none" spc="0" normalizeH="0" baseline="0" noProof="0" dirty="0">
                <a:ln>
                  <a:noFill/>
                </a:ln>
                <a:effectLst/>
                <a:uLnTx/>
                <a:uFillTx/>
                <a:ea typeface="+mn-ea"/>
                <a:cs typeface="+mn-cs"/>
              </a:rPr>
              <a:t>WG continued to work on the data promise, with support and input from the DHCW IG team. </a:t>
            </a:r>
          </a:p>
          <a:p>
            <a:pPr marL="285750" marR="0" lvl="0" indent="-2857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100" b="0" i="0" u="none" strike="noStrike" kern="1200" cap="none" spc="0" normalizeH="0" baseline="0" noProof="0" dirty="0">
              <a:ln>
                <a:noFill/>
              </a:ln>
              <a:solidFill>
                <a:prstClr val="black"/>
              </a:solidFill>
              <a:effectLst/>
              <a:uLnTx/>
              <a:uFillTx/>
              <a:ea typeface="+mn-ea"/>
              <a:cs typeface="+mn-cs"/>
            </a:endParaRPr>
          </a:p>
        </p:txBody>
      </p:sp>
    </p:spTree>
    <p:extLst>
      <p:ext uri="{BB962C8B-B14F-4D97-AF65-F5344CB8AC3E}">
        <p14:creationId xmlns:p14="http://schemas.microsoft.com/office/powerpoint/2010/main" val="36296862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5">
            <a:extLst>
              <a:ext uri="{FF2B5EF4-FFF2-40B4-BE49-F238E27FC236}">
                <a16:creationId xmlns:a16="http://schemas.microsoft.com/office/drawing/2014/main" id="{F76788B5-3F6A-42E0-8E2D-C2D622AB4161}"/>
              </a:ext>
            </a:extLst>
          </p:cNvPr>
          <p:cNvGraphicFramePr>
            <a:graphicFrameLocks noGrp="1"/>
          </p:cNvGraphicFramePr>
          <p:nvPr>
            <p:extLst>
              <p:ext uri="{D42A27DB-BD31-4B8C-83A1-F6EECF244321}">
                <p14:modId xmlns:p14="http://schemas.microsoft.com/office/powerpoint/2010/main" val="2035088770"/>
              </p:ext>
            </p:extLst>
          </p:nvPr>
        </p:nvGraphicFramePr>
        <p:xfrm>
          <a:off x="0" y="1"/>
          <a:ext cx="12193155" cy="7635241"/>
        </p:xfrm>
        <a:graphic>
          <a:graphicData uri="http://schemas.openxmlformats.org/drawingml/2006/table">
            <a:tbl>
              <a:tblPr firstRow="1" bandRow="1">
                <a:tableStyleId>{2D5ABB26-0587-4C30-8999-92F81FD0307C}</a:tableStyleId>
              </a:tblPr>
              <a:tblGrid>
                <a:gridCol w="208280">
                  <a:extLst>
                    <a:ext uri="{9D8B030D-6E8A-4147-A177-3AD203B41FA5}">
                      <a16:colId xmlns:a16="http://schemas.microsoft.com/office/drawing/2014/main" val="2258080476"/>
                    </a:ext>
                  </a:extLst>
                </a:gridCol>
                <a:gridCol w="2258284">
                  <a:extLst>
                    <a:ext uri="{9D8B030D-6E8A-4147-A177-3AD203B41FA5}">
                      <a16:colId xmlns:a16="http://schemas.microsoft.com/office/drawing/2014/main" val="4076639204"/>
                    </a:ext>
                  </a:extLst>
                </a:gridCol>
                <a:gridCol w="802286">
                  <a:extLst>
                    <a:ext uri="{9D8B030D-6E8A-4147-A177-3AD203B41FA5}">
                      <a16:colId xmlns:a16="http://schemas.microsoft.com/office/drawing/2014/main" val="1164405435"/>
                    </a:ext>
                  </a:extLst>
                </a:gridCol>
                <a:gridCol w="251140">
                  <a:extLst>
                    <a:ext uri="{9D8B030D-6E8A-4147-A177-3AD203B41FA5}">
                      <a16:colId xmlns:a16="http://schemas.microsoft.com/office/drawing/2014/main" val="2073967718"/>
                    </a:ext>
                  </a:extLst>
                </a:gridCol>
                <a:gridCol w="1315436">
                  <a:extLst>
                    <a:ext uri="{9D8B030D-6E8A-4147-A177-3AD203B41FA5}">
                      <a16:colId xmlns:a16="http://schemas.microsoft.com/office/drawing/2014/main" val="1000368302"/>
                    </a:ext>
                  </a:extLst>
                </a:gridCol>
                <a:gridCol w="1377235">
                  <a:extLst>
                    <a:ext uri="{9D8B030D-6E8A-4147-A177-3AD203B41FA5}">
                      <a16:colId xmlns:a16="http://schemas.microsoft.com/office/drawing/2014/main" val="3381734455"/>
                    </a:ext>
                  </a:extLst>
                </a:gridCol>
                <a:gridCol w="175351">
                  <a:extLst>
                    <a:ext uri="{9D8B030D-6E8A-4147-A177-3AD203B41FA5}">
                      <a16:colId xmlns:a16="http://schemas.microsoft.com/office/drawing/2014/main" val="2328430239"/>
                    </a:ext>
                  </a:extLst>
                </a:gridCol>
                <a:gridCol w="313999">
                  <a:extLst>
                    <a:ext uri="{9D8B030D-6E8A-4147-A177-3AD203B41FA5}">
                      <a16:colId xmlns:a16="http://schemas.microsoft.com/office/drawing/2014/main" val="247044154"/>
                    </a:ext>
                  </a:extLst>
                </a:gridCol>
                <a:gridCol w="1265727">
                  <a:extLst>
                    <a:ext uri="{9D8B030D-6E8A-4147-A177-3AD203B41FA5}">
                      <a16:colId xmlns:a16="http://schemas.microsoft.com/office/drawing/2014/main" val="1551093531"/>
                    </a:ext>
                  </a:extLst>
                </a:gridCol>
                <a:gridCol w="204836">
                  <a:extLst>
                    <a:ext uri="{9D8B030D-6E8A-4147-A177-3AD203B41FA5}">
                      <a16:colId xmlns:a16="http://schemas.microsoft.com/office/drawing/2014/main" val="2831601084"/>
                    </a:ext>
                  </a:extLst>
                </a:gridCol>
                <a:gridCol w="354361">
                  <a:extLst>
                    <a:ext uri="{9D8B030D-6E8A-4147-A177-3AD203B41FA5}">
                      <a16:colId xmlns:a16="http://schemas.microsoft.com/office/drawing/2014/main" val="708646576"/>
                    </a:ext>
                  </a:extLst>
                </a:gridCol>
                <a:gridCol w="1529209">
                  <a:extLst>
                    <a:ext uri="{9D8B030D-6E8A-4147-A177-3AD203B41FA5}">
                      <a16:colId xmlns:a16="http://schemas.microsoft.com/office/drawing/2014/main" val="3613797924"/>
                    </a:ext>
                  </a:extLst>
                </a:gridCol>
                <a:gridCol w="434068">
                  <a:extLst>
                    <a:ext uri="{9D8B030D-6E8A-4147-A177-3AD203B41FA5}">
                      <a16:colId xmlns:a16="http://schemas.microsoft.com/office/drawing/2014/main" val="1342232392"/>
                    </a:ext>
                  </a:extLst>
                </a:gridCol>
                <a:gridCol w="678085">
                  <a:extLst>
                    <a:ext uri="{9D8B030D-6E8A-4147-A177-3AD203B41FA5}">
                      <a16:colId xmlns:a16="http://schemas.microsoft.com/office/drawing/2014/main" val="2669233266"/>
                    </a:ext>
                  </a:extLst>
                </a:gridCol>
                <a:gridCol w="1024858">
                  <a:extLst>
                    <a:ext uri="{9D8B030D-6E8A-4147-A177-3AD203B41FA5}">
                      <a16:colId xmlns:a16="http://schemas.microsoft.com/office/drawing/2014/main" val="639036048"/>
                    </a:ext>
                  </a:extLst>
                </a:gridCol>
              </a:tblGrid>
              <a:tr h="577183">
                <a:tc gridSpan="8">
                  <a:txBody>
                    <a:bodyPr/>
                    <a:lstStyle/>
                    <a:p>
                      <a:r>
                        <a:rPr lang="en-GB" sz="1600" b="1">
                          <a:solidFill>
                            <a:schemeClr val="bg1"/>
                          </a:solidFill>
                        </a:rPr>
                        <a:t>MISSION 2: Delivering high quality technology, data products and services to support efficiencies and improvements in care processes </a:t>
                      </a:r>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F82A1"/>
                    </a:solidFill>
                  </a:tcPr>
                </a:tc>
                <a:tc hMerge="1">
                  <a:txBody>
                    <a:bodyPr/>
                    <a:lstStyle/>
                    <a:p>
                      <a:endParaRPr lang="en-GB" sz="16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a:p>
                  </a:txBody>
                  <a:tcPr>
                    <a:lnL w="12700" cap="flat" cmpd="sng" algn="ctr">
                      <a:solidFill>
                        <a:schemeClr val="bg2"/>
                      </a:solidFill>
                      <a:prstDash val="solid"/>
                      <a:round/>
                      <a:headEnd type="none" w="med" len="med"/>
                      <a:tailEnd type="none" w="med" len="med"/>
                    </a:lnL>
                  </a:tcPr>
                </a:tc>
                <a:tc hMerge="1">
                  <a:txBody>
                    <a:bodyPr/>
                    <a:lstStyle/>
                    <a:p>
                      <a:endParaRPr lang="en-GB"/>
                    </a:p>
                  </a:txBody>
                  <a:tcPr>
                    <a:lnL w="12700" cap="flat" cmpd="sng" algn="ctr">
                      <a:solidFill>
                        <a:schemeClr val="bg2"/>
                      </a:solidFill>
                      <a:prstDash val="solid"/>
                      <a:round/>
                      <a:headEnd type="none" w="med" len="med"/>
                      <a:tailEnd type="none" w="med" len="med"/>
                    </a:lnL>
                  </a:tcPr>
                </a:tc>
                <a:tc hMerge="1">
                  <a:txBody>
                    <a:bodyPr/>
                    <a:lstStyle/>
                    <a:p>
                      <a:endParaRPr lang="en-GB"/>
                    </a:p>
                  </a:txBody>
                  <a:tcPr>
                    <a:lnL w="12700" cap="flat" cmpd="sng" algn="ctr">
                      <a:solidFill>
                        <a:schemeClr val="bg2"/>
                      </a:solidFill>
                      <a:prstDash val="solid"/>
                      <a:round/>
                      <a:headEnd type="none" w="med" len="med"/>
                      <a:tailEnd type="none" w="med" len="med"/>
                    </a:lnL>
                  </a:tcPr>
                </a:tc>
                <a:tc hMerge="1">
                  <a:txBody>
                    <a:bodyPr/>
                    <a:lstStyle/>
                    <a:p>
                      <a:endParaRPr lang="en-GB"/>
                    </a:p>
                  </a:txBody>
                  <a:tcPr>
                    <a:lnL w="12700" cap="flat" cmpd="sng" algn="ctr">
                      <a:solidFill>
                        <a:schemeClr val="bg2"/>
                      </a:solidFill>
                      <a:prstDash val="solid"/>
                      <a:round/>
                      <a:headEnd type="none" w="med" len="med"/>
                      <a:tailEnd type="none" w="med" len="med"/>
                    </a:lnL>
                  </a:tcPr>
                </a:tc>
                <a:tc hMerge="1">
                  <a:txBody>
                    <a:bodyPr/>
                    <a:lstStyle/>
                    <a:p>
                      <a:endParaRPr lang="en-GB" sz="1600" b="1">
                        <a:solidFill>
                          <a:schemeClr val="bg1"/>
                        </a:solidFill>
                      </a:endParaRPr>
                    </a:p>
                  </a:txBody>
                  <a:tcPr anchor="ctr">
                    <a:lnL w="3175" cap="flat" cmpd="sng" algn="ctr">
                      <a:solidFill>
                        <a:schemeClr val="bg1">
                          <a:lumMod val="65000"/>
                        </a:schemeClr>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solidFill>
                      <a:srgbClr val="0F82A1"/>
                    </a:solidFill>
                  </a:tcPr>
                </a:tc>
                <a:tc hMerge="1">
                  <a:txBody>
                    <a:bodyPr/>
                    <a:lstStyle/>
                    <a:p>
                      <a:endParaRPr lang="en-GB" sz="1600" b="1">
                        <a:solidFill>
                          <a:schemeClr val="bg1"/>
                        </a:solidFill>
                      </a:endParaRPr>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F82A1"/>
                    </a:solidFill>
                  </a:tcPr>
                </a:tc>
                <a:tc rowSpan="4" gridSpan="3">
                  <a:txBody>
                    <a:bodyPr/>
                    <a:lstStyle/>
                    <a:p>
                      <a:r>
                        <a:rPr lang="en-GB" sz="1100" b="1"/>
                        <a:t>RAG STATUS: AMBER</a:t>
                      </a:r>
                    </a:p>
                    <a:p>
                      <a:r>
                        <a:rPr lang="en-GB" sz="1100"/>
                        <a:t>Some areas of concern over the adequacy/effectiveness of the controls in place in proportion to the risks</a:t>
                      </a:r>
                      <a:endParaRPr lang="en-GB"/>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B w="12700" cap="flat" cmpd="sng" algn="ctr">
                      <a:solidFill>
                        <a:schemeClr val="bg2"/>
                      </a:solidFill>
                      <a:prstDash val="solid"/>
                      <a:round/>
                      <a:headEnd type="none" w="med" len="med"/>
                      <a:tailEnd type="none" w="med" len="med"/>
                    </a:lnB>
                    <a:solidFill>
                      <a:schemeClr val="bg1"/>
                    </a:solidFill>
                  </a:tcPr>
                </a:tc>
                <a:tc rowSpan="4" hMerge="1">
                  <a:txBody>
                    <a:bodyPr/>
                    <a:lstStyle/>
                    <a:p>
                      <a:endParaRPr lang="en-GB"/>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B w="12700" cap="flat" cmpd="sng" algn="ctr">
                      <a:solidFill>
                        <a:schemeClr val="bg2"/>
                      </a:solidFill>
                      <a:prstDash val="solid"/>
                      <a:round/>
                      <a:headEnd type="none" w="med" len="med"/>
                      <a:tailEnd type="none" w="med" len="med"/>
                    </a:lnB>
                    <a:solidFill>
                      <a:schemeClr val="bg1"/>
                    </a:solidFill>
                  </a:tcPr>
                </a:tc>
                <a:tc rowSpan="4" hMerge="1">
                  <a:txBody>
                    <a:bodyPr/>
                    <a:lstStyle/>
                    <a:p>
                      <a:endParaRPr lang="en-GB"/>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B w="12700" cap="flat" cmpd="sng" algn="ctr">
                      <a:solidFill>
                        <a:schemeClr val="bg2"/>
                      </a:solidFill>
                      <a:prstDash val="solid"/>
                      <a:round/>
                      <a:headEnd type="none" w="med" len="med"/>
                      <a:tailEnd type="none" w="med" len="med"/>
                    </a:lnB>
                    <a:solidFill>
                      <a:schemeClr val="bg1"/>
                    </a:solidFill>
                  </a:tcPr>
                </a:tc>
                <a:tc rowSpan="2">
                  <a:txBody>
                    <a:bodyPr/>
                    <a:lstStyle/>
                    <a:p>
                      <a:endParaRPr lang="en-GB"/>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rowSpan="2" gridSpan="2">
                  <a:txBody>
                    <a:bodyPr/>
                    <a:lstStyle/>
                    <a:p>
                      <a:endParaRPr lang="en-GB"/>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FFC000"/>
                    </a:solidFill>
                  </a:tcPr>
                </a:tc>
                <a:tc rowSpan="2" hMerge="1">
                  <a:txBody>
                    <a:bodyPr/>
                    <a:lstStyle/>
                    <a:p>
                      <a:endParaRPr lang="en-GB"/>
                    </a:p>
                  </a:txBody>
                  <a:tcPr anchor="ctr">
                    <a:lnL w="3175" cap="flat" cmpd="sng" algn="ctr">
                      <a:solidFill>
                        <a:schemeClr val="bg1">
                          <a:lumMod val="65000"/>
                        </a:schemeClr>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solidFill>
                      <a:srgbClr val="FFC000"/>
                    </a:solidFill>
                  </a:tcPr>
                </a:tc>
                <a:tc rowSpan="2">
                  <a:txBody>
                    <a:bodyPr/>
                    <a:lstStyle/>
                    <a:p>
                      <a:endParaRPr lang="en-GB"/>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FFC000"/>
                    </a:solidFill>
                  </a:tcPr>
                </a:tc>
                <a:extLst>
                  <a:ext uri="{0D108BD9-81ED-4DB2-BD59-A6C34878D82A}">
                    <a16:rowId xmlns:a16="http://schemas.microsoft.com/office/drawing/2014/main" val="3604170223"/>
                  </a:ext>
                </a:extLst>
              </a:tr>
              <a:tr h="88205">
                <a:tc rowSpan="2" grid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a:solidFill>
                            <a:schemeClr val="bg1"/>
                          </a:solidFill>
                        </a:rPr>
                        <a:t>EXECUTIVE OWNER: Director of Operations</a:t>
                      </a:r>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F82A1"/>
                    </a:solidFill>
                  </a:tcPr>
                </a:tc>
                <a:tc rowSpan="2" hMerge="1">
                  <a:txBody>
                    <a:bodyPr/>
                    <a:lstStyle/>
                    <a:p>
                      <a:endParaRPr lang="en-GB"/>
                    </a:p>
                  </a:txBody>
                  <a:tcPr/>
                </a:tc>
                <a:tc rowSpan="2"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1">
                        <a:solidFill>
                          <a:schemeClr val="bg1"/>
                        </a:solidFill>
                      </a:endParaRPr>
                    </a:p>
                  </a:txBody>
                  <a:tcPr anchor="ctr">
                    <a:lnL w="12700" cap="flat" cmpd="sng" algn="ctr">
                      <a:solidFill>
                        <a:schemeClr val="bg2"/>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B w="3175" cap="flat" cmpd="sng" algn="ctr">
                      <a:solidFill>
                        <a:schemeClr val="bg1">
                          <a:lumMod val="65000"/>
                        </a:schemeClr>
                      </a:solidFill>
                      <a:prstDash val="solid"/>
                      <a:round/>
                      <a:headEnd type="none" w="med" len="med"/>
                      <a:tailEnd type="none" w="med" len="med"/>
                    </a:lnB>
                    <a:solidFill>
                      <a:srgbClr val="0F82A1"/>
                    </a:solidFill>
                  </a:tcPr>
                </a:tc>
                <a:tc rowSpan="2" gridSpan="5">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prstClr val="black"/>
                          </a:solidFill>
                          <a:effectLst/>
                          <a:uLnTx/>
                          <a:uFillTx/>
                          <a:latin typeface="+mn-lt"/>
                          <a:ea typeface="+mn-ea"/>
                          <a:cs typeface="+mn-cs"/>
                        </a:rPr>
                        <a:t>RISK APPETITE: CAUTIOUS</a:t>
                      </a:r>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accent5">
                        <a:lumMod val="60000"/>
                        <a:lumOff val="40000"/>
                      </a:schemeClr>
                    </a:solidFill>
                  </a:tcPr>
                </a:tc>
                <a:tc rowSpan="2" hMerge="1">
                  <a:txBody>
                    <a:bodyPr/>
                    <a:lstStyle/>
                    <a:p>
                      <a:endParaRPr lang="en-GB"/>
                    </a:p>
                  </a:txBody>
                  <a:tcPr>
                    <a:lnL w="12700" cap="flat" cmpd="sng" algn="ctr">
                      <a:solidFill>
                        <a:schemeClr val="bg2"/>
                      </a:solidFill>
                      <a:prstDash val="solid"/>
                      <a:round/>
                      <a:headEnd type="none" w="med" len="med"/>
                      <a:tailEnd type="none" w="med" len="med"/>
                    </a:lnL>
                  </a:tcPr>
                </a:tc>
                <a:tc rowSpan="2" hMerge="1">
                  <a:txBody>
                    <a:bodyPr/>
                    <a:lstStyle/>
                    <a:p>
                      <a:endParaRPr lang="en-GB"/>
                    </a:p>
                  </a:txBody>
                  <a:tcPr>
                    <a:lnL w="12700" cap="flat" cmpd="sng" algn="ctr">
                      <a:solidFill>
                        <a:schemeClr val="bg2"/>
                      </a:solidFill>
                      <a:prstDash val="solid"/>
                      <a:round/>
                      <a:headEnd type="none" w="med" len="med"/>
                      <a:tailEnd type="none" w="med" len="med"/>
                    </a:lnL>
                  </a:tcPr>
                </a:tc>
                <a:tc rowSpan="2"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1">
                        <a:solidFill>
                          <a:schemeClr val="bg1"/>
                        </a:solidFill>
                      </a:endParaRPr>
                    </a:p>
                  </a:txBody>
                  <a:tcPr anchor="ctr">
                    <a:lnL w="3175" cap="flat" cmpd="sng" algn="ctr">
                      <a:solidFill>
                        <a:schemeClr val="bg1">
                          <a:lumMod val="65000"/>
                        </a:schemeClr>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solidFill>
                      <a:srgbClr val="0F82A1"/>
                    </a:solidFill>
                  </a:tcPr>
                </a:tc>
                <a:tc rowSpan="2"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1">
                        <a:solidFill>
                          <a:schemeClr val="bg1"/>
                        </a:solidFill>
                      </a:endParaRPr>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F82A1"/>
                    </a:solidFill>
                  </a:tcPr>
                </a:tc>
                <a:tc gridSpan="3" vMerge="1">
                  <a:txBody>
                    <a:bodyPr/>
                    <a:lstStyle/>
                    <a:p>
                      <a:endParaRPr lang="en-GB"/>
                    </a:p>
                  </a:txBody>
                  <a:tcPr>
                    <a:lnL w="3175" cap="flat" cmpd="sng" algn="ctr">
                      <a:solidFill>
                        <a:schemeClr val="bg1">
                          <a:lumMod val="65000"/>
                        </a:schemeClr>
                      </a:solidFill>
                      <a:prstDash val="solid"/>
                      <a:round/>
                      <a:headEnd type="none" w="med" len="med"/>
                      <a:tailEnd type="none" w="med" len="med"/>
                    </a:lnL>
                  </a:tcPr>
                </a:tc>
                <a:tc hMerge="1" vMerge="1">
                  <a:txBody>
                    <a:bodyPr/>
                    <a:lstStyle/>
                    <a:p>
                      <a:endParaRPr lang="en-GB"/>
                    </a:p>
                  </a:txBody>
                  <a:tcPr/>
                </a:tc>
                <a:tc hMerge="1" vMerge="1">
                  <a:txBody>
                    <a:bodyPr/>
                    <a:lstStyle/>
                    <a:p>
                      <a:endParaRPr lang="en-GB"/>
                    </a:p>
                  </a:txBody>
                  <a:tcPr/>
                </a:tc>
                <a:tc vMerge="1">
                  <a:txBody>
                    <a:bodyPr/>
                    <a:lstStyle/>
                    <a:p>
                      <a:endParaRPr lang="en-GB"/>
                    </a:p>
                  </a:txBody>
                  <a:tcPr/>
                </a:tc>
                <a:tc gridSpan="2" vMerge="1">
                  <a:txBody>
                    <a:bodyPr/>
                    <a:lstStyle/>
                    <a:p>
                      <a:endParaRPr lang="en-GB"/>
                    </a:p>
                  </a:txBody>
                  <a:tcPr/>
                </a:tc>
                <a:tc hMerge="1" vMerge="1">
                  <a:txBody>
                    <a:bodyPr/>
                    <a:lstStyle/>
                    <a:p>
                      <a:endParaRPr lang="en-GB"/>
                    </a:p>
                  </a:txBody>
                  <a:tcPr/>
                </a:tc>
                <a:tc vMerge="1">
                  <a:txBody>
                    <a:bodyPr/>
                    <a:lstStyle/>
                    <a:p>
                      <a:endParaRPr lang="en-GB"/>
                    </a:p>
                  </a:txBody>
                  <a:tcPr/>
                </a:tc>
                <a:extLst>
                  <a:ext uri="{0D108BD9-81ED-4DB2-BD59-A6C34878D82A}">
                    <a16:rowId xmlns:a16="http://schemas.microsoft.com/office/drawing/2014/main" val="3923891604"/>
                  </a:ext>
                </a:extLst>
              </a:tr>
              <a:tr h="185197">
                <a:tc gridSpan="3"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1">
                        <a:solidFill>
                          <a:schemeClr val="bg1"/>
                        </a:solidFill>
                      </a:endParaRPr>
                    </a:p>
                  </a:txBody>
                  <a:tcPr anchor="ctr">
                    <a:lnL w="3175" cap="flat" cmpd="sng" algn="ctr">
                      <a:solidFill>
                        <a:schemeClr val="bg1">
                          <a:lumMod val="65000"/>
                        </a:schemeClr>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solidFill>
                      <a:srgbClr val="0F82A1"/>
                    </a:solidFill>
                  </a:tcPr>
                </a:tc>
                <a:tc hMerge="1" vMerge="1">
                  <a:txBody>
                    <a:bodyPr/>
                    <a:lstStyle/>
                    <a:p>
                      <a:endParaRPr lang="en-GB"/>
                    </a:p>
                  </a:txBody>
                  <a:tcPr/>
                </a:tc>
                <a:tc hMerge="1" vMerge="1">
                  <a:txBody>
                    <a:bodyPr/>
                    <a:lstStyle/>
                    <a:p>
                      <a:endParaRPr lang="en-GB"/>
                    </a:p>
                  </a:txBody>
                  <a:tcPr/>
                </a:tc>
                <a:tc gridSpan="5" vMerge="1">
                  <a:txBody>
                    <a:bodyPr/>
                    <a:lstStyle/>
                    <a:p>
                      <a:endParaRPr lang="en-GB"/>
                    </a:p>
                  </a:txBody>
                  <a:tcPr>
                    <a:lnL w="3175" cap="flat" cmpd="sng" algn="ctr">
                      <a:solidFill>
                        <a:schemeClr val="bg1">
                          <a:lumMod val="65000"/>
                        </a:schemeClr>
                      </a:solidFill>
                      <a:prstDash val="solid"/>
                      <a:round/>
                      <a:headEnd type="none" w="med" len="med"/>
                      <a:tailEnd type="none" w="med" len="med"/>
                    </a:lnL>
                    <a:lnT w="3175" cap="flat" cmpd="sng" algn="ctr">
                      <a:solidFill>
                        <a:schemeClr val="bg1">
                          <a:lumMod val="65000"/>
                        </a:schemeClr>
                      </a:solidFill>
                      <a:prstDash val="solid"/>
                      <a:round/>
                      <a:headEnd type="none" w="med" len="med"/>
                      <a:tailEnd type="none" w="med" len="med"/>
                    </a:lnT>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gridSpan="3" vMerge="1">
                  <a:txBody>
                    <a:bodyPr/>
                    <a:lstStyle/>
                    <a:p>
                      <a:endParaRPr lang="en-GB"/>
                    </a:p>
                  </a:txBody>
                  <a:tcPr/>
                </a:tc>
                <a:tc hMerge="1" vMerge="1">
                  <a:txBody>
                    <a:bodyPr/>
                    <a:lstStyle/>
                    <a:p>
                      <a:endParaRPr lang="en-GB"/>
                    </a:p>
                  </a:txBody>
                  <a:tcPr/>
                </a:tc>
                <a:tc hMerge="1" vMerge="1">
                  <a:txBody>
                    <a:bodyPr/>
                    <a:lstStyle/>
                    <a:p>
                      <a:endParaRPr lang="en-GB"/>
                    </a:p>
                  </a:txBody>
                  <a:tcPr/>
                </a:tc>
                <a:tc rowSpan="2">
                  <a:txBody>
                    <a:bodyPr/>
                    <a:lstStyle/>
                    <a:p>
                      <a:pPr algn="ctr"/>
                      <a:r>
                        <a:rPr lang="en-GB" sz="1200" b="1">
                          <a:solidFill>
                            <a:schemeClr val="bg1"/>
                          </a:solidFill>
                        </a:rPr>
                        <a:t>SELF ASSESSMENT ASSURANCE RATING</a:t>
                      </a:r>
                      <a:endParaRPr lang="en-GB"/>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F82A1"/>
                    </a:solidFill>
                  </a:tcPr>
                </a:tc>
                <a:tc rowSpan="2" gridSpan="2">
                  <a:txBody>
                    <a:bodyPr/>
                    <a:lstStyle/>
                    <a:p>
                      <a:pPr algn="ctr"/>
                      <a:r>
                        <a:rPr lang="en-GB" sz="1200" b="1">
                          <a:solidFill>
                            <a:schemeClr val="bg1"/>
                          </a:solidFill>
                        </a:rPr>
                        <a:t>KEY</a:t>
                      </a:r>
                    </a:p>
                    <a:p>
                      <a:pPr algn="ctr"/>
                      <a:r>
                        <a:rPr lang="en-GB" sz="1200" b="1">
                          <a:solidFill>
                            <a:schemeClr val="bg1"/>
                          </a:solidFill>
                        </a:rPr>
                        <a:t>CONTROLS</a:t>
                      </a:r>
                      <a:endParaRPr lang="en-GB" sz="1200"/>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F82A1"/>
                    </a:solidFill>
                  </a:tcPr>
                </a:tc>
                <a:tc rowSpan="2" hMerge="1">
                  <a:txBody>
                    <a:bodyPr/>
                    <a:lstStyle/>
                    <a:p>
                      <a:pPr algn="ctr"/>
                      <a:endParaRPr lang="en-GB" sz="1200"/>
                    </a:p>
                  </a:txBody>
                  <a:tcPr anchor="ctr">
                    <a:lnL w="3175" cap="flat" cmpd="sng" algn="ctr">
                      <a:solidFill>
                        <a:schemeClr val="bg1">
                          <a:lumMod val="65000"/>
                        </a:schemeClr>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solidFill>
                      <a:srgbClr val="0F82A1"/>
                    </a:solidFill>
                  </a:tcPr>
                </a:tc>
                <a:tc row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1">
                          <a:solidFill>
                            <a:schemeClr val="bg1"/>
                          </a:solidFill>
                        </a:rPr>
                        <a:t>ASSURANCE</a:t>
                      </a:r>
                      <a:endParaRPr lang="en-GB" sz="1200"/>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F82A1"/>
                    </a:solidFill>
                  </a:tcPr>
                </a:tc>
                <a:extLst>
                  <a:ext uri="{0D108BD9-81ED-4DB2-BD59-A6C34878D82A}">
                    <a16:rowId xmlns:a16="http://schemas.microsoft.com/office/drawing/2014/main" val="1873722666"/>
                  </a:ext>
                </a:extLst>
              </a:tr>
              <a:tr h="273402">
                <a:tc gridSpan="3">
                  <a:txBody>
                    <a:bodyPr/>
                    <a:lstStyle/>
                    <a:p>
                      <a:r>
                        <a:rPr lang="en-GB" sz="1200" b="1" dirty="0">
                          <a:solidFill>
                            <a:schemeClr val="bg1"/>
                          </a:solidFill>
                        </a:rPr>
                        <a:t>REPORTING PERIOD: 1</a:t>
                      </a:r>
                      <a:r>
                        <a:rPr lang="en-GB" sz="1200" b="1" baseline="30000" dirty="0">
                          <a:solidFill>
                            <a:schemeClr val="bg1"/>
                          </a:solidFill>
                        </a:rPr>
                        <a:t>ST</a:t>
                      </a:r>
                      <a:r>
                        <a:rPr lang="en-GB" sz="1200" b="1" dirty="0">
                          <a:solidFill>
                            <a:schemeClr val="bg1"/>
                          </a:solidFill>
                        </a:rPr>
                        <a:t> April – 30</a:t>
                      </a:r>
                      <a:r>
                        <a:rPr lang="en-GB" sz="1200" b="1" baseline="30000" dirty="0">
                          <a:solidFill>
                            <a:schemeClr val="bg1"/>
                          </a:solidFill>
                        </a:rPr>
                        <a:t>th</a:t>
                      </a:r>
                      <a:r>
                        <a:rPr lang="en-GB" sz="1200" b="1" dirty="0">
                          <a:solidFill>
                            <a:schemeClr val="bg1"/>
                          </a:solidFill>
                        </a:rPr>
                        <a:t> June 2022</a:t>
                      </a:r>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F82A1"/>
                    </a:solidFill>
                  </a:tcPr>
                </a:tc>
                <a:tc hMerge="1">
                  <a:txBody>
                    <a:bodyPr/>
                    <a:lstStyle/>
                    <a:p>
                      <a:endParaRPr lang="en-GB"/>
                    </a:p>
                  </a:txBody>
                  <a:tcPr/>
                </a:tc>
                <a:tc hMerge="1">
                  <a:txBody>
                    <a:bodyPr/>
                    <a:lstStyle/>
                    <a:p>
                      <a:endParaRPr lang="en-GB" sz="1200" b="1">
                        <a:solidFill>
                          <a:schemeClr val="bg1"/>
                        </a:solidFill>
                      </a:endParaRPr>
                    </a:p>
                  </a:txBody>
                  <a:tcPr anchor="ctr">
                    <a:lnL w="12700" cap="flat" cmpd="sng" algn="ctr">
                      <a:solidFill>
                        <a:schemeClr val="bg2"/>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solidFill>
                      <a:srgbClr val="0F82A1"/>
                    </a:solidFill>
                  </a:tcPr>
                </a:tc>
                <a:tc gridSpan="5">
                  <a:txBody>
                    <a:bodyPr/>
                    <a:lstStyle/>
                    <a:p>
                      <a:r>
                        <a:rPr lang="en-GB" sz="1200" b="1" dirty="0">
                          <a:solidFill>
                            <a:schemeClr val="bg1"/>
                          </a:solidFill>
                        </a:rPr>
                        <a:t>DATE OF REVIEW: 01</a:t>
                      </a:r>
                      <a:r>
                        <a:rPr lang="en-GB" sz="1200" b="1" baseline="30000" dirty="0">
                          <a:solidFill>
                            <a:schemeClr val="bg1"/>
                          </a:solidFill>
                        </a:rPr>
                        <a:t>st</a:t>
                      </a:r>
                      <a:r>
                        <a:rPr lang="en-GB" sz="1200" b="1" dirty="0">
                          <a:solidFill>
                            <a:schemeClr val="bg1"/>
                          </a:solidFill>
                        </a:rPr>
                        <a:t> July 2022</a:t>
                      </a:r>
                      <a:endParaRPr lang="en-GB" dirty="0"/>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F82A1"/>
                    </a:solidFill>
                  </a:tcPr>
                </a:tc>
                <a:tc hMerge="1">
                  <a:txBody>
                    <a:bodyPr/>
                    <a:lstStyle/>
                    <a:p>
                      <a:endParaRPr lang="en-GB"/>
                    </a:p>
                  </a:txBody>
                  <a:tcPr>
                    <a:lnL w="12700" cap="flat" cmpd="sng" algn="ctr">
                      <a:solidFill>
                        <a:schemeClr val="bg2"/>
                      </a:solidFill>
                      <a:prstDash val="solid"/>
                      <a:round/>
                      <a:headEnd type="none" w="med" len="med"/>
                      <a:tailEnd type="none" w="med" len="med"/>
                    </a:lnL>
                  </a:tcPr>
                </a:tc>
                <a:tc hMerge="1">
                  <a:txBody>
                    <a:bodyPr/>
                    <a:lstStyle/>
                    <a:p>
                      <a:endParaRPr lang="en-GB"/>
                    </a:p>
                  </a:txBody>
                  <a:tcPr>
                    <a:lnL w="3175" cap="flat" cmpd="sng" algn="ctr">
                      <a:solidFill>
                        <a:schemeClr val="bg1">
                          <a:lumMod val="65000"/>
                        </a:schemeClr>
                      </a:solidFill>
                      <a:prstDash val="solid"/>
                      <a:round/>
                      <a:headEnd type="none" w="med" len="med"/>
                      <a:tailEnd type="none" w="med" len="med"/>
                    </a:lnL>
                  </a:tcPr>
                </a:tc>
                <a:tc hMerge="1">
                  <a:txBody>
                    <a:bodyPr/>
                    <a:lstStyle/>
                    <a:p>
                      <a:endParaRPr lang="en-GB"/>
                    </a:p>
                  </a:txBody>
                  <a:tcPr anchor="ctr">
                    <a:lnL w="3175" cap="flat" cmpd="sng" algn="ctr">
                      <a:solidFill>
                        <a:schemeClr val="bg1">
                          <a:lumMod val="65000"/>
                        </a:schemeClr>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solidFill>
                      <a:srgbClr val="0F82A1"/>
                    </a:solidFill>
                  </a:tcPr>
                </a:tc>
                <a:tc hMerge="1">
                  <a:txBody>
                    <a:bodyPr/>
                    <a:lstStyle/>
                    <a:p>
                      <a:endParaRPr lang="en-GB" dirty="0"/>
                    </a:p>
                  </a:txBody>
                  <a:tcPr anchor="ctr">
                    <a:lnL w="3175" cap="flat" cmpd="sng" algn="ctr">
                      <a:solidFill>
                        <a:schemeClr val="bg1">
                          <a:lumMod val="65000"/>
                        </a:schemeClr>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F82A1"/>
                    </a:solidFill>
                  </a:tcPr>
                </a:tc>
                <a:tc gridSpan="3" vMerge="1">
                  <a:txBody>
                    <a:bodyPr/>
                    <a:lstStyle/>
                    <a:p>
                      <a:endParaRPr lang="en-GB"/>
                    </a:p>
                  </a:txBody>
                  <a:tcPr>
                    <a:lnL w="3175" cap="flat" cmpd="sng" algn="ctr">
                      <a:solidFill>
                        <a:schemeClr val="bg1">
                          <a:lumMod val="65000"/>
                        </a:schemeClr>
                      </a:solidFill>
                      <a:prstDash val="solid"/>
                      <a:round/>
                      <a:headEnd type="none" w="med" len="med"/>
                      <a:tailEnd type="none" w="med" len="med"/>
                    </a:lnL>
                  </a:tcPr>
                </a:tc>
                <a:tc hMerge="1" vMerge="1">
                  <a:txBody>
                    <a:bodyPr/>
                    <a:lstStyle/>
                    <a:p>
                      <a:endParaRPr lang="en-GB"/>
                    </a:p>
                  </a:txBody>
                  <a:tcPr/>
                </a:tc>
                <a:tc hMerge="1" vMerge="1">
                  <a:txBody>
                    <a:bodyPr/>
                    <a:lstStyle/>
                    <a:p>
                      <a:endParaRPr lang="en-GB"/>
                    </a:p>
                  </a:txBody>
                  <a:tcPr/>
                </a:tc>
                <a:tc vMerge="1">
                  <a:txBody>
                    <a:bodyPr/>
                    <a:lstStyle/>
                    <a:p>
                      <a:endParaRPr lang="en-GB"/>
                    </a:p>
                  </a:txBody>
                  <a:tcPr/>
                </a:tc>
                <a:tc gridSpan="2" vMerge="1">
                  <a:txBody>
                    <a:bodyPr/>
                    <a:lstStyle/>
                    <a:p>
                      <a:endParaRPr lang="en-GB"/>
                    </a:p>
                  </a:txBody>
                  <a:tcPr/>
                </a:tc>
                <a:tc hMerge="1" vMerge="1">
                  <a:txBody>
                    <a:bodyPr/>
                    <a:lstStyle/>
                    <a:p>
                      <a:endParaRPr lang="en-GB"/>
                    </a:p>
                  </a:txBody>
                  <a:tcPr/>
                </a:tc>
                <a:tc vMerge="1">
                  <a:txBody>
                    <a:bodyPr/>
                    <a:lstStyle/>
                    <a:p>
                      <a:endParaRPr lang="en-GB"/>
                    </a:p>
                  </a:txBody>
                  <a:tcPr/>
                </a:tc>
                <a:extLst>
                  <a:ext uri="{0D108BD9-81ED-4DB2-BD59-A6C34878D82A}">
                    <a16:rowId xmlns:a16="http://schemas.microsoft.com/office/drawing/2014/main" val="3234190972"/>
                  </a:ext>
                </a:extLst>
              </a:tr>
              <a:tr h="273402">
                <a:tc rowSpan="10">
                  <a:txBody>
                    <a:bodyPr/>
                    <a:lstStyle/>
                    <a:p>
                      <a:pPr algn="ctr"/>
                      <a:r>
                        <a:rPr lang="en-GB" sz="1200" b="1">
                          <a:solidFill>
                            <a:schemeClr val="bg1"/>
                          </a:solidFill>
                        </a:rPr>
                        <a:t>RISKS</a:t>
                      </a:r>
                    </a:p>
                  </a:txBody>
                  <a:tcPr vert="vert270" anchor="ctr">
                    <a:lnL w="3175" cap="flat" cmpd="sng" algn="ctr">
                      <a:solidFill>
                        <a:schemeClr val="tx1"/>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solidFill>
                      <a:srgbClr val="0F82A1"/>
                    </a:solidFill>
                  </a:tcPr>
                </a:tc>
                <a:tc gridSpan="10">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a:solidFill>
                            <a:schemeClr val="bg1"/>
                          </a:solidFill>
                        </a:rPr>
                        <a:t>PRINCIPAL RISK 2</a:t>
                      </a:r>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B6077"/>
                    </a:solidFill>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1">
                        <a:solidFill>
                          <a:schemeClr val="bg1"/>
                        </a:solidFill>
                      </a:endParaRPr>
                    </a:p>
                  </a:txBody>
                  <a:tcPr anchor="ctr">
                    <a:lnL w="12700" cap="flat" cmpd="sng" algn="ctr">
                      <a:solidFill>
                        <a:schemeClr val="bg2"/>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solidFill>
                      <a:srgbClr val="0B6077"/>
                    </a:solidFill>
                  </a:tcPr>
                </a:tc>
                <a:tc hMerge="1">
                  <a:txBody>
                    <a:bodyPr/>
                    <a:lstStyle/>
                    <a:p>
                      <a:endParaRPr lang="en-GB"/>
                    </a:p>
                  </a:txBody>
                  <a:tcPr>
                    <a:lnL w="12700" cap="flat" cmpd="sng" algn="ctr">
                      <a:solidFill>
                        <a:schemeClr val="bg2"/>
                      </a:solidFill>
                      <a:prstDash val="solid"/>
                      <a:round/>
                      <a:headEnd type="none" w="med" len="med"/>
                      <a:tailEnd type="none" w="med" len="med"/>
                    </a:lnL>
                    <a:lnT w="12700" cap="flat" cmpd="sng" algn="ctr">
                      <a:solidFill>
                        <a:schemeClr val="bg2"/>
                      </a:solidFill>
                      <a:prstDash val="solid"/>
                      <a:round/>
                      <a:headEnd type="none" w="med" len="med"/>
                      <a:tailEnd type="none" w="med" len="med"/>
                    </a:lnT>
                  </a:tcPr>
                </a:tc>
                <a:tc hMerge="1">
                  <a:txBody>
                    <a:bodyPr/>
                    <a:lstStyle/>
                    <a:p>
                      <a:endParaRPr lang="en-GB"/>
                    </a:p>
                  </a:txBody>
                  <a:tcPr>
                    <a:lnL w="12700" cap="flat" cmpd="sng" algn="ctr">
                      <a:solidFill>
                        <a:schemeClr val="bg2"/>
                      </a:solidFill>
                      <a:prstDash val="solid"/>
                      <a:round/>
                      <a:headEnd type="none" w="med" len="med"/>
                      <a:tailEnd type="none" w="med" len="med"/>
                    </a:lnL>
                  </a:tcPr>
                </a:tc>
                <a:tc hMerge="1">
                  <a:txBody>
                    <a:bodyPr/>
                    <a:lstStyle/>
                    <a:p>
                      <a:endParaRPr lang="en-GB"/>
                    </a:p>
                  </a:txBody>
                  <a:tcPr>
                    <a:lnL w="12700" cap="flat" cmpd="sng" algn="ctr">
                      <a:solidFill>
                        <a:schemeClr val="bg2"/>
                      </a:solidFill>
                      <a:prstDash val="solid"/>
                      <a:round/>
                      <a:headEnd type="none" w="med" len="med"/>
                      <a:tailEnd type="none" w="med" len="med"/>
                    </a:ln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lnL w="12700" cap="flat" cmpd="sng" algn="ctr">
                      <a:solidFill>
                        <a:schemeClr val="bg2"/>
                      </a:solidFill>
                      <a:prstDash val="solid"/>
                      <a:round/>
                      <a:headEnd type="none" w="med" len="med"/>
                      <a:tailEnd type="none" w="med" len="med"/>
                    </a:lnL>
                    <a:lnT w="12700" cap="flat" cmpd="sng" algn="ctr">
                      <a:solidFill>
                        <a:schemeClr val="bg2"/>
                      </a:solidFill>
                      <a:prstDash val="solid"/>
                      <a:round/>
                      <a:headEnd type="none" w="med" len="med"/>
                      <a:tailEnd type="none" w="med" len="med"/>
                    </a:lnT>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1">
                        <a:solidFill>
                          <a:schemeClr val="bg1"/>
                        </a:solidFill>
                      </a:endParaRPr>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B6077"/>
                    </a:solidFill>
                  </a:tcPr>
                </a:tc>
                <a:tc gridSpan="2">
                  <a:txBody>
                    <a:bodyPr/>
                    <a:lstStyle/>
                    <a:p>
                      <a:pPr algn="ctr"/>
                      <a:r>
                        <a:rPr lang="en-GB" sz="1200" b="1">
                          <a:solidFill>
                            <a:schemeClr val="bg1"/>
                          </a:solidFill>
                        </a:rPr>
                        <a:t>CURRENT SCORE</a:t>
                      </a:r>
                      <a:endParaRPr lang="en-GB"/>
                    </a:p>
                  </a:txBody>
                  <a:tcPr anchor="ctr">
                    <a:lnL w="12700" cap="flat" cmpd="sng" algn="ctr">
                      <a:solidFill>
                        <a:schemeClr val="bg2"/>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B6077"/>
                    </a:solidFill>
                  </a:tcPr>
                </a:tc>
                <a:tc hMerge="1">
                  <a:txBody>
                    <a:bodyPr/>
                    <a:lstStyle/>
                    <a:p>
                      <a:endParaRPr lang="en-GB"/>
                    </a:p>
                  </a:txBody>
                  <a:tcPr>
                    <a:lnL w="3175" cap="flat" cmpd="sng" algn="ctr">
                      <a:solidFill>
                        <a:schemeClr val="bg1">
                          <a:lumMod val="65000"/>
                        </a:schemeClr>
                      </a:solidFill>
                      <a:prstDash val="solid"/>
                      <a:round/>
                      <a:headEnd type="none" w="med" len="med"/>
                      <a:tailEnd type="none" w="med" len="med"/>
                    </a:lnL>
                    <a:lnT w="12700" cap="flat" cmpd="sng" algn="ctr">
                      <a:solidFill>
                        <a:schemeClr val="bg2"/>
                      </a:solidFill>
                      <a:prstDash val="solid"/>
                      <a:round/>
                      <a:headEnd type="none" w="med" len="med"/>
                      <a:tailEnd type="none" w="med" len="med"/>
                    </a:lnT>
                  </a:tcPr>
                </a:tc>
                <a:tc gridSpan="2">
                  <a:txBody>
                    <a:bodyPr/>
                    <a:lstStyle/>
                    <a:p>
                      <a:pPr algn="ctr"/>
                      <a:r>
                        <a:rPr lang="en-GB" sz="1200" b="1">
                          <a:solidFill>
                            <a:schemeClr val="bg1"/>
                          </a:solidFill>
                        </a:rPr>
                        <a:t>TARGET SCORE</a:t>
                      </a:r>
                      <a:endParaRPr lang="en-GB"/>
                    </a:p>
                  </a:txBody>
                  <a:tcPr anchor="ctr">
                    <a:lnL w="3175" cap="flat" cmpd="sng" algn="ctr">
                      <a:solidFill>
                        <a:schemeClr val="bg1">
                          <a:lumMod val="65000"/>
                        </a:schemeClr>
                      </a:solidFill>
                      <a:prstDash val="solid"/>
                      <a:round/>
                      <a:headEnd type="none" w="med" len="med"/>
                      <a:tailEnd type="none" w="med" len="med"/>
                    </a:lnL>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B6077"/>
                    </a:solidFill>
                  </a:tcPr>
                </a:tc>
                <a:tc hMerge="1">
                  <a:txBody>
                    <a:bodyPr/>
                    <a:lstStyle/>
                    <a:p>
                      <a:endParaRPr lang="en-GB"/>
                    </a:p>
                  </a:txBody>
                  <a:tcPr/>
                </a:tc>
                <a:extLst>
                  <a:ext uri="{0D108BD9-81ED-4DB2-BD59-A6C34878D82A}">
                    <a16:rowId xmlns:a16="http://schemas.microsoft.com/office/drawing/2014/main" val="3955392705"/>
                  </a:ext>
                </a:extLst>
              </a:tr>
              <a:tr h="592372">
                <a:tc vMerge="1">
                  <a:txBody>
                    <a:bodyPr/>
                    <a:lstStyle/>
                    <a:p>
                      <a:r>
                        <a:rPr lang="en-GB" sz="1200"/>
                        <a:t>CORPORATE RISKS</a:t>
                      </a:r>
                    </a:p>
                  </a:txBody>
                  <a:tcPr vert="vert27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10">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a:solidFill>
                            <a:schemeClr val="tx1"/>
                          </a:solidFill>
                        </a:rPr>
                        <a:t>IF we do not deliver safe, secure, accessible, resilient products and services of high quality THEN the ability of health and care partners to deliver and modernise services is compromised RESULTING IN less effective, less sustainable care that could cause harm and would not meet the expectations of patients or professionals. </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hMerge="1">
                  <a:txBody>
                    <a:bodyPr/>
                    <a:lstStyle/>
                    <a:p>
                      <a:endParaRPr lang="en-GB" sz="1100"/>
                    </a:p>
                  </a:txBody>
                  <a:tcPr>
                    <a:lnL w="12700" cap="flat" cmpd="sng" algn="ctr">
                      <a:solidFill>
                        <a:schemeClr val="bg2"/>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tcPr>
                </a:tc>
                <a:tc hMerge="1">
                  <a:txBody>
                    <a:bodyPr/>
                    <a:lstStyle/>
                    <a:p>
                      <a:endParaRPr lang="en-GB"/>
                    </a:p>
                  </a:txBody>
                  <a:tcPr>
                    <a:lnL w="12700" cap="flat" cmpd="sng" algn="ctr">
                      <a:solidFill>
                        <a:schemeClr val="bg2"/>
                      </a:solidFill>
                      <a:prstDash val="solid"/>
                      <a:round/>
                      <a:headEnd type="none" w="med" len="med"/>
                      <a:tailEnd type="none" w="med" len="med"/>
                    </a:lnL>
                  </a:tcPr>
                </a:tc>
                <a:tc hMerge="1">
                  <a:txBody>
                    <a:bodyPr/>
                    <a:lstStyle/>
                    <a:p>
                      <a:endParaRPr lang="en-GB"/>
                    </a:p>
                  </a:txBody>
                  <a:tcPr>
                    <a:lnL w="12700" cap="flat" cmpd="sng" algn="ctr">
                      <a:solidFill>
                        <a:schemeClr val="bg2"/>
                      </a:solidFill>
                      <a:prstDash val="solid"/>
                      <a:round/>
                      <a:headEnd type="none" w="med" len="med"/>
                      <a:tailEnd type="none" w="med" len="med"/>
                    </a:lnL>
                  </a:tcPr>
                </a:tc>
                <a:tc hMerge="1">
                  <a:txBody>
                    <a:bodyPr/>
                    <a:lstStyle/>
                    <a:p>
                      <a:endParaRPr lang="en-GB"/>
                    </a:p>
                  </a:txBody>
                  <a:tcPr>
                    <a:lnL w="12700" cap="flat" cmpd="sng" algn="ctr">
                      <a:solidFill>
                        <a:schemeClr val="bg2"/>
                      </a:solidFill>
                      <a:prstDash val="solid"/>
                      <a:round/>
                      <a:headEnd type="none" w="med" len="med"/>
                      <a:tailEnd type="none" w="med" len="med"/>
                    </a:lnL>
                  </a:tcPr>
                </a:tc>
                <a:tc hMerge="1">
                  <a:txBody>
                    <a:bodyPr/>
                    <a:lstStyle/>
                    <a:p>
                      <a:endParaRPr lang="en-GB"/>
                    </a:p>
                  </a:txBody>
                  <a:tcPr/>
                </a:tc>
                <a:tc hMerge="1">
                  <a:txBody>
                    <a:bodyPr/>
                    <a:lstStyle/>
                    <a:p>
                      <a:endParaRPr lang="en-GB"/>
                    </a:p>
                  </a:txBody>
                  <a:tcPr/>
                </a:tc>
                <a:tc hMerge="1">
                  <a:txBody>
                    <a:bodyPr/>
                    <a:lstStyle/>
                    <a:p>
                      <a:endParaRPr lang="en-GB"/>
                    </a:p>
                  </a:txBody>
                  <a:tcPr>
                    <a:lnL w="3175" cap="flat" cmpd="sng" algn="ctr">
                      <a:solidFill>
                        <a:schemeClr val="tx1"/>
                      </a:solidFill>
                      <a:prstDash val="solid"/>
                      <a:round/>
                      <a:headEnd type="none" w="med" len="med"/>
                      <a:tailEnd type="none" w="med" len="med"/>
                    </a:lnL>
                  </a:tcPr>
                </a:tc>
                <a:tc hMerge="1">
                  <a:txBody>
                    <a:bodyPr/>
                    <a:lstStyle/>
                    <a:p>
                      <a:endParaRPr lang="en-GB"/>
                    </a:p>
                  </a:txBody>
                  <a:tcPr>
                    <a:lnL w="12700" cap="flat" cmpd="sng" algn="ctr">
                      <a:solidFill>
                        <a:schemeClr val="bg2"/>
                      </a:solidFill>
                      <a:prstDash val="solid"/>
                      <a:round/>
                      <a:headEnd type="none" w="med" len="med"/>
                      <a:tailEnd type="none" w="med" len="med"/>
                    </a:lnL>
                  </a:tcPr>
                </a:tc>
                <a:tc hMerge="1">
                  <a:txBody>
                    <a:bodyPr/>
                    <a:lstStyle/>
                    <a:p>
                      <a:endParaRPr lang="en-GB" sz="1100"/>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gridSpan="2">
                  <a:txBody>
                    <a:bodyPr/>
                    <a:lstStyle/>
                    <a:p>
                      <a:pPr algn="ctr"/>
                      <a:r>
                        <a:rPr lang="en-GB" sz="1100" b="1"/>
                        <a:t>9/25</a:t>
                      </a:r>
                      <a:br>
                        <a:rPr lang="en-GB" sz="1100" b="1"/>
                      </a:br>
                      <a:r>
                        <a:rPr lang="en-GB" sz="1100" b="1"/>
                        <a:t>3 (Possible) x 3 (Moderate)</a:t>
                      </a:r>
                      <a:endParaRPr lang="en-GB"/>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FFFF00"/>
                    </a:solidFill>
                  </a:tcPr>
                </a:tc>
                <a:tc hMerge="1">
                  <a:txBody>
                    <a:bodyPr/>
                    <a:lstStyle/>
                    <a:p>
                      <a:endParaRPr lang="en-GB"/>
                    </a:p>
                  </a:txBody>
                  <a:tcPr>
                    <a:lnL w="12700" cap="flat" cmpd="sng" algn="ctr">
                      <a:solidFill>
                        <a:schemeClr val="bg2"/>
                      </a:solidFill>
                      <a:prstDash val="solid"/>
                      <a:round/>
                      <a:headEnd type="none" w="med" len="med"/>
                      <a:tailEnd type="none" w="med" len="med"/>
                    </a:lnL>
                  </a:tcPr>
                </a:tc>
                <a:tc gridSpan="2">
                  <a:txBody>
                    <a:bodyPr/>
                    <a:lstStyle/>
                    <a:p>
                      <a:pPr algn="ctr"/>
                      <a:r>
                        <a:rPr lang="en-GB" sz="1100" b="1"/>
                        <a:t>4/25</a:t>
                      </a:r>
                      <a:br>
                        <a:rPr lang="en-GB" sz="1100" b="1"/>
                      </a:br>
                      <a:r>
                        <a:rPr lang="en-GB" sz="1100" b="1"/>
                        <a:t>2 (Unlikely) x 2 (Minor)</a:t>
                      </a:r>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FFFF00"/>
                    </a:solidFill>
                  </a:tcPr>
                </a:tc>
                <a:tc hMerge="1">
                  <a:txBody>
                    <a:bodyPr/>
                    <a:lstStyle/>
                    <a:p>
                      <a:endParaRPr lang="en-GB"/>
                    </a:p>
                  </a:txBody>
                  <a:tcP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4052950864"/>
                  </a:ext>
                </a:extLst>
              </a:tr>
              <a:tr h="273402">
                <a:tc vMerge="1">
                  <a:txBody>
                    <a:bodyPr/>
                    <a:lstStyle/>
                    <a:p>
                      <a:pPr algn="ctr"/>
                      <a:endParaRPr lang="en-GB" sz="1200" b="1">
                        <a:solidFill>
                          <a:schemeClr val="bg1"/>
                        </a:solidFill>
                      </a:endParaRPr>
                    </a:p>
                  </a:txBody>
                  <a:tcPr vert="vert27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B w="3175" cap="flat" cmpd="sng" algn="ctr">
                      <a:solidFill>
                        <a:schemeClr val="tx1"/>
                      </a:solidFill>
                      <a:prstDash val="solid"/>
                      <a:round/>
                      <a:headEnd type="none" w="med" len="med"/>
                      <a:tailEnd type="none" w="med" len="med"/>
                    </a:lnB>
                    <a:solidFill>
                      <a:srgbClr val="0F82A1"/>
                    </a:solidFill>
                  </a:tcPr>
                </a:tc>
                <a:tc gridSpan="5">
                  <a:txBody>
                    <a:bodyPr/>
                    <a:lstStyle/>
                    <a:p>
                      <a:pPr algn="l"/>
                      <a:r>
                        <a:rPr lang="en-GB" sz="1200" b="1">
                          <a:solidFill>
                            <a:schemeClr val="bg1"/>
                          </a:solidFill>
                        </a:rPr>
                        <a:t>ASSOCIATED CORPORATE RISK/S</a:t>
                      </a:r>
                      <a:endParaRPr lang="en-GB"/>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B6077"/>
                    </a:solidFill>
                  </a:tcPr>
                </a:tc>
                <a:tc hMerge="1">
                  <a:txBody>
                    <a:bodyPr/>
                    <a:lstStyle/>
                    <a:p>
                      <a:endParaRPr lang="en-GB"/>
                    </a:p>
                  </a:txBody>
                  <a:tcPr>
                    <a:lnL w="12700" cap="flat" cmpd="sng" algn="ctr">
                      <a:solidFill>
                        <a:schemeClr val="bg2"/>
                      </a:solidFill>
                      <a:prstDash val="solid"/>
                      <a:round/>
                      <a:headEnd type="none" w="med" len="med"/>
                      <a:tailEnd type="none" w="med" len="med"/>
                    </a:lnL>
                    <a:lnT w="3175" cap="flat" cmpd="sng" algn="ctr">
                      <a:solidFill>
                        <a:schemeClr val="bg1">
                          <a:lumMod val="65000"/>
                        </a:schemeClr>
                      </a:solidFill>
                      <a:prstDash val="solid"/>
                      <a:round/>
                      <a:headEnd type="none" w="med" len="med"/>
                      <a:tailEnd type="none" w="med" len="med"/>
                    </a:lnT>
                  </a:tcPr>
                </a:tc>
                <a:tc hMerge="1">
                  <a:txBody>
                    <a:bodyPr/>
                    <a:lstStyle/>
                    <a:p>
                      <a:endParaRPr lang="en-GB"/>
                    </a:p>
                  </a:txBody>
                  <a:tcPr>
                    <a:lnL w="12700" cap="flat" cmpd="sng" algn="ctr">
                      <a:solidFill>
                        <a:schemeClr val="bg2"/>
                      </a:solidFill>
                      <a:prstDash val="solid"/>
                      <a:round/>
                      <a:headEnd type="none" w="med" len="med"/>
                      <a:tailEnd type="none" w="med" len="med"/>
                    </a:lnL>
                  </a:tcPr>
                </a:tc>
                <a:tc hMerge="1">
                  <a:txBody>
                    <a:bodyPr/>
                    <a:lstStyle/>
                    <a:p>
                      <a:endParaRPr lang="en-GB"/>
                    </a:p>
                  </a:txBody>
                  <a:tcPr>
                    <a:lnL w="12700" cap="flat" cmpd="sng" algn="ctr">
                      <a:solidFill>
                        <a:schemeClr val="bg2"/>
                      </a:solidFill>
                      <a:prstDash val="solid"/>
                      <a:round/>
                      <a:headEnd type="none" w="med" len="med"/>
                      <a:tailEnd type="none" w="med" len="med"/>
                    </a:lnL>
                  </a:tcPr>
                </a:tc>
                <a:tc hMerge="1">
                  <a:txBody>
                    <a:bodyPr/>
                    <a:lstStyle/>
                    <a:p>
                      <a:r>
                        <a:rPr lang="en-GB" sz="1200" b="1">
                          <a:solidFill>
                            <a:schemeClr val="bg1"/>
                          </a:solidFill>
                        </a:rPr>
                        <a:t>CURRENT SCORE</a:t>
                      </a:r>
                      <a:endParaRPr lang="en-GB"/>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B w="12700" cap="flat" cmpd="sng" algn="ctr">
                      <a:solidFill>
                        <a:schemeClr val="bg2"/>
                      </a:solidFill>
                      <a:prstDash val="solid"/>
                      <a:round/>
                      <a:headEnd type="none" w="med" len="med"/>
                      <a:tailEnd type="none" w="med" len="med"/>
                    </a:lnB>
                    <a:solidFill>
                      <a:srgbClr val="0B6077"/>
                    </a:solidFill>
                  </a:tcPr>
                </a:tc>
                <a:tc gridSpan="9">
                  <a:txBody>
                    <a:bodyPr/>
                    <a:lstStyle/>
                    <a:p>
                      <a:r>
                        <a:rPr lang="en-GB" sz="1200" b="1"/>
                        <a:t>Risk Key:</a:t>
                      </a:r>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bg1"/>
                    </a:solidFill>
                  </a:tcPr>
                </a:tc>
                <a:tc hMerge="1">
                  <a:txBody>
                    <a:bodyPr/>
                    <a:lstStyle/>
                    <a:p>
                      <a:endParaRPr lang="en-GB"/>
                    </a:p>
                  </a:txBody>
                  <a:tcPr/>
                </a:tc>
                <a:tc hMerge="1">
                  <a:txBody>
                    <a:bodyPr/>
                    <a:lstStyle/>
                    <a:p>
                      <a:endParaRPr lang="en-GB"/>
                    </a:p>
                  </a:txBody>
                  <a:tcPr>
                    <a:lnL w="12700" cap="flat" cmpd="sng" algn="ctr">
                      <a:solidFill>
                        <a:schemeClr val="bg2"/>
                      </a:solidFill>
                      <a:prstDash val="solid"/>
                      <a:round/>
                      <a:headEnd type="none" w="med" len="med"/>
                      <a:tailEnd type="none" w="med" len="med"/>
                    </a:lnL>
                  </a:tcPr>
                </a:tc>
                <a:tc hMerge="1">
                  <a:txBody>
                    <a:bodyPr/>
                    <a:lstStyle/>
                    <a:p>
                      <a:endParaRPr lang="en-GB"/>
                    </a:p>
                  </a:txBody>
                  <a:tcPr>
                    <a:lnL w="12700" cap="flat" cmpd="sng" algn="ctr">
                      <a:solidFill>
                        <a:schemeClr val="bg2"/>
                      </a:solidFill>
                      <a:prstDash val="solid"/>
                      <a:round/>
                      <a:headEnd type="none" w="med" len="med"/>
                      <a:tailEnd type="none" w="med" len="med"/>
                    </a:lnL>
                  </a:tcPr>
                </a:tc>
                <a:tc hMerge="1">
                  <a:txBody>
                    <a:bodyPr/>
                    <a:lstStyle/>
                    <a:p>
                      <a:endParaRPr lang="en-GB"/>
                    </a:p>
                  </a:txBody>
                  <a:tcPr/>
                </a:tc>
                <a:tc hMerge="1">
                  <a:txBody>
                    <a:bodyPr/>
                    <a:lstStyle/>
                    <a:p>
                      <a:endParaRPr lang="en-GB"/>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bg1"/>
                    </a:solidFill>
                  </a:tcPr>
                </a:tc>
                <a:tc hMerge="1">
                  <a:txBody>
                    <a:bodyPr/>
                    <a:lstStyle/>
                    <a:p>
                      <a:endParaRPr lang="en-GB"/>
                    </a:p>
                  </a:txBody>
                  <a:tcPr>
                    <a:lnL w="12700" cap="flat" cmpd="sng" algn="ctr">
                      <a:solidFill>
                        <a:schemeClr val="bg2"/>
                      </a:solidFill>
                      <a:prstDash val="solid"/>
                      <a:round/>
                      <a:headEnd type="none" w="med" len="med"/>
                      <a:tailEnd type="none" w="med" len="med"/>
                    </a:lnL>
                  </a:tcPr>
                </a:tc>
                <a:tc hMerge="1">
                  <a:txBody>
                    <a:bodyPr/>
                    <a:lstStyle/>
                    <a:p>
                      <a:endParaRPr lang="en-GB"/>
                    </a:p>
                  </a:txBody>
                  <a:tcPr/>
                </a:tc>
                <a:tc hMerge="1">
                  <a:txBody>
                    <a:bodyPr/>
                    <a:lstStyle/>
                    <a:p>
                      <a:endParaRPr lang="en-GB"/>
                    </a:p>
                  </a:txBody>
                  <a:tcPr>
                    <a:lnL w="12700" cap="flat" cmpd="sng" algn="ctr">
                      <a:solidFill>
                        <a:schemeClr val="bg2"/>
                      </a:solidFill>
                      <a:prstDash val="solid"/>
                      <a:round/>
                      <a:headEnd type="none" w="med" len="med"/>
                      <a:tailEnd type="none" w="med" len="med"/>
                    </a:lnL>
                  </a:tcPr>
                </a:tc>
                <a:extLst>
                  <a:ext uri="{0D108BD9-81ED-4DB2-BD59-A6C34878D82A}">
                    <a16:rowId xmlns:a16="http://schemas.microsoft.com/office/drawing/2014/main" val="954539012"/>
                  </a:ext>
                </a:extLst>
              </a:tr>
              <a:tr h="273402">
                <a:tc vMerge="1">
                  <a:txBody>
                    <a:bodyPr/>
                    <a:lstStyle/>
                    <a:p>
                      <a:endParaRPr lang="en-GB"/>
                    </a:p>
                  </a:txBody>
                  <a:tcPr/>
                </a:tc>
                <a:tc gridSpan="3">
                  <a:txBody>
                    <a:bodyPr/>
                    <a:lstStyle/>
                    <a:p>
                      <a:pPr algn="ctr"/>
                      <a:r>
                        <a:rPr lang="en-GB" sz="1200" b="1">
                          <a:solidFill>
                            <a:schemeClr val="bg1"/>
                          </a:solidFill>
                        </a:rPr>
                        <a:t>RISK REFERENCE</a:t>
                      </a:r>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B6077"/>
                    </a:solidFill>
                  </a:tcPr>
                </a:tc>
                <a:tc hMerge="1">
                  <a:txBody>
                    <a:bodyPr/>
                    <a:lstStyle/>
                    <a:p>
                      <a:endParaRPr lang="en-GB"/>
                    </a:p>
                  </a:txBody>
                  <a:tcPr>
                    <a:lnL w="12700" cap="flat" cmpd="sng" algn="ctr">
                      <a:solidFill>
                        <a:schemeClr val="bg2"/>
                      </a:solidFill>
                      <a:prstDash val="solid"/>
                      <a:round/>
                      <a:headEnd type="none" w="med" len="med"/>
                      <a:tailEnd type="none" w="med" len="med"/>
                    </a:lnL>
                  </a:tcPr>
                </a:tc>
                <a:tc hMerge="1">
                  <a:txBody>
                    <a:bodyPr/>
                    <a:lstStyle/>
                    <a:p>
                      <a:pPr algn="ctr"/>
                      <a:r>
                        <a:rPr lang="en-GB" sz="1200" b="1">
                          <a:solidFill>
                            <a:schemeClr val="bg1"/>
                          </a:solidFill>
                        </a:rPr>
                        <a:t>CURRENT SCORE</a:t>
                      </a:r>
                      <a:endParaRPr lang="en-GB"/>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B w="3175" cap="flat" cmpd="sng" algn="ctr">
                      <a:solidFill>
                        <a:schemeClr val="tx1"/>
                      </a:solidFill>
                      <a:prstDash val="solid"/>
                      <a:round/>
                      <a:headEnd type="none" w="med" len="med"/>
                      <a:tailEnd type="none" w="med" len="med"/>
                    </a:lnB>
                    <a:solidFill>
                      <a:srgbClr val="0B6077"/>
                    </a:solidFill>
                  </a:tcPr>
                </a:tc>
                <a:tc>
                  <a:txBody>
                    <a:bodyPr/>
                    <a:lstStyle/>
                    <a:p>
                      <a:pPr algn="ctr"/>
                      <a:r>
                        <a:rPr lang="en-GB" sz="1200" b="1">
                          <a:solidFill>
                            <a:schemeClr val="bg1"/>
                          </a:solidFill>
                        </a:rPr>
                        <a:t>CURRENT SCORE</a:t>
                      </a:r>
                      <a:endParaRPr lang="en-GB"/>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B6077"/>
                    </a:solidFill>
                  </a:tcPr>
                </a:tc>
                <a:tc>
                  <a:txBody>
                    <a:bodyPr/>
                    <a:lstStyle/>
                    <a:p>
                      <a:pPr algn="ctr"/>
                      <a:r>
                        <a:rPr lang="en-GB" sz="1200" b="1">
                          <a:solidFill>
                            <a:schemeClr val="bg1"/>
                          </a:solidFill>
                        </a:rPr>
                        <a:t>TARGET SCORE</a:t>
                      </a:r>
                      <a:endParaRPr lang="en-GB"/>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B6077"/>
                    </a:solidFill>
                  </a:tcPr>
                </a:tc>
                <a:tc gridSpan="4">
                  <a:txBody>
                    <a:bodyPr/>
                    <a:lstStyle/>
                    <a:p>
                      <a:pPr algn="ctr"/>
                      <a:r>
                        <a:rPr lang="en-GB" sz="1200" b="1">
                          <a:solidFill>
                            <a:schemeClr val="bg1"/>
                          </a:solidFill>
                        </a:rPr>
                        <a:t>RISK REFERENCE</a:t>
                      </a:r>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B6077"/>
                    </a:solidFill>
                  </a:tcPr>
                </a:tc>
                <a:tc hMerge="1">
                  <a:txBody>
                    <a:bodyPr/>
                    <a:lstStyle/>
                    <a:p>
                      <a:endParaRPr lang="en-GB"/>
                    </a:p>
                  </a:txBody>
                  <a:tcPr/>
                </a:tc>
                <a:tc hMerge="1">
                  <a:txBody>
                    <a:bodyPr/>
                    <a:lstStyle/>
                    <a:p>
                      <a:endParaRPr lang="en-GB"/>
                    </a:p>
                  </a:txBody>
                  <a:tcPr/>
                </a:tc>
                <a:tc hMerge="1">
                  <a:txBody>
                    <a:bodyPr/>
                    <a:lstStyle/>
                    <a:p>
                      <a:endParaRPr lang="en-GB"/>
                    </a:p>
                  </a:txBody>
                  <a:tcPr>
                    <a:lnL w="12700" cap="flat" cmpd="sng" algn="ctr">
                      <a:solidFill>
                        <a:schemeClr val="bg2"/>
                      </a:solidFill>
                      <a:prstDash val="solid"/>
                      <a:round/>
                      <a:headEnd type="none" w="med" len="med"/>
                      <a:tailEnd type="none" w="med" len="med"/>
                    </a:lnL>
                  </a:tcPr>
                </a:tc>
                <a:tc gridSpan="2">
                  <a:txBody>
                    <a:bodyPr/>
                    <a:lstStyle/>
                    <a:p>
                      <a:pPr algn="ctr"/>
                      <a:r>
                        <a:rPr lang="en-GB" sz="1200" b="1">
                          <a:solidFill>
                            <a:schemeClr val="bg1"/>
                          </a:solidFill>
                        </a:rPr>
                        <a:t>CURRENT SCORE</a:t>
                      </a:r>
                      <a:endParaRPr lang="en-GB"/>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B w="3175" cap="flat" cmpd="sng" algn="ctr">
                      <a:solidFill>
                        <a:schemeClr val="tx1"/>
                      </a:solidFill>
                      <a:prstDash val="solid"/>
                      <a:round/>
                      <a:headEnd type="none" w="med" len="med"/>
                      <a:tailEnd type="none" w="med" len="med"/>
                    </a:lnB>
                    <a:solidFill>
                      <a:srgbClr val="0B6077"/>
                    </a:solidFill>
                  </a:tcPr>
                </a:tc>
                <a:tc hMerge="1">
                  <a:txBody>
                    <a:bodyPr/>
                    <a:lstStyle/>
                    <a:p>
                      <a:pPr algn="ctr"/>
                      <a:r>
                        <a:rPr lang="en-GB" sz="1200" b="1">
                          <a:solidFill>
                            <a:schemeClr val="bg1"/>
                          </a:solidFill>
                        </a:rPr>
                        <a:t>TARGET SCORE</a:t>
                      </a:r>
                      <a:endParaRPr lang="en-GB"/>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B6077"/>
                    </a:solidFill>
                  </a:tcPr>
                </a:tc>
                <a:tc gridSpan="3">
                  <a:txBody>
                    <a:bodyPr/>
                    <a:lstStyle/>
                    <a:p>
                      <a:pPr algn="ctr"/>
                      <a:r>
                        <a:rPr lang="en-GB" sz="1200" b="1">
                          <a:solidFill>
                            <a:schemeClr val="bg1"/>
                          </a:solidFill>
                        </a:rPr>
                        <a:t>TARGET SCORE</a:t>
                      </a:r>
                      <a:endParaRPr lang="en-GB"/>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B w="3175" cap="flat" cmpd="sng" algn="ctr">
                      <a:solidFill>
                        <a:schemeClr val="tx1"/>
                      </a:solidFill>
                      <a:prstDash val="solid"/>
                      <a:round/>
                      <a:headEnd type="none" w="med" len="med"/>
                      <a:tailEnd type="none" w="med" len="med"/>
                    </a:lnB>
                    <a:solidFill>
                      <a:srgbClr val="0B6077"/>
                    </a:solid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683079449"/>
                  </a:ext>
                </a:extLst>
              </a:tr>
              <a:tr h="258213">
                <a:tc vMerge="1">
                  <a:txBody>
                    <a:bodyPr/>
                    <a:lstStyle/>
                    <a:p>
                      <a:endParaRPr lang="en-GB"/>
                    </a:p>
                  </a:txBody>
                  <a:tcPr/>
                </a:tc>
                <a:tc grid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a:t>0228 – Fault Domains</a:t>
                      </a: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hemeClr val="bg2"/>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hMerge="1">
                  <a:txBody>
                    <a:bodyPr/>
                    <a:lstStyle/>
                    <a:p>
                      <a:endParaRPr lang="en-GB"/>
                    </a:p>
                  </a:txBody>
                  <a:tcPr>
                    <a:lnL w="3175" cap="flat" cmpd="sng" algn="ctr">
                      <a:solidFill>
                        <a:schemeClr val="tx1"/>
                      </a:solidFill>
                      <a:prstDash val="solid"/>
                      <a:round/>
                      <a:headEnd type="none" w="med" len="med"/>
                      <a:tailEnd type="none" w="med" len="med"/>
                    </a:lnL>
                  </a:tcPr>
                </a:tc>
                <a:tc hMerge="1">
                  <a:txBody>
                    <a:bodyPr/>
                    <a:lstStyle/>
                    <a:p>
                      <a:pPr algn="ctr"/>
                      <a:r>
                        <a:rPr lang="en-GB" sz="1100" b="1"/>
                        <a:t>4x3 = 12/25</a:t>
                      </a:r>
                      <a:endParaRPr lang="en-GB" sz="110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F0000"/>
                    </a:solidFill>
                  </a:tcPr>
                </a:tc>
                <a:tc>
                  <a:txBody>
                    <a:bodyPr/>
                    <a:lstStyle/>
                    <a:p>
                      <a:pPr algn="ctr"/>
                      <a:r>
                        <a:rPr lang="en-GB" sz="1100" b="1"/>
                        <a:t>4x3 = 12/25</a:t>
                      </a:r>
                      <a:endParaRPr lang="en-GB" sz="110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hemeClr val="bg2"/>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F0000"/>
                    </a:solidFill>
                  </a:tcPr>
                </a:tc>
                <a:tc>
                  <a:txBody>
                    <a:bodyPr/>
                    <a:lstStyle/>
                    <a:p>
                      <a:pPr algn="ctr"/>
                      <a:r>
                        <a:rPr lang="en-GB" sz="1100" b="1"/>
                        <a:t>3x2 = 6/25</a:t>
                      </a:r>
                      <a:endParaRPr lang="en-GB" sz="110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hemeClr val="bg2"/>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FFF00"/>
                    </a:solidFill>
                  </a:tcPr>
                </a:tc>
                <a:tc gridSpan="4">
                  <a:txBody>
                    <a:bodyPr/>
                    <a:lstStyle/>
                    <a:p>
                      <a:r>
                        <a:rPr lang="en-GB" sz="1100"/>
                        <a:t>**0280 – PRIVATE</a:t>
                      </a: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hMerge="1">
                  <a:txBody>
                    <a:bodyPr/>
                    <a:lstStyle/>
                    <a:p>
                      <a:endParaRPr lang="en-GB"/>
                    </a:p>
                  </a:txBody>
                  <a:tcPr/>
                </a:tc>
                <a:tc hMerge="1">
                  <a:txBody>
                    <a:bodyPr/>
                    <a:lstStyle/>
                    <a:p>
                      <a:endParaRPr lang="en-GB"/>
                    </a:p>
                  </a:txBody>
                  <a:tcPr/>
                </a:tc>
                <a:tc hMerge="1">
                  <a:txBody>
                    <a:bodyPr/>
                    <a:lstStyle/>
                    <a:p>
                      <a:endParaRPr lang="en-GB"/>
                    </a:p>
                  </a:txBody>
                  <a:tcPr>
                    <a:lnL w="3175" cap="flat" cmpd="sng" algn="ctr">
                      <a:solidFill>
                        <a:schemeClr val="tx1"/>
                      </a:solidFill>
                      <a:prstDash val="solid"/>
                      <a:round/>
                      <a:headEnd type="none" w="med" len="med"/>
                      <a:tailEnd type="none" w="med" len="med"/>
                    </a:lnL>
                  </a:tcPr>
                </a:tc>
                <a:tc gridSpan="2">
                  <a:txBody>
                    <a:bodyPr/>
                    <a:lstStyle/>
                    <a:p>
                      <a:pPr algn="ctr"/>
                      <a:r>
                        <a:rPr lang="en-GB" sz="1100" b="1"/>
                        <a:t>5X3 = 15/25</a:t>
                      </a:r>
                      <a:endParaRPr lang="en-GB" sz="110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F0000"/>
                    </a:solidFill>
                  </a:tcPr>
                </a:tc>
                <a:tc hMerge="1">
                  <a:txBody>
                    <a:bodyPr/>
                    <a:lstStyle/>
                    <a:p>
                      <a:endParaRPr lang="en-GB"/>
                    </a:p>
                  </a:txBody>
                  <a:tcPr>
                    <a:lnL w="3175" cap="flat" cmpd="sng" algn="ctr">
                      <a:solidFill>
                        <a:schemeClr val="tx1"/>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FFFF00"/>
                    </a:solidFill>
                  </a:tcPr>
                </a:tc>
                <a:tc gridSpan="3">
                  <a:txBody>
                    <a:bodyPr/>
                    <a:lstStyle/>
                    <a:p>
                      <a:pPr algn="ctr"/>
                      <a:r>
                        <a:rPr lang="en-GB" sz="1100" b="1"/>
                        <a:t>2X5 = 10/25</a:t>
                      </a:r>
                      <a:endParaRPr lang="en-GB" sz="110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FC000"/>
                    </a:solid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156273372"/>
                  </a:ext>
                </a:extLst>
              </a:tr>
              <a:tr h="258213">
                <a:tc vMerge="1">
                  <a:txBody>
                    <a:bodyPr/>
                    <a:lstStyle/>
                    <a:p>
                      <a:endParaRPr lang="en-GB"/>
                    </a:p>
                  </a:txBody>
                  <a:tcPr/>
                </a:tc>
                <a:tc grid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a:t>**0229 - PRIVATE</a:t>
                      </a: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hMerge="1">
                  <a:txBody>
                    <a:bodyPr/>
                    <a:lstStyle/>
                    <a:p>
                      <a:endParaRPr lang="en-GB"/>
                    </a:p>
                  </a:txBody>
                  <a:tcPr>
                    <a:lnL w="3175" cap="flat" cmpd="sng" algn="ctr">
                      <a:solidFill>
                        <a:schemeClr val="tx1"/>
                      </a:solidFill>
                      <a:prstDash val="solid"/>
                      <a:round/>
                      <a:headEnd type="none" w="med" len="med"/>
                      <a:tailEnd type="none" w="med" len="med"/>
                    </a:lnL>
                  </a:tcPr>
                </a:tc>
                <a:tc hMerge="1">
                  <a:txBody>
                    <a:bodyPr/>
                    <a:lstStyle/>
                    <a:p>
                      <a:pPr algn="ctr"/>
                      <a:r>
                        <a:rPr lang="en-GB" sz="1100" b="1"/>
                        <a:t>3x4 = 12/25</a:t>
                      </a:r>
                      <a:endParaRPr lang="en-GB" sz="110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F0000"/>
                    </a:solidFill>
                  </a:tcPr>
                </a:tc>
                <a:tc>
                  <a:txBody>
                    <a:bodyPr/>
                    <a:lstStyle/>
                    <a:p>
                      <a:pPr algn="ctr"/>
                      <a:r>
                        <a:rPr lang="en-GB" sz="1100" b="1"/>
                        <a:t>3x4 = 12/25</a:t>
                      </a:r>
                      <a:endParaRPr lang="en-GB" sz="110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F0000"/>
                    </a:solidFill>
                  </a:tcPr>
                </a:tc>
                <a:tc>
                  <a:txBody>
                    <a:bodyPr/>
                    <a:lstStyle/>
                    <a:p>
                      <a:pPr algn="ctr"/>
                      <a:r>
                        <a:rPr lang="en-GB" sz="1100" b="1"/>
                        <a:t>3x2 = 6/25</a:t>
                      </a:r>
                      <a:endParaRPr lang="en-GB" sz="110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FFF00"/>
                    </a:solidFill>
                  </a:tcPr>
                </a:tc>
                <a:tc gridSpan="4">
                  <a:txBody>
                    <a:bodyPr/>
                    <a:lstStyle/>
                    <a:p>
                      <a:r>
                        <a:rPr lang="en-GB" sz="1100"/>
                        <a:t>**0281 – PRIVATE</a:t>
                      </a: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hMerge="1">
                  <a:txBody>
                    <a:bodyPr/>
                    <a:lstStyle/>
                    <a:p>
                      <a:endParaRPr lang="en-GB"/>
                    </a:p>
                  </a:txBody>
                  <a:tcPr/>
                </a:tc>
                <a:tc hMerge="1">
                  <a:txBody>
                    <a:bodyPr/>
                    <a:lstStyle/>
                    <a:p>
                      <a:endParaRPr lang="en-GB"/>
                    </a:p>
                  </a:txBody>
                  <a:tcPr/>
                </a:tc>
                <a:tc hMerge="1">
                  <a:txBody>
                    <a:bodyPr/>
                    <a:lstStyle/>
                    <a:p>
                      <a:endParaRPr lang="en-GB"/>
                    </a:p>
                  </a:txBody>
                  <a:tcPr>
                    <a:lnL w="3175" cap="flat" cmpd="sng" algn="ctr">
                      <a:solidFill>
                        <a:schemeClr val="tx1"/>
                      </a:solidFill>
                      <a:prstDash val="solid"/>
                      <a:round/>
                      <a:headEnd type="none" w="med" len="med"/>
                      <a:tailEnd type="none" w="med" len="med"/>
                    </a:lnL>
                  </a:tcPr>
                </a:tc>
                <a:tc gridSpan="2">
                  <a:txBody>
                    <a:bodyPr/>
                    <a:lstStyle/>
                    <a:p>
                      <a:pPr algn="ctr"/>
                      <a:r>
                        <a:rPr lang="en-GB" sz="1100" b="1"/>
                        <a:t>3X5 = 15/25</a:t>
                      </a:r>
                      <a:endParaRPr lang="en-GB" sz="110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F0000"/>
                    </a:solidFill>
                  </a:tcPr>
                </a:tc>
                <a:tc hMerge="1">
                  <a:txBody>
                    <a:bodyPr/>
                    <a:lstStyle/>
                    <a:p>
                      <a:endParaRPr lang="en-GB"/>
                    </a:p>
                  </a:txBody>
                  <a:tcPr>
                    <a:lnL w="3175" cap="flat" cmpd="sng" algn="ctr">
                      <a:solidFill>
                        <a:schemeClr val="tx1"/>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FFFF00"/>
                    </a:solidFill>
                  </a:tcPr>
                </a:tc>
                <a:tc gridSpan="3">
                  <a:txBody>
                    <a:bodyPr/>
                    <a:lstStyle/>
                    <a:p>
                      <a:pPr algn="ctr"/>
                      <a:r>
                        <a:rPr lang="en-GB" sz="1100" b="1"/>
                        <a:t>2X3 = 6/25</a:t>
                      </a:r>
                      <a:endParaRPr lang="en-GB" sz="110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FC000"/>
                    </a:solid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615628258"/>
                  </a:ext>
                </a:extLst>
              </a:tr>
              <a:tr h="258213">
                <a:tc vMerge="1">
                  <a:txBody>
                    <a:bodyPr/>
                    <a:lstStyle/>
                    <a:p>
                      <a:endParaRPr lang="en-GB"/>
                    </a:p>
                  </a:txBody>
                  <a:tcPr/>
                </a:tc>
                <a:tc grid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a:t>**0257 – PRIVATE</a:t>
                      </a: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hMerge="1">
                  <a:txBody>
                    <a:bodyPr/>
                    <a:lstStyle/>
                    <a:p>
                      <a:endParaRPr lang="en-GB"/>
                    </a:p>
                  </a:txBody>
                  <a:tcPr>
                    <a:lnL w="3175" cap="flat" cmpd="sng" algn="ctr">
                      <a:solidFill>
                        <a:schemeClr val="tx1"/>
                      </a:solidFill>
                      <a:prstDash val="solid"/>
                      <a:round/>
                      <a:headEnd type="none" w="med" len="med"/>
                      <a:tailEnd type="none" w="med" len="med"/>
                    </a:lnL>
                  </a:tcPr>
                </a:tc>
                <a:tc hMerge="1">
                  <a:txBody>
                    <a:bodyPr/>
                    <a:lstStyle/>
                    <a:p>
                      <a:pPr algn="ctr"/>
                      <a:r>
                        <a:rPr lang="en-GB" sz="1100" b="1"/>
                        <a:t>5X3 = 15/25</a:t>
                      </a:r>
                      <a:endParaRPr lang="en-GB" sz="110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F0000"/>
                    </a:solidFill>
                  </a:tcPr>
                </a:tc>
                <a:tc>
                  <a:txBody>
                    <a:bodyPr/>
                    <a:lstStyle/>
                    <a:p>
                      <a:pPr algn="ctr"/>
                      <a:r>
                        <a:rPr lang="en-GB" sz="1100" b="1"/>
                        <a:t>5X3 = 15/25</a:t>
                      </a:r>
                      <a:endParaRPr lang="en-GB" sz="110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F0000"/>
                    </a:solidFill>
                  </a:tcPr>
                </a:tc>
                <a:tc>
                  <a:txBody>
                    <a:bodyPr/>
                    <a:lstStyle/>
                    <a:p>
                      <a:pPr algn="ctr"/>
                      <a:r>
                        <a:rPr lang="en-GB" sz="1100" b="1"/>
                        <a:t>5X2 = 10/25</a:t>
                      </a:r>
                      <a:endParaRPr lang="en-GB" sz="110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FFF00"/>
                    </a:solidFill>
                  </a:tcPr>
                </a:tc>
                <a:tc gridSpan="4">
                  <a:txBody>
                    <a:bodyPr/>
                    <a:lstStyle/>
                    <a:p>
                      <a:r>
                        <a:rPr lang="en-GB" sz="1100"/>
                        <a:t>**0282 - PRIVATE</a:t>
                      </a: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hMerge="1">
                  <a:txBody>
                    <a:bodyPr/>
                    <a:lstStyle/>
                    <a:p>
                      <a:endParaRPr lang="en-GB"/>
                    </a:p>
                  </a:txBody>
                  <a:tcPr/>
                </a:tc>
                <a:tc hMerge="1">
                  <a:txBody>
                    <a:bodyPr/>
                    <a:lstStyle/>
                    <a:p>
                      <a:endParaRPr lang="en-GB"/>
                    </a:p>
                  </a:txBody>
                  <a:tcPr/>
                </a:tc>
                <a:tc hMerge="1">
                  <a:txBody>
                    <a:bodyPr/>
                    <a:lstStyle/>
                    <a:p>
                      <a:endParaRPr lang="en-GB"/>
                    </a:p>
                  </a:txBody>
                  <a:tcPr>
                    <a:lnL w="3175" cap="flat" cmpd="sng" algn="ctr">
                      <a:solidFill>
                        <a:schemeClr val="tx1"/>
                      </a:solidFill>
                      <a:prstDash val="solid"/>
                      <a:round/>
                      <a:headEnd type="none" w="med" len="med"/>
                      <a:tailEnd type="none" w="med" len="med"/>
                    </a:lnL>
                  </a:tcPr>
                </a:tc>
                <a:tc gridSpan="2">
                  <a:txBody>
                    <a:bodyPr/>
                    <a:lstStyle/>
                    <a:p>
                      <a:pPr algn="ctr"/>
                      <a:r>
                        <a:rPr lang="en-GB" sz="1100" b="1"/>
                        <a:t>3X5 = 15/25</a:t>
                      </a:r>
                      <a:endParaRPr lang="en-GB" sz="110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F0000"/>
                    </a:solidFill>
                  </a:tcPr>
                </a:tc>
                <a:tc hMerge="1">
                  <a:txBody>
                    <a:bodyPr/>
                    <a:lstStyle/>
                    <a:p>
                      <a:endParaRPr lang="en-GB"/>
                    </a:p>
                  </a:txBody>
                  <a:tcPr>
                    <a:lnL w="3175" cap="flat" cmpd="sng" algn="ctr">
                      <a:solidFill>
                        <a:schemeClr val="tx1"/>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FFFF00"/>
                    </a:solidFill>
                  </a:tcPr>
                </a:tc>
                <a:tc gridSpan="3">
                  <a:txBody>
                    <a:bodyPr/>
                    <a:lstStyle/>
                    <a:p>
                      <a:pPr algn="ctr"/>
                      <a:r>
                        <a:rPr lang="en-GB" sz="1100" b="1"/>
                        <a:t>2X5 = 10/25</a:t>
                      </a:r>
                      <a:endParaRPr lang="en-GB" sz="110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FC000"/>
                    </a:solid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646163014"/>
                  </a:ext>
                </a:extLst>
              </a:tr>
              <a:tr h="258213">
                <a:tc vMerge="1">
                  <a:txBody>
                    <a:bodyPr/>
                    <a:lstStyle/>
                    <a:p>
                      <a:pPr algn="ctr"/>
                      <a:endParaRPr lang="en-GB" sz="1200" b="1">
                        <a:solidFill>
                          <a:schemeClr val="bg1"/>
                        </a:solidFill>
                      </a:endParaRPr>
                    </a:p>
                  </a:txBody>
                  <a:tcPr vert="vert270" anchor="ctr">
                    <a:lnL w="3175" cap="flat" cmpd="sng" algn="ctr">
                      <a:solidFill>
                        <a:schemeClr val="tx1"/>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solidFill>
                      <a:srgbClr val="0F82A1"/>
                    </a:solidFill>
                  </a:tcPr>
                </a:tc>
                <a:tc grid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a:t>**0277 - PRIVATE</a:t>
                      </a: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hMerge="1">
                  <a:txBody>
                    <a:bodyPr/>
                    <a:lstStyle/>
                    <a:p>
                      <a:endParaRPr lang="en-GB"/>
                    </a:p>
                  </a:txBody>
                  <a:tcPr>
                    <a:lnL w="3175" cap="flat" cmpd="sng" algn="ctr">
                      <a:solidFill>
                        <a:schemeClr val="tx1"/>
                      </a:solidFill>
                      <a:prstDash val="solid"/>
                      <a:round/>
                      <a:headEnd type="none" w="med" len="med"/>
                      <a:tailEnd type="none" w="med" len="med"/>
                    </a:lnL>
                  </a:tcPr>
                </a:tc>
                <a:tc hMerge="1">
                  <a:txBody>
                    <a:bodyPr/>
                    <a:lstStyle/>
                    <a:p>
                      <a:pPr algn="ctr"/>
                      <a:r>
                        <a:rPr lang="en-GB" sz="1100" b="1"/>
                        <a:t>5x3 = 15/25</a:t>
                      </a:r>
                      <a:endParaRPr lang="en-GB" sz="110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F0000"/>
                    </a:solidFill>
                  </a:tcPr>
                </a:tc>
                <a:tc>
                  <a:txBody>
                    <a:bodyPr/>
                    <a:lstStyle/>
                    <a:p>
                      <a:pPr algn="ctr"/>
                      <a:r>
                        <a:rPr lang="en-GB" sz="1100" b="1"/>
                        <a:t>5x3 = 15/25</a:t>
                      </a:r>
                      <a:endParaRPr lang="en-GB" sz="110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F0000"/>
                    </a:solidFill>
                  </a:tcPr>
                </a:tc>
                <a:tc>
                  <a:txBody>
                    <a:bodyPr/>
                    <a:lstStyle/>
                    <a:p>
                      <a:pPr algn="ctr"/>
                      <a:r>
                        <a:rPr lang="en-GB" sz="1100" b="1"/>
                        <a:t>2x5 = 10/25</a:t>
                      </a:r>
                      <a:endParaRPr lang="en-GB" sz="110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FFF00"/>
                    </a:solidFill>
                  </a:tcPr>
                </a:tc>
                <a:tc gridSpan="4">
                  <a:txBody>
                    <a:bodyPr/>
                    <a:lstStyle/>
                    <a:p>
                      <a:r>
                        <a:rPr lang="en-GB" sz="1100"/>
                        <a:t>**0286 – PRIVATE</a:t>
                      </a: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hMerge="1">
                  <a:txBody>
                    <a:bodyPr/>
                    <a:lstStyle/>
                    <a:p>
                      <a:endParaRPr lang="en-GB"/>
                    </a:p>
                  </a:txBody>
                  <a:tcPr/>
                </a:tc>
                <a:tc hMerge="1">
                  <a:txBody>
                    <a:bodyPr/>
                    <a:lstStyle/>
                    <a:p>
                      <a:endParaRPr lang="en-GB"/>
                    </a:p>
                  </a:txBody>
                  <a:tcPr>
                    <a:lnL w="3175" cap="flat" cmpd="sng" algn="ctr">
                      <a:solidFill>
                        <a:schemeClr val="bg1">
                          <a:lumMod val="65000"/>
                        </a:schemeClr>
                      </a:solidFill>
                      <a:prstDash val="solid"/>
                      <a:round/>
                      <a:headEnd type="none" w="med" len="med"/>
                      <a:tailEnd type="none" w="med" len="med"/>
                    </a:lnL>
                  </a:tcPr>
                </a:tc>
                <a:tc hMerge="1">
                  <a:txBody>
                    <a:bodyPr/>
                    <a:lstStyle/>
                    <a:p>
                      <a:endParaRPr lang="en-GB"/>
                    </a:p>
                  </a:txBody>
                  <a:tcPr>
                    <a:lnL w="3175" cap="flat" cmpd="sng" algn="ctr">
                      <a:solidFill>
                        <a:schemeClr val="tx1"/>
                      </a:solidFill>
                      <a:prstDash val="solid"/>
                      <a:round/>
                      <a:headEnd type="none" w="med" len="med"/>
                      <a:tailEnd type="none" w="med" len="med"/>
                    </a:lnL>
                  </a:tcPr>
                </a:tc>
                <a:tc gridSpan="2">
                  <a:txBody>
                    <a:bodyPr/>
                    <a:lstStyle/>
                    <a:p>
                      <a:pPr algn="ctr"/>
                      <a:r>
                        <a:rPr lang="en-GB" sz="1100" b="1"/>
                        <a:t>3x4 = 12/25</a:t>
                      </a: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F0000"/>
                    </a:solidFill>
                  </a:tcPr>
                </a:tc>
                <a:tc hMerge="1">
                  <a:txBody>
                    <a:bodyPr/>
                    <a:lstStyle/>
                    <a:p>
                      <a:endParaRPr lang="en-GB"/>
                    </a:p>
                  </a:txBody>
                  <a:tcPr>
                    <a:lnL w="3175" cap="flat" cmpd="sng" algn="ctr">
                      <a:solidFill>
                        <a:schemeClr val="tx1"/>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T w="12700" cap="flat" cmpd="sng" algn="ctr">
                      <a:solidFill>
                        <a:schemeClr val="bg2"/>
                      </a:solidFill>
                      <a:prstDash val="solid"/>
                      <a:round/>
                      <a:headEnd type="none" w="med" len="med"/>
                      <a:tailEnd type="none" w="med" len="med"/>
                    </a:lnT>
                    <a:solidFill>
                      <a:srgbClr val="FFFF00"/>
                    </a:solidFill>
                  </a:tcPr>
                </a:tc>
                <a:tc gridSpan="3">
                  <a:txBody>
                    <a:bodyPr/>
                    <a:lstStyle/>
                    <a:p>
                      <a:pPr algn="ctr"/>
                      <a:r>
                        <a:rPr lang="en-GB" sz="1100" b="1"/>
                        <a:t>2x4 = 8/25</a:t>
                      </a: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FFF00"/>
                    </a:solidFill>
                  </a:tcPr>
                </a:tc>
                <a:tc hMerge="1">
                  <a:txBody>
                    <a:bodyPr/>
                    <a:lstStyle/>
                    <a:p>
                      <a:endParaRPr lang="en-GB"/>
                    </a:p>
                  </a:txBody>
                  <a:tcPr/>
                </a:tc>
                <a:tc hMerge="1">
                  <a:txBody>
                    <a:bodyPr/>
                    <a:lstStyle/>
                    <a:p>
                      <a:endParaRPr lang="en-GB"/>
                    </a:p>
                  </a:txBody>
                  <a:tcPr>
                    <a:lnL w="3175" cap="flat" cmpd="sng" algn="ctr">
                      <a:solidFill>
                        <a:schemeClr val="bg1">
                          <a:lumMod val="65000"/>
                        </a:schemeClr>
                      </a:solidFill>
                      <a:prstDash val="solid"/>
                      <a:round/>
                      <a:headEnd type="none" w="med" len="med"/>
                      <a:tailEnd type="none" w="med" len="med"/>
                    </a:lnL>
                  </a:tcPr>
                </a:tc>
                <a:extLst>
                  <a:ext uri="{0D108BD9-81ED-4DB2-BD59-A6C34878D82A}">
                    <a16:rowId xmlns:a16="http://schemas.microsoft.com/office/drawing/2014/main" val="751490772"/>
                  </a:ext>
                </a:extLst>
              </a:tr>
              <a:tr h="258213">
                <a:tc vMerge="1">
                  <a:txBody>
                    <a:bodyPr/>
                    <a:lstStyle/>
                    <a:p>
                      <a:pPr algn="ctr"/>
                      <a:endParaRPr lang="en-GB" sz="1200" b="1">
                        <a:solidFill>
                          <a:schemeClr val="bg1"/>
                        </a:solidFill>
                      </a:endParaRPr>
                    </a:p>
                  </a:txBody>
                  <a:tcPr vert="vert27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solidFill>
                      <a:srgbClr val="0F82A1"/>
                    </a:solidFill>
                  </a:tcPr>
                </a:tc>
                <a:tc gridSpan="3">
                  <a:txBody>
                    <a:bodyPr/>
                    <a:lstStyle/>
                    <a:p>
                      <a:r>
                        <a:rPr lang="en-GB" sz="1100"/>
                        <a:t>0289 – Digital Inflation</a:t>
                      </a:r>
                    </a:p>
                  </a:txBody>
                  <a:tcPr>
                    <a:lnL w="3175" cap="flat" cmpd="sng" algn="ctr">
                      <a:solidFill>
                        <a:schemeClr val="tx1"/>
                      </a:solidFill>
                      <a:prstDash val="solid"/>
                      <a:round/>
                      <a:headEnd type="none" w="med" len="med"/>
                      <a:tailEnd type="none" w="med" len="med"/>
                    </a:lnL>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hMerge="1">
                  <a:txBody>
                    <a:bodyPr/>
                    <a:lstStyle/>
                    <a:p>
                      <a:endParaRPr lang="en-GB"/>
                    </a:p>
                  </a:txBody>
                  <a:tcPr/>
                </a:tc>
                <a:tc hMerge="1">
                  <a:txBody>
                    <a:bodyPr/>
                    <a:lstStyle/>
                    <a:p>
                      <a:endParaRPr lang="en-GB"/>
                    </a:p>
                  </a:txBody>
                  <a:tcP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F0000"/>
                    </a:solidFill>
                  </a:tcPr>
                </a:tc>
                <a:tc>
                  <a:txBody>
                    <a:bodyPr/>
                    <a:lstStyle/>
                    <a:p>
                      <a:pPr algn="ctr"/>
                      <a:r>
                        <a:rPr lang="en-GB" sz="1100" b="1"/>
                        <a:t>4x4 = 16/25</a:t>
                      </a:r>
                    </a:p>
                  </a:txBody>
                  <a:tcP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F0000"/>
                    </a:solidFill>
                  </a:tcPr>
                </a:tc>
                <a:tc>
                  <a:txBody>
                    <a:bodyPr/>
                    <a:lstStyle/>
                    <a:p>
                      <a:pPr algn="ctr"/>
                      <a:r>
                        <a:rPr lang="en-GB" sz="1100" b="1"/>
                        <a:t>3x4 = 12/25</a:t>
                      </a:r>
                    </a:p>
                  </a:txBody>
                  <a:tcPr>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FC000"/>
                    </a:solidFill>
                  </a:tcPr>
                </a:tc>
                <a:tc gridSpan="4">
                  <a:txBody>
                    <a:bodyPr/>
                    <a:lstStyle/>
                    <a:p>
                      <a:r>
                        <a:rPr lang="en-GB" sz="1100"/>
                        <a:t>0291 – Network Equipment delays – DC 2</a:t>
                      </a: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hMerge="1">
                  <a:txBody>
                    <a:bodyPr/>
                    <a:lstStyle/>
                    <a:p>
                      <a:endParaRPr lang="en-GB"/>
                    </a:p>
                  </a:txBody>
                  <a:tcPr/>
                </a:tc>
                <a:tc hMerge="1">
                  <a:txBody>
                    <a:bodyPr/>
                    <a:lstStyle/>
                    <a:p>
                      <a:endParaRPr lang="en-GB"/>
                    </a:p>
                  </a:txBody>
                  <a:tcPr/>
                </a:tc>
                <a:tc hMerge="1">
                  <a:txBody>
                    <a:bodyPr/>
                    <a:lstStyle/>
                    <a:p>
                      <a:endParaRPr lang="en-GB"/>
                    </a:p>
                  </a:txBody>
                  <a:tcPr>
                    <a:lnL w="3175" cap="flat" cmpd="sng" algn="ctr">
                      <a:solidFill>
                        <a:schemeClr val="tx1"/>
                      </a:solidFill>
                      <a:prstDash val="solid"/>
                      <a:round/>
                      <a:headEnd type="none" w="med" len="med"/>
                      <a:tailEnd type="none" w="med" len="med"/>
                    </a:lnL>
                  </a:tcPr>
                </a:tc>
                <a:tc gridSpan="2">
                  <a:txBody>
                    <a:bodyPr/>
                    <a:lstStyle/>
                    <a:p>
                      <a:pPr algn="ctr"/>
                      <a:r>
                        <a:rPr lang="en-GB" sz="1100" b="1"/>
                        <a:t>4x4 = 16/25</a:t>
                      </a: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F0000"/>
                    </a:solidFill>
                  </a:tcPr>
                </a:tc>
                <a:tc hMerge="1">
                  <a:txBody>
                    <a:bodyPr/>
                    <a:lstStyle/>
                    <a:p>
                      <a:endParaRPr lang="en-GB"/>
                    </a:p>
                  </a:txBody>
                  <a:tcPr>
                    <a:lnL w="3175" cap="flat" cmpd="sng" algn="ctr">
                      <a:solidFill>
                        <a:schemeClr val="tx1"/>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solidFill>
                      <a:srgbClr val="FFFF00"/>
                    </a:solidFill>
                  </a:tcPr>
                </a:tc>
                <a:tc gridSpan="3">
                  <a:txBody>
                    <a:bodyPr/>
                    <a:lstStyle/>
                    <a:p>
                      <a:pPr algn="ctr"/>
                      <a:r>
                        <a:rPr lang="en-GB" sz="1100" b="1"/>
                        <a:t>3x3 = 9/25</a:t>
                      </a: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FC000"/>
                    </a:solid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64199367"/>
                  </a:ext>
                </a:extLst>
              </a:tr>
              <a:tr h="258213">
                <a:tc vMerge="1">
                  <a:txBody>
                    <a:bodyPr/>
                    <a:lstStyle/>
                    <a:p>
                      <a:pPr algn="ctr"/>
                      <a:endParaRPr lang="en-GB" sz="1200" b="1">
                        <a:solidFill>
                          <a:schemeClr val="bg1"/>
                        </a:solidFill>
                      </a:endParaRPr>
                    </a:p>
                  </a:txBody>
                  <a:tcPr vert="vert27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solidFill>
                      <a:srgbClr val="0F82A1"/>
                    </a:solidFill>
                  </a:tcPr>
                </a:tc>
                <a:tc gridSpan="3">
                  <a:txBody>
                    <a:bodyPr/>
                    <a:lstStyle/>
                    <a:p>
                      <a:r>
                        <a:rPr lang="en-GB" sz="1100"/>
                        <a:t>**0278 - PRIVATE</a:t>
                      </a:r>
                    </a:p>
                  </a:txBody>
                  <a:tcPr>
                    <a:lnL w="3175" cap="flat" cmpd="sng" algn="ctr">
                      <a:solidFill>
                        <a:schemeClr val="tx1"/>
                      </a:solidFill>
                      <a:prstDash val="solid"/>
                      <a:round/>
                      <a:headEnd type="none" w="med" len="med"/>
                      <a:tailEnd type="none" w="med" len="med"/>
                    </a:lnL>
                    <a:lnT w="3175" cap="flat" cmpd="sng" algn="ctr">
                      <a:solidFill>
                        <a:schemeClr val="tx1"/>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hMerge="1">
                  <a:txBody>
                    <a:bodyPr/>
                    <a:lstStyle/>
                    <a:p>
                      <a:endParaRPr lang="en-GB"/>
                    </a:p>
                  </a:txBody>
                  <a:tcPr/>
                </a:tc>
                <a:tc hMerge="1">
                  <a:txBody>
                    <a:bodyPr/>
                    <a:lstStyle/>
                    <a:p>
                      <a:endParaRPr lang="en-GB"/>
                    </a:p>
                  </a:txBody>
                  <a:tcPr/>
                </a:tc>
                <a:tc>
                  <a:txBody>
                    <a:bodyPr/>
                    <a:lstStyle/>
                    <a:p>
                      <a:pPr algn="ctr"/>
                      <a:r>
                        <a:rPr lang="en-GB" sz="1100" b="1"/>
                        <a:t>5X3 = 15/25</a:t>
                      </a:r>
                      <a:endParaRPr lang="en-GB" sz="1100"/>
                    </a:p>
                  </a:txBody>
                  <a:tcPr>
                    <a:lnT w="3175" cap="flat" cmpd="sng" algn="ctr">
                      <a:solidFill>
                        <a:schemeClr val="tx1"/>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FF0000"/>
                    </a:solidFill>
                  </a:tcPr>
                </a:tc>
                <a:tc>
                  <a:txBody>
                    <a:bodyPr/>
                    <a:lstStyle/>
                    <a:p>
                      <a:pPr algn="ctr"/>
                      <a:r>
                        <a:rPr lang="en-GB" sz="1100" b="1"/>
                        <a:t>2X5 = 10/25</a:t>
                      </a:r>
                      <a:endParaRPr lang="en-GB" sz="1100"/>
                    </a:p>
                  </a:txBody>
                  <a:tcPr>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FFC000"/>
                    </a:solidFill>
                  </a:tcPr>
                </a:tc>
                <a:tc gridSpan="4">
                  <a:txBody>
                    <a:bodyPr/>
                    <a:lstStyle/>
                    <a:p>
                      <a:r>
                        <a:rPr lang="en-GB" sz="1100" dirty="0"/>
                        <a:t>0292 – Insufficient human resource infrastructure capacity</a:t>
                      </a: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hMerge="1">
                  <a:txBody>
                    <a:bodyPr/>
                    <a:lstStyle/>
                    <a:p>
                      <a:endParaRPr lang="en-GB"/>
                    </a:p>
                  </a:txBody>
                  <a:tcPr/>
                </a:tc>
                <a:tc hMerge="1">
                  <a:txBody>
                    <a:bodyPr/>
                    <a:lstStyle/>
                    <a:p>
                      <a:endParaRPr lang="en-GB"/>
                    </a:p>
                  </a:txBody>
                  <a:tcPr/>
                </a:tc>
                <a:tc hMerge="1">
                  <a:txBody>
                    <a:bodyPr/>
                    <a:lstStyle/>
                    <a:p>
                      <a:endParaRPr lang="en-GB"/>
                    </a:p>
                  </a:txBody>
                  <a:tcPr>
                    <a:lnL w="3175" cap="flat" cmpd="sng" algn="ctr">
                      <a:solidFill>
                        <a:schemeClr val="tx1"/>
                      </a:solidFill>
                      <a:prstDash val="solid"/>
                      <a:round/>
                      <a:headEnd type="none" w="med" len="med"/>
                      <a:tailEnd type="none" w="med" len="med"/>
                    </a:lnL>
                  </a:tcPr>
                </a:tc>
                <a:tc gridSpan="2">
                  <a:txBody>
                    <a:bodyPr/>
                    <a:lstStyle/>
                    <a:p>
                      <a:pPr algn="ctr"/>
                      <a:r>
                        <a:rPr lang="en-GB" sz="1100" b="1"/>
                        <a:t>4x4 = 16/25</a:t>
                      </a: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F0000"/>
                    </a:solidFill>
                  </a:tcPr>
                </a:tc>
                <a:tc hMerge="1">
                  <a:txBody>
                    <a:bodyPr/>
                    <a:lstStyle/>
                    <a:p>
                      <a:endParaRPr lang="en-GB"/>
                    </a:p>
                  </a:txBody>
                  <a:tcPr/>
                </a:tc>
                <a:tc gridSpan="3">
                  <a:txBody>
                    <a:bodyPr/>
                    <a:lstStyle/>
                    <a:p>
                      <a:pPr algn="ctr"/>
                      <a:r>
                        <a:rPr lang="en-GB" sz="1100" b="1"/>
                        <a:t>4x2 = 8/25</a:t>
                      </a: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FC000"/>
                    </a:solid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476941882"/>
                  </a:ext>
                </a:extLst>
              </a:tr>
              <a:tr h="258213">
                <a:tc>
                  <a:txBody>
                    <a:bodyPr/>
                    <a:lstStyle/>
                    <a:p>
                      <a:pPr algn="ctr"/>
                      <a:endParaRPr lang="en-GB" sz="1200" b="1">
                        <a:solidFill>
                          <a:schemeClr val="bg1"/>
                        </a:solidFill>
                      </a:endParaRPr>
                    </a:p>
                  </a:txBody>
                  <a:tcPr vert="vert27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solidFill>
                      <a:srgbClr val="0F82A1"/>
                    </a:solidFill>
                  </a:tcPr>
                </a:tc>
                <a:tc gridSpan="3">
                  <a:txBody>
                    <a:bodyPr/>
                    <a:lstStyle/>
                    <a:p>
                      <a:r>
                        <a:rPr lang="en-GB" sz="1100"/>
                        <a:t>**0279 – PRIVATE</a:t>
                      </a:r>
                    </a:p>
                  </a:txBody>
                  <a:tcPr>
                    <a:lnL w="3175" cap="flat" cmpd="sng" algn="ctr">
                      <a:solidFill>
                        <a:schemeClr val="tx1"/>
                      </a:solidFill>
                      <a:prstDash val="solid"/>
                      <a:round/>
                      <a:headEnd type="none" w="med" len="med"/>
                      <a:tailEnd type="none" w="med" len="med"/>
                    </a:lnL>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hMerge="1">
                  <a:txBody>
                    <a:bodyPr/>
                    <a:lstStyle/>
                    <a:p>
                      <a:endParaRPr lang="en-GB"/>
                    </a:p>
                  </a:txBody>
                  <a:tcPr/>
                </a:tc>
                <a:tc hMerge="1">
                  <a:txBody>
                    <a:bodyPr/>
                    <a:lstStyle/>
                    <a:p>
                      <a:endParaRPr lang="en-GB"/>
                    </a:p>
                  </a:txBody>
                  <a:tcPr/>
                </a:tc>
                <a:tc>
                  <a:txBody>
                    <a:bodyPr/>
                    <a:lstStyle/>
                    <a:p>
                      <a:pPr algn="ctr"/>
                      <a:r>
                        <a:rPr lang="en-GB" sz="1100" b="1"/>
                        <a:t>5X3 = 15/25</a:t>
                      </a:r>
                      <a:endParaRPr lang="en-GB" sz="1100"/>
                    </a:p>
                  </a:txBody>
                  <a:tcP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FF0000"/>
                    </a:solidFill>
                  </a:tcPr>
                </a:tc>
                <a:tc>
                  <a:txBody>
                    <a:bodyPr/>
                    <a:lstStyle/>
                    <a:p>
                      <a:pPr algn="ctr"/>
                      <a:r>
                        <a:rPr lang="en-GB" sz="1100" b="1"/>
                        <a:t>2X5 = 10/25</a:t>
                      </a:r>
                      <a:endParaRPr lang="en-GB" sz="1100"/>
                    </a:p>
                  </a:txBody>
                  <a:tcPr>
                    <a:lnR w="3175" cap="flat" cmpd="sng" algn="ctr">
                      <a:solidFill>
                        <a:schemeClr val="tx1"/>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FFC000"/>
                    </a:solidFill>
                  </a:tcPr>
                </a:tc>
                <a:tc gridSpan="4">
                  <a:txBody>
                    <a:bodyPr/>
                    <a:lstStyle/>
                    <a:p>
                      <a:endParaRPr lang="en-GB" sz="1100" dirty="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hMerge="1">
                  <a:txBody>
                    <a:bodyPr/>
                    <a:lstStyle/>
                    <a:p>
                      <a:endParaRPr lang="en-GB"/>
                    </a:p>
                  </a:txBody>
                  <a:tcPr/>
                </a:tc>
                <a:tc hMerge="1">
                  <a:txBody>
                    <a:bodyPr/>
                    <a:lstStyle/>
                    <a:p>
                      <a:endParaRPr lang="en-GB"/>
                    </a:p>
                  </a:txBody>
                  <a:tcPr/>
                </a:tc>
                <a:tc hMerge="1">
                  <a:txBody>
                    <a:bodyPr/>
                    <a:lstStyle/>
                    <a:p>
                      <a:endParaRPr lang="en-GB"/>
                    </a:p>
                  </a:txBody>
                  <a:tcPr/>
                </a:tc>
                <a:tc gridSpan="2">
                  <a:txBody>
                    <a:bodyPr/>
                    <a:lstStyle/>
                    <a:p>
                      <a:pPr algn="ctr"/>
                      <a:endParaRPr lang="en-GB" sz="1100" b="1" dirty="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tc hMerge="1">
                  <a:txBody>
                    <a:bodyPr/>
                    <a:lstStyle/>
                    <a:p>
                      <a:endParaRPr lang="en-GB"/>
                    </a:p>
                  </a:txBody>
                  <a:tcPr/>
                </a:tc>
                <a:tc gridSpan="3">
                  <a:txBody>
                    <a:bodyPr/>
                    <a:lstStyle/>
                    <a:p>
                      <a:pPr algn="ctr"/>
                      <a:endParaRPr lang="en-GB" sz="1100" b="1" dirty="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460203659"/>
                  </a:ext>
                </a:extLst>
              </a:tr>
              <a:tr h="455671">
                <a:tc rowSpan="2">
                  <a:txBody>
                    <a:bodyPr/>
                    <a:lstStyle/>
                    <a:p>
                      <a:pPr algn="ctr"/>
                      <a:r>
                        <a:rPr lang="en-GB" sz="1200" b="1">
                          <a:solidFill>
                            <a:schemeClr val="bg1"/>
                          </a:solidFill>
                        </a:rPr>
                        <a:t>CONTROLS AND ASSURANCE</a:t>
                      </a:r>
                    </a:p>
                  </a:txBody>
                  <a:tcPr vert="vert270" anchor="ctr">
                    <a:lnL w="3175" cap="flat" cmpd="sng" algn="ctr">
                      <a:solidFill>
                        <a:schemeClr val="tx1"/>
                      </a:solidFill>
                      <a:prstDash val="solid"/>
                      <a:round/>
                      <a:headEnd type="none" w="med" len="med"/>
                      <a:tailEnd type="none" w="med" len="med"/>
                    </a:lnL>
                    <a:lnR w="12700" cap="flat" cmpd="sng" algn="ctr">
                      <a:solidFill>
                        <a:schemeClr val="bg2"/>
                      </a:solidFill>
                      <a:prstDash val="solid"/>
                      <a:round/>
                      <a:headEnd type="none" w="med" len="med"/>
                      <a:tailEnd type="none" w="med" len="med"/>
                    </a:lnR>
                    <a:solidFill>
                      <a:srgbClr val="0F82A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1">
                          <a:solidFill>
                            <a:schemeClr val="bg1"/>
                          </a:solidFill>
                        </a:rPr>
                        <a:t>KEY CONTROLS GAPS</a:t>
                      </a:r>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B6077"/>
                    </a:solidFill>
                  </a:tcPr>
                </a:tc>
                <a:tc gridSpan="3">
                  <a:txBody>
                    <a:bodyPr/>
                    <a:lstStyle/>
                    <a:p>
                      <a:pPr algn="ctr"/>
                      <a:r>
                        <a:rPr lang="en-GB" sz="1200" b="1">
                          <a:solidFill>
                            <a:schemeClr val="bg1"/>
                          </a:solidFill>
                        </a:rPr>
                        <a:t>ACTION PLAN</a:t>
                      </a:r>
                      <a:endParaRPr lang="en-GB" sz="1200"/>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B6077"/>
                    </a:solidFill>
                  </a:tcPr>
                </a:tc>
                <a:tc hMerge="1">
                  <a:txBody>
                    <a:bodyPr/>
                    <a:lstStyle/>
                    <a:p>
                      <a:endParaRPr lang="en-GB"/>
                    </a:p>
                  </a:txBody>
                  <a:tcPr>
                    <a:lnT w="3175" cap="flat" cmpd="sng" algn="ctr">
                      <a:solidFill>
                        <a:schemeClr val="tx1"/>
                      </a:solidFill>
                      <a:prstDash val="solid"/>
                      <a:round/>
                      <a:headEnd type="none" w="med" len="med"/>
                      <a:tailEnd type="none" w="med" len="med"/>
                    </a:lnT>
                  </a:tcPr>
                </a:tc>
                <a:tc hMerge="1">
                  <a:txBody>
                    <a:bodyPr/>
                    <a:lstStyle/>
                    <a:p>
                      <a:pPr algn="ctr"/>
                      <a:endParaRPr lang="en-GB" sz="1200"/>
                    </a:p>
                  </a:txBody>
                  <a:tcPr anchor="ctr">
                    <a:lnT w="3175" cap="flat" cmpd="sng" algn="ctr">
                      <a:solidFill>
                        <a:schemeClr val="tx1"/>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B6077"/>
                    </a:solidFill>
                  </a:tcPr>
                </a:tc>
                <a:tc gridSpan="2">
                  <a:txBody>
                    <a:bodyPr/>
                    <a:lstStyle/>
                    <a:p>
                      <a:pPr algn="ctr"/>
                      <a:r>
                        <a:rPr lang="en-GB" sz="1200" b="1">
                          <a:solidFill>
                            <a:schemeClr val="bg1"/>
                          </a:solidFill>
                        </a:rPr>
                        <a:t>ASSURANCE GAPS</a:t>
                      </a:r>
                      <a:endParaRPr lang="en-GB" sz="1200"/>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B6077"/>
                    </a:solidFill>
                  </a:tcPr>
                </a:tc>
                <a:tc hMerge="1">
                  <a:txBody>
                    <a:bodyPr/>
                    <a:lstStyle/>
                    <a:p>
                      <a:endParaRPr lang="en-GB"/>
                    </a:p>
                  </a:txBody>
                  <a:tcPr/>
                </a:tc>
                <a:tc gridSpan="2">
                  <a:txBody>
                    <a:bodyPr/>
                    <a:lstStyle/>
                    <a:p>
                      <a:pPr algn="ctr"/>
                      <a:r>
                        <a:rPr lang="en-GB" sz="1200" b="1">
                          <a:solidFill>
                            <a:schemeClr val="bg1"/>
                          </a:solidFill>
                        </a:rPr>
                        <a:t>ACTION PLAN</a:t>
                      </a:r>
                      <a:endParaRPr lang="en-GB"/>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B6077"/>
                    </a:solidFill>
                  </a:tcPr>
                </a:tc>
                <a:tc hMerge="1">
                  <a:txBody>
                    <a:bodyPr/>
                    <a:lstStyle/>
                    <a:p>
                      <a:endParaRPr lang="en-GB" sz="1200"/>
                    </a:p>
                  </a:txBody>
                  <a:tcPr>
                    <a:lnB w="12700" cap="flat" cmpd="sng" algn="ctr">
                      <a:solidFill>
                        <a:schemeClr val="bg2"/>
                      </a:solidFill>
                      <a:prstDash val="solid"/>
                      <a:round/>
                      <a:headEnd type="none" w="med" len="med"/>
                      <a:tailEnd type="none" w="med" len="med"/>
                    </a:lnB>
                    <a:solidFill>
                      <a:srgbClr val="0B6077"/>
                    </a:solidFill>
                  </a:tcPr>
                </a:tc>
                <a:tc gridSpan="6">
                  <a:txBody>
                    <a:bodyPr/>
                    <a:lstStyle/>
                    <a:p>
                      <a:r>
                        <a:rPr lang="en-GB" sz="1200" b="1">
                          <a:solidFill>
                            <a:schemeClr val="bg1"/>
                          </a:solidFill>
                        </a:rPr>
                        <a:t>PROGRESS ON ACTION PLAN </a:t>
                      </a:r>
                      <a:r>
                        <a:rPr lang="en-GB" sz="1200" b="0">
                          <a:solidFill>
                            <a:schemeClr val="bg1"/>
                          </a:solidFill>
                        </a:rPr>
                        <a:t>– NARRATIVE PROVIDED BY EXECUTIVE OWNER</a:t>
                      </a:r>
                      <a:endParaRPr lang="en-GB"/>
                    </a:p>
                  </a:txBody>
                  <a:tcPr>
                    <a:lnL w="12700" cap="flat" cmpd="sng" algn="ctr">
                      <a:solidFill>
                        <a:schemeClr val="bg2"/>
                      </a:solidFill>
                      <a:prstDash val="solid"/>
                      <a:round/>
                      <a:headEnd type="none" w="med" len="med"/>
                      <a:tailEnd type="none" w="med" len="med"/>
                    </a:lnL>
                    <a:lnB w="12700" cap="flat" cmpd="sng" algn="ctr">
                      <a:solidFill>
                        <a:schemeClr val="bg2"/>
                      </a:solidFill>
                      <a:prstDash val="solid"/>
                      <a:round/>
                      <a:headEnd type="none" w="med" len="med"/>
                      <a:tailEnd type="none" w="med" len="med"/>
                    </a:lnB>
                    <a:solidFill>
                      <a:srgbClr val="0B6077"/>
                    </a:solidFill>
                  </a:tcPr>
                </a:tc>
                <a:tc hMerge="1">
                  <a:txBody>
                    <a:bodyPr/>
                    <a:lstStyle/>
                    <a:p>
                      <a:endParaRPr lang="en-GB"/>
                    </a:p>
                  </a:txBody>
                  <a:tcPr/>
                </a:tc>
                <a:tc hMerge="1">
                  <a:txBody>
                    <a:bodyPr/>
                    <a:lstStyle/>
                    <a:p>
                      <a:endParaRPr lang="en-GB"/>
                    </a:p>
                  </a:txBody>
                  <a:tcPr/>
                </a:tc>
                <a:tc hMerge="1">
                  <a:txBody>
                    <a:bodyPr/>
                    <a:lstStyle/>
                    <a:p>
                      <a:endParaRPr lang="en-GB"/>
                    </a:p>
                  </a:txBody>
                  <a:tcPr>
                    <a:lnT w="3175" cap="flat" cmpd="sng" algn="ctr">
                      <a:solidFill>
                        <a:schemeClr val="tx1"/>
                      </a:solidFill>
                      <a:prstDash val="solid"/>
                      <a:round/>
                      <a:headEnd type="none" w="med" len="med"/>
                      <a:tailEnd type="none" w="med" len="med"/>
                    </a:lnT>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874702303"/>
                  </a:ext>
                </a:extLst>
              </a:tr>
              <a:tr h="2316481">
                <a:tc vMerge="1">
                  <a:txBody>
                    <a:bodyPr/>
                    <a:lstStyle/>
                    <a:p>
                      <a:pPr algn="ctr"/>
                      <a:endParaRPr lang="en-GB" sz="1200" b="1">
                        <a:solidFill>
                          <a:schemeClr val="bg1"/>
                        </a:solidFill>
                      </a:endParaRPr>
                    </a:p>
                  </a:txBody>
                  <a:tcPr vert="vert270" anchor="ctr">
                    <a:lnL w="3175" cap="flat" cmpd="sng" algn="ctr">
                      <a:solidFill>
                        <a:schemeClr val="tx1"/>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solidFill>
                      <a:srgbClr val="0F82A1"/>
                    </a:solidFill>
                  </a:tcPr>
                </a:tc>
                <a:tc>
                  <a:txBody>
                    <a:bodyPr/>
                    <a:lstStyle/>
                    <a:p>
                      <a:pPr marL="171450" indent="-171450" algn="l" fontAlgn="ctr">
                        <a:buFont typeface="Arial" panose="020B0604020202020204" pitchFamily="34" charset="0"/>
                        <a:buChar char="•"/>
                      </a:pPr>
                      <a:r>
                        <a:rPr lang="en-GB" sz="1100" b="0" i="0" u="none" strike="noStrike">
                          <a:solidFill>
                            <a:srgbClr val="000000"/>
                          </a:solidFill>
                          <a:effectLst/>
                          <a:latin typeface="Calibri" panose="020F0502020204030204" pitchFamily="34" charset="0"/>
                        </a:rPr>
                        <a:t>(User experience): (1) need to more consistently embed feedback on user centred design; (2) No systemic and routine implementation of the feedback across all services.</a:t>
                      </a:r>
                    </a:p>
                    <a:p>
                      <a:pPr marL="171450" indent="-171450" algn="l" fontAlgn="ctr">
                        <a:buFont typeface="Arial" panose="020B0604020202020204" pitchFamily="34" charset="0"/>
                        <a:buChar char="•"/>
                      </a:pPr>
                      <a:r>
                        <a:rPr lang="en-US" sz="1100" kern="1200">
                          <a:solidFill>
                            <a:schemeClr val="tx1"/>
                          </a:solidFill>
                          <a:effectLst/>
                          <a:latin typeface="+mn-lt"/>
                          <a:ea typeface="+mn-ea"/>
                          <a:cs typeface="+mn-cs"/>
                        </a:rPr>
                        <a:t>Product Approach: (1) define implementation plan</a:t>
                      </a:r>
                      <a:endParaRPr lang="en-GB" sz="1100" b="0" i="0" u="none" strike="noStrike">
                        <a:solidFill>
                          <a:srgbClr val="000000"/>
                        </a:solidFill>
                        <a:effectLst/>
                        <a:latin typeface="Calibri" panose="020F0502020204030204" pitchFamily="34" charset="0"/>
                      </a:endParaRPr>
                    </a:p>
                  </a:txBody>
                  <a:tcPr marL="6350" marR="6350" marT="6350" marB="0">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gridSpan="3">
                  <a:txBody>
                    <a:bodyPr/>
                    <a:lstStyle/>
                    <a:p>
                      <a:pPr marL="171450" indent="-171450">
                        <a:buFont typeface="Arial" panose="020B0604020202020204" pitchFamily="34" charset="0"/>
                        <a:buChar char="•"/>
                      </a:pPr>
                      <a:r>
                        <a:rPr lang="en-GB" sz="1100" b="0" dirty="0"/>
                        <a:t>Introduce User Experience Involvement Group; group to oversee implementation of the strategy ensuring consideration of feedback at every level</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hMerge="1">
                  <a:txBody>
                    <a:bodyPr/>
                    <a:lstStyle/>
                    <a:p>
                      <a:endParaRPr lang="en-GB"/>
                    </a:p>
                  </a:txBody>
                  <a:tcPr>
                    <a:lnL w="12700" cap="flat" cmpd="sng" algn="ctr">
                      <a:solidFill>
                        <a:schemeClr val="bg2"/>
                      </a:solidFill>
                      <a:prstDash val="solid"/>
                      <a:round/>
                      <a:headEnd type="none" w="med" len="med"/>
                      <a:tailEnd type="none" w="med" len="med"/>
                    </a:lnL>
                  </a:tcPr>
                </a:tc>
                <a:tc hMerge="1">
                  <a:txBody>
                    <a:bodyPr/>
                    <a:lstStyle/>
                    <a:p>
                      <a:pPr marL="171450" indent="-171450">
                        <a:buFont typeface="Arial" panose="020B0604020202020204" pitchFamily="34" charset="0"/>
                        <a:buChar char="•"/>
                      </a:pPr>
                      <a:endParaRPr lang="en-GB" sz="1100" b="0"/>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gridSpan="2">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dirty="0"/>
                        <a:t>Lack of assurance for widespread user experience on the range of systems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100" dirty="0"/>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hMerge="1">
                  <a:txBody>
                    <a:bodyPr/>
                    <a:lstStyle/>
                    <a:p>
                      <a:endParaRPr lang="en-GB"/>
                    </a:p>
                  </a:txBody>
                  <a:tcPr/>
                </a:tc>
                <a:tc gridSpan="2">
                  <a:txBody>
                    <a:bodyPr/>
                    <a:lstStyle/>
                    <a:p>
                      <a:pPr marL="171450" indent="-171450">
                        <a:buFont typeface="Arial" panose="020B0604020202020204" pitchFamily="34" charset="0"/>
                        <a:buChar char="•"/>
                      </a:pPr>
                      <a:r>
                        <a:rPr lang="en-GB" sz="1100" dirty="0"/>
                        <a:t>Provide effectiveness reporting to the Product Owner, Senior Management Team and assurance reporting on how user feedback is being considered</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hMerge="1">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100"/>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gridSpan="6">
                  <a:txBody>
                    <a:bodyPr/>
                    <a:lstStyle/>
                    <a:p>
                      <a:endParaRPr lang="en-GB" dirty="0"/>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hMerge="1">
                  <a:txBody>
                    <a:bodyPr/>
                    <a:lstStyle/>
                    <a:p>
                      <a:endParaRPr lang="en-GB"/>
                    </a:p>
                  </a:txBody>
                  <a:tcPr/>
                </a:tc>
                <a:tc hMerge="1">
                  <a:txBody>
                    <a:bodyPr/>
                    <a:lstStyle/>
                    <a:p>
                      <a:endParaRPr lang="en-GB"/>
                    </a:p>
                  </a:txBody>
                  <a:tcPr>
                    <a:lnL w="12700" cap="flat" cmpd="sng" algn="ctr">
                      <a:solidFill>
                        <a:schemeClr val="bg2"/>
                      </a:solidFill>
                      <a:prstDash val="solid"/>
                      <a:round/>
                      <a:headEnd type="none" w="med" len="med"/>
                      <a:tailEnd type="none" w="med" len="med"/>
                    </a:lnL>
                  </a:tcPr>
                </a:tc>
                <a:tc hMerge="1">
                  <a:txBody>
                    <a:bodyPr/>
                    <a:lstStyle/>
                    <a:p>
                      <a:endParaRPr lang="en-GB"/>
                    </a:p>
                  </a:txBody>
                  <a:tcPr>
                    <a:lnL w="12700" cap="flat" cmpd="sng" algn="ctr">
                      <a:solidFill>
                        <a:schemeClr val="bg2"/>
                      </a:solidFill>
                      <a:prstDash val="solid"/>
                      <a:round/>
                      <a:headEnd type="none" w="med" len="med"/>
                      <a:tailEnd type="none" w="med" len="med"/>
                    </a:lnL>
                  </a:tcPr>
                </a:tc>
                <a:tc hMerge="1">
                  <a:txBody>
                    <a:bodyPr/>
                    <a:lstStyle/>
                    <a:p>
                      <a:endParaRPr lang="en-GB"/>
                    </a:p>
                  </a:txBody>
                  <a:tcPr/>
                </a:tc>
                <a:tc hMerge="1">
                  <a:txBody>
                    <a:bodyPr/>
                    <a:lstStyle/>
                    <a:p>
                      <a:endParaRPr lang="en-GB"/>
                    </a:p>
                  </a:txBody>
                  <a:tcPr>
                    <a:lnL w="12700" cap="flat" cmpd="sng" algn="ctr">
                      <a:solidFill>
                        <a:schemeClr val="bg2"/>
                      </a:solidFill>
                      <a:prstDash val="solid"/>
                      <a:round/>
                      <a:headEnd type="none" w="med" len="med"/>
                      <a:tailEnd type="none" w="med" len="med"/>
                    </a:lnL>
                  </a:tcPr>
                </a:tc>
                <a:extLst>
                  <a:ext uri="{0D108BD9-81ED-4DB2-BD59-A6C34878D82A}">
                    <a16:rowId xmlns:a16="http://schemas.microsoft.com/office/drawing/2014/main" val="1808658848"/>
                  </a:ext>
                </a:extLst>
              </a:tr>
            </a:tbl>
          </a:graphicData>
        </a:graphic>
      </p:graphicFrame>
      <p:grpSp>
        <p:nvGrpSpPr>
          <p:cNvPr id="6" name="Group 5">
            <a:extLst>
              <a:ext uri="{FF2B5EF4-FFF2-40B4-BE49-F238E27FC236}">
                <a16:creationId xmlns:a16="http://schemas.microsoft.com/office/drawing/2014/main" id="{3AF22D58-E7C1-4890-B06D-7569A5DF7EE1}"/>
              </a:ext>
            </a:extLst>
          </p:cNvPr>
          <p:cNvGrpSpPr/>
          <p:nvPr/>
        </p:nvGrpSpPr>
        <p:grpSpPr>
          <a:xfrm>
            <a:off x="8809534" y="173304"/>
            <a:ext cx="1067389" cy="391468"/>
            <a:chOff x="10731092" y="2015743"/>
            <a:chExt cx="1500985" cy="483735"/>
          </a:xfrm>
        </p:grpSpPr>
        <p:pic>
          <p:nvPicPr>
            <p:cNvPr id="7" name="Picture 6" descr="Icon&#10;&#10;Description automatically generated">
              <a:extLst>
                <a:ext uri="{FF2B5EF4-FFF2-40B4-BE49-F238E27FC236}">
                  <a16:creationId xmlns:a16="http://schemas.microsoft.com/office/drawing/2014/main" id="{B733A379-BB5D-469A-B802-83ABE5442D87}"/>
                </a:ext>
              </a:extLst>
            </p:cNvPr>
            <p:cNvPicPr>
              <a:picLocks noChangeAspect="1"/>
            </p:cNvPicPr>
            <p:nvPr/>
          </p:nvPicPr>
          <p:blipFill rotWithShape="1">
            <a:blip r:embed="rId3">
              <a:extLst>
                <a:ext uri="{28A0092B-C50C-407E-A947-70E740481C1C}">
                  <a14:useLocalDpi xmlns:a14="http://schemas.microsoft.com/office/drawing/2010/main" val="0"/>
                </a:ext>
              </a:extLst>
            </a:blip>
            <a:srcRect b="51711"/>
            <a:stretch/>
          </p:blipFill>
          <p:spPr>
            <a:xfrm>
              <a:off x="10731092" y="2015743"/>
              <a:ext cx="1500985" cy="483734"/>
            </a:xfrm>
            <a:prstGeom prst="rect">
              <a:avLst/>
            </a:prstGeom>
          </p:spPr>
        </p:pic>
        <p:cxnSp>
          <p:nvCxnSpPr>
            <p:cNvPr id="8" name="Straight Arrow Connector 7">
              <a:extLst>
                <a:ext uri="{FF2B5EF4-FFF2-40B4-BE49-F238E27FC236}">
                  <a16:creationId xmlns:a16="http://schemas.microsoft.com/office/drawing/2014/main" id="{293415A1-1C17-45B5-8F8B-C2E7E8D86F77}"/>
                </a:ext>
              </a:extLst>
            </p:cNvPr>
            <p:cNvCxnSpPr>
              <a:cxnSpLocks/>
            </p:cNvCxnSpPr>
            <p:nvPr/>
          </p:nvCxnSpPr>
          <p:spPr>
            <a:xfrm flipV="1">
              <a:off x="11480391" y="2172047"/>
              <a:ext cx="0" cy="327431"/>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pic>
        <p:nvPicPr>
          <p:cNvPr id="11" name="Picture 10">
            <a:extLst>
              <a:ext uri="{FF2B5EF4-FFF2-40B4-BE49-F238E27FC236}">
                <a16:creationId xmlns:a16="http://schemas.microsoft.com/office/drawing/2014/main" id="{BDCA6347-77A3-4DA7-AE4D-0B6DE7D30AE9}"/>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a:off x="7504321" y="2080050"/>
            <a:ext cx="3340762" cy="265740"/>
          </a:xfrm>
          <a:prstGeom prst="rect">
            <a:avLst/>
          </a:prstGeom>
        </p:spPr>
      </p:pic>
      <p:sp>
        <p:nvSpPr>
          <p:cNvPr id="3" name="Slide Number Placeholder 2">
            <a:extLst>
              <a:ext uri="{FF2B5EF4-FFF2-40B4-BE49-F238E27FC236}">
                <a16:creationId xmlns:a16="http://schemas.microsoft.com/office/drawing/2014/main" id="{ED585E12-C3FD-466A-AD60-56AF99EE515D}"/>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FFAA79C-06A3-4187-9007-628746E76F42}" type="slidenum">
              <a:rPr kumimoji="0" lang="en-GB"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GB"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13" name="TextBox 12">
            <a:extLst>
              <a:ext uri="{FF2B5EF4-FFF2-40B4-BE49-F238E27FC236}">
                <a16:creationId xmlns:a16="http://schemas.microsoft.com/office/drawing/2014/main" id="{0E7507B7-0125-40B5-9FE9-A5CAABBE5658}"/>
              </a:ext>
            </a:extLst>
          </p:cNvPr>
          <p:cNvSpPr txBox="1"/>
          <p:nvPr/>
        </p:nvSpPr>
        <p:spPr>
          <a:xfrm>
            <a:off x="10212396" y="215648"/>
            <a:ext cx="823965" cy="24622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prstClr val="black"/>
                </a:solidFill>
                <a:effectLst/>
                <a:uLnTx/>
                <a:uFillTx/>
                <a:latin typeface="Calibri" panose="020F0502020204030204"/>
                <a:ea typeface="+mn-ea"/>
                <a:cs typeface="+mn-cs"/>
              </a:rPr>
              <a:t>Amber</a:t>
            </a:r>
          </a:p>
        </p:txBody>
      </p:sp>
      <p:sp>
        <p:nvSpPr>
          <p:cNvPr id="14" name="TextBox 13">
            <a:extLst>
              <a:ext uri="{FF2B5EF4-FFF2-40B4-BE49-F238E27FC236}">
                <a16:creationId xmlns:a16="http://schemas.microsoft.com/office/drawing/2014/main" id="{28F94FC1-27C5-48F3-A8B7-EE2B188B5506}"/>
              </a:ext>
            </a:extLst>
          </p:cNvPr>
          <p:cNvSpPr txBox="1"/>
          <p:nvPr/>
        </p:nvSpPr>
        <p:spPr>
          <a:xfrm>
            <a:off x="11220635" y="215647"/>
            <a:ext cx="823965" cy="24622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prstClr val="black"/>
                </a:solidFill>
                <a:effectLst/>
                <a:uLnTx/>
                <a:uFillTx/>
                <a:latin typeface="Calibri" panose="020F0502020204030204"/>
                <a:ea typeface="+mn-ea"/>
                <a:cs typeface="+mn-cs"/>
              </a:rPr>
              <a:t>Amber</a:t>
            </a:r>
          </a:p>
        </p:txBody>
      </p:sp>
      <p:sp>
        <p:nvSpPr>
          <p:cNvPr id="15" name="TextBox 14">
            <a:extLst>
              <a:ext uri="{FF2B5EF4-FFF2-40B4-BE49-F238E27FC236}">
                <a16:creationId xmlns:a16="http://schemas.microsoft.com/office/drawing/2014/main" id="{4CF1C679-A838-4607-B314-64CC0448BD48}"/>
              </a:ext>
            </a:extLst>
          </p:cNvPr>
          <p:cNvSpPr txBox="1"/>
          <p:nvPr/>
        </p:nvSpPr>
        <p:spPr>
          <a:xfrm>
            <a:off x="8393987" y="5308953"/>
            <a:ext cx="3488790" cy="1615827"/>
          </a:xfrm>
          <a:prstGeom prst="rect">
            <a:avLst/>
          </a:prstGeom>
          <a:noFill/>
        </p:spPr>
        <p:txBody>
          <a:bodyPr wrap="square" rtlCol="0">
            <a:spAutoFit/>
          </a:bodyPr>
          <a:lstStyle/>
          <a:p>
            <a:pPr marL="171450" marR="0" lvl="0" indent="-1714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mn-cs"/>
              </a:rPr>
              <a:t>Product approach high-level plan developed and presented to Management Board in June 2022</a:t>
            </a:r>
          </a:p>
          <a:p>
            <a:pPr marL="171450" marR="0" lvl="0" indent="-1714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mn-cs"/>
              </a:rPr>
              <a:t>Product approach discussion held at Board Development on 30 June 2022.</a:t>
            </a:r>
          </a:p>
          <a:p>
            <a:pPr marL="171450" marR="0" lvl="0" indent="-1714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Times New Roman" panose="02020603050405020304" pitchFamily="18" charset="0"/>
              </a:rPr>
              <a:t>Further directorate planning  on 12 July 2022 in conjunction with Strategy to confirm product structure recommendations and technical approach for the remainder of this year and forecasting for 2023.</a:t>
            </a:r>
            <a:endParaRPr kumimoji="0" lang="en-GB" sz="11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171450" marR="0" lvl="0" indent="-171450" algn="ctr"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645224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5">
            <a:extLst>
              <a:ext uri="{FF2B5EF4-FFF2-40B4-BE49-F238E27FC236}">
                <a16:creationId xmlns:a16="http://schemas.microsoft.com/office/drawing/2014/main" id="{F76788B5-3F6A-42E0-8E2D-C2D622AB4161}"/>
              </a:ext>
            </a:extLst>
          </p:cNvPr>
          <p:cNvGraphicFramePr>
            <a:graphicFrameLocks noGrp="1"/>
          </p:cNvGraphicFramePr>
          <p:nvPr>
            <p:extLst>
              <p:ext uri="{D42A27DB-BD31-4B8C-83A1-F6EECF244321}">
                <p14:modId xmlns:p14="http://schemas.microsoft.com/office/powerpoint/2010/main" val="3222042316"/>
              </p:ext>
            </p:extLst>
          </p:nvPr>
        </p:nvGraphicFramePr>
        <p:xfrm>
          <a:off x="1" y="1"/>
          <a:ext cx="12193586" cy="6945662"/>
        </p:xfrm>
        <a:graphic>
          <a:graphicData uri="http://schemas.openxmlformats.org/drawingml/2006/table">
            <a:tbl>
              <a:tblPr firstRow="1" bandRow="1">
                <a:tableStyleId>{2D5ABB26-0587-4C30-8999-92F81FD0307C}</a:tableStyleId>
              </a:tblPr>
              <a:tblGrid>
                <a:gridCol w="208280">
                  <a:extLst>
                    <a:ext uri="{9D8B030D-6E8A-4147-A177-3AD203B41FA5}">
                      <a16:colId xmlns:a16="http://schemas.microsoft.com/office/drawing/2014/main" val="2258080476"/>
                    </a:ext>
                  </a:extLst>
                </a:gridCol>
                <a:gridCol w="2346780">
                  <a:extLst>
                    <a:ext uri="{9D8B030D-6E8A-4147-A177-3AD203B41FA5}">
                      <a16:colId xmlns:a16="http://schemas.microsoft.com/office/drawing/2014/main" val="4076639204"/>
                    </a:ext>
                  </a:extLst>
                </a:gridCol>
                <a:gridCol w="772157">
                  <a:extLst>
                    <a:ext uri="{9D8B030D-6E8A-4147-A177-3AD203B41FA5}">
                      <a16:colId xmlns:a16="http://schemas.microsoft.com/office/drawing/2014/main" val="1164405435"/>
                    </a:ext>
                  </a:extLst>
                </a:gridCol>
                <a:gridCol w="1325076">
                  <a:extLst>
                    <a:ext uri="{9D8B030D-6E8A-4147-A177-3AD203B41FA5}">
                      <a16:colId xmlns:a16="http://schemas.microsoft.com/office/drawing/2014/main" val="2073967718"/>
                    </a:ext>
                  </a:extLst>
                </a:gridCol>
                <a:gridCol w="844881">
                  <a:extLst>
                    <a:ext uri="{9D8B030D-6E8A-4147-A177-3AD203B41FA5}">
                      <a16:colId xmlns:a16="http://schemas.microsoft.com/office/drawing/2014/main" val="3381734455"/>
                    </a:ext>
                  </a:extLst>
                </a:gridCol>
                <a:gridCol w="1022742">
                  <a:extLst>
                    <a:ext uri="{9D8B030D-6E8A-4147-A177-3AD203B41FA5}">
                      <a16:colId xmlns:a16="http://schemas.microsoft.com/office/drawing/2014/main" val="2328430239"/>
                    </a:ext>
                  </a:extLst>
                </a:gridCol>
                <a:gridCol w="272391">
                  <a:extLst>
                    <a:ext uri="{9D8B030D-6E8A-4147-A177-3AD203B41FA5}">
                      <a16:colId xmlns:a16="http://schemas.microsoft.com/office/drawing/2014/main" val="1306935819"/>
                    </a:ext>
                  </a:extLst>
                </a:gridCol>
                <a:gridCol w="1563578">
                  <a:extLst>
                    <a:ext uri="{9D8B030D-6E8A-4147-A177-3AD203B41FA5}">
                      <a16:colId xmlns:a16="http://schemas.microsoft.com/office/drawing/2014/main" val="1551093531"/>
                    </a:ext>
                  </a:extLst>
                </a:gridCol>
                <a:gridCol w="164504">
                  <a:extLst>
                    <a:ext uri="{9D8B030D-6E8A-4147-A177-3AD203B41FA5}">
                      <a16:colId xmlns:a16="http://schemas.microsoft.com/office/drawing/2014/main" val="3298512097"/>
                    </a:ext>
                  </a:extLst>
                </a:gridCol>
                <a:gridCol w="250326">
                  <a:extLst>
                    <a:ext uri="{9D8B030D-6E8A-4147-A177-3AD203B41FA5}">
                      <a16:colId xmlns:a16="http://schemas.microsoft.com/office/drawing/2014/main" val="3613797924"/>
                    </a:ext>
                  </a:extLst>
                </a:gridCol>
                <a:gridCol w="1281793">
                  <a:extLst>
                    <a:ext uri="{9D8B030D-6E8A-4147-A177-3AD203B41FA5}">
                      <a16:colId xmlns:a16="http://schemas.microsoft.com/office/drawing/2014/main" val="3613211327"/>
                    </a:ext>
                  </a:extLst>
                </a:gridCol>
                <a:gridCol w="349546">
                  <a:extLst>
                    <a:ext uri="{9D8B030D-6E8A-4147-A177-3AD203B41FA5}">
                      <a16:colId xmlns:a16="http://schemas.microsoft.com/office/drawing/2014/main" val="1342232392"/>
                    </a:ext>
                  </a:extLst>
                </a:gridCol>
                <a:gridCol w="764723">
                  <a:extLst>
                    <a:ext uri="{9D8B030D-6E8A-4147-A177-3AD203B41FA5}">
                      <a16:colId xmlns:a16="http://schemas.microsoft.com/office/drawing/2014/main" val="2669233266"/>
                    </a:ext>
                  </a:extLst>
                </a:gridCol>
                <a:gridCol w="1026809">
                  <a:extLst>
                    <a:ext uri="{9D8B030D-6E8A-4147-A177-3AD203B41FA5}">
                      <a16:colId xmlns:a16="http://schemas.microsoft.com/office/drawing/2014/main" val="639036048"/>
                    </a:ext>
                  </a:extLst>
                </a:gridCol>
              </a:tblGrid>
              <a:tr h="672790">
                <a:tc gridSpan="7">
                  <a:txBody>
                    <a:bodyPr/>
                    <a:lstStyle/>
                    <a:p>
                      <a:r>
                        <a:rPr lang="en-GB" sz="1600" b="1">
                          <a:solidFill>
                            <a:schemeClr val="bg1"/>
                          </a:solidFill>
                        </a:rPr>
                        <a:t>MISSION 3: Expanding the content, availability and functionality of the digital health and care record so that care and treatment quality is improved</a:t>
                      </a:r>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F82A1"/>
                    </a:solidFill>
                  </a:tcPr>
                </a:tc>
                <a:tc hMerge="1">
                  <a:txBody>
                    <a:bodyPr/>
                    <a:lstStyle/>
                    <a:p>
                      <a:endParaRPr lang="en-GB" sz="16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a:p>
                  </a:txBody>
                  <a:tcPr>
                    <a:lnL w="3175" cap="flat" cmpd="sng" algn="ctr">
                      <a:solidFill>
                        <a:schemeClr val="bg1">
                          <a:lumMod val="65000"/>
                        </a:schemeClr>
                      </a:solidFill>
                      <a:prstDash val="solid"/>
                      <a:round/>
                      <a:headEnd type="none" w="med" len="med"/>
                      <a:tailEnd type="none" w="med" len="med"/>
                    </a:lnL>
                  </a:tcPr>
                </a:tc>
                <a:tc hMerge="1">
                  <a:txBody>
                    <a:bodyPr/>
                    <a:lstStyle/>
                    <a:p>
                      <a:endParaRPr lang="en-GB"/>
                    </a:p>
                  </a:txBody>
                  <a:tcPr/>
                </a:tc>
                <a:tc hMerge="1">
                  <a:txBody>
                    <a:bodyPr/>
                    <a:lstStyle/>
                    <a:p>
                      <a:endParaRPr lang="en-GB"/>
                    </a:p>
                  </a:txBody>
                  <a:tcPr>
                    <a:lnL w="12700" cap="flat" cmpd="sng" algn="ctr">
                      <a:solidFill>
                        <a:schemeClr val="bg2"/>
                      </a:solidFill>
                      <a:prstDash val="solid"/>
                      <a:round/>
                      <a:headEnd type="none" w="med" len="med"/>
                      <a:tailEnd type="none" w="med" len="med"/>
                    </a:lnL>
                  </a:tcPr>
                </a:tc>
                <a:tc hMerge="1">
                  <a:txBody>
                    <a:bodyPr/>
                    <a:lstStyle/>
                    <a:p>
                      <a:endParaRPr lang="en-GB" sz="1600" b="1">
                        <a:solidFill>
                          <a:schemeClr val="bg1"/>
                        </a:solidFill>
                      </a:endParaRPr>
                    </a:p>
                  </a:txBody>
                  <a:tcPr anchor="ctr">
                    <a:lnL w="3175" cap="flat" cmpd="sng" algn="ctr">
                      <a:solidFill>
                        <a:schemeClr val="bg1">
                          <a:lumMod val="65000"/>
                        </a:schemeClr>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solidFill>
                      <a:srgbClr val="0F82A1"/>
                    </a:solidFill>
                  </a:tcPr>
                </a:tc>
                <a:tc hMerge="1">
                  <a:txBody>
                    <a:bodyPr/>
                    <a:lstStyle/>
                    <a:p>
                      <a:endParaRPr lang="en-GB" sz="1600" b="1">
                        <a:solidFill>
                          <a:schemeClr val="bg1"/>
                        </a:solidFill>
                      </a:endParaRPr>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F82A1"/>
                    </a:solidFill>
                  </a:tcPr>
                </a:tc>
                <a:tc rowSpan="4" gridSpan="2">
                  <a:txBody>
                    <a:bodyPr/>
                    <a:lstStyle/>
                    <a:p>
                      <a:r>
                        <a:rPr lang="en-GB" sz="1100" b="1"/>
                        <a:t>RAG STATUS: AMBER</a:t>
                      </a:r>
                    </a:p>
                    <a:p>
                      <a:r>
                        <a:rPr lang="en-GB" sz="1100"/>
                        <a:t>Some areas of concern over the adequacy/effectiveness of the controls in place in proportion to the risks</a:t>
                      </a:r>
                      <a:endParaRPr lang="en-GB"/>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B w="12700" cap="flat" cmpd="sng" algn="ctr">
                      <a:solidFill>
                        <a:schemeClr val="bg2"/>
                      </a:solidFill>
                      <a:prstDash val="solid"/>
                      <a:round/>
                      <a:headEnd type="none" w="med" len="med"/>
                      <a:tailEnd type="none" w="med" len="med"/>
                    </a:lnB>
                    <a:solidFill>
                      <a:schemeClr val="bg1"/>
                    </a:solidFill>
                  </a:tcPr>
                </a:tc>
                <a:tc rowSpan="4" hMerge="1">
                  <a:txBody>
                    <a:bodyPr/>
                    <a:lstStyle/>
                    <a:p>
                      <a:endParaRPr lang="en-GB"/>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B w="12700" cap="flat" cmpd="sng" algn="ctr">
                      <a:solidFill>
                        <a:schemeClr val="bg2"/>
                      </a:solidFill>
                      <a:prstDash val="solid"/>
                      <a:round/>
                      <a:headEnd type="none" w="med" len="med"/>
                      <a:tailEnd type="none" w="med" len="med"/>
                    </a:lnB>
                    <a:solidFill>
                      <a:schemeClr val="bg1"/>
                    </a:solidFill>
                  </a:tcPr>
                </a:tc>
                <a:tc rowSpan="2" gridSpan="2">
                  <a:txBody>
                    <a:bodyPr/>
                    <a:lstStyle/>
                    <a:p>
                      <a:endParaRPr lang="en-GB"/>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rowSpan="2" hMerge="1">
                  <a:txBody>
                    <a:bodyPr/>
                    <a:lstStyle/>
                    <a:p>
                      <a:endParaRPr lang="en-GB"/>
                    </a:p>
                  </a:txBody>
                  <a:tcPr anchor="ctr">
                    <a:lnL w="12700" cap="flat" cmpd="sng" algn="ctr">
                      <a:solidFill>
                        <a:schemeClr val="bg2"/>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noFill/>
                  </a:tcPr>
                </a:tc>
                <a:tc rowSpan="2" gridSpan="2">
                  <a:txBody>
                    <a:bodyPr/>
                    <a:lstStyle/>
                    <a:p>
                      <a:endParaRPr lang="en-GB"/>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FFC000"/>
                    </a:solidFill>
                  </a:tcPr>
                </a:tc>
                <a:tc rowSpan="2" hMerge="1">
                  <a:txBody>
                    <a:bodyPr/>
                    <a:lstStyle/>
                    <a:p>
                      <a:endParaRPr lang="en-GB"/>
                    </a:p>
                  </a:txBody>
                  <a:tcPr anchor="ctr">
                    <a:lnL w="3175" cap="flat" cmpd="sng" algn="ctr">
                      <a:solidFill>
                        <a:schemeClr val="bg1">
                          <a:lumMod val="65000"/>
                        </a:schemeClr>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solidFill>
                      <a:srgbClr val="FFC000"/>
                    </a:solidFill>
                  </a:tcPr>
                </a:tc>
                <a:tc rowSpan="2">
                  <a:txBody>
                    <a:bodyPr/>
                    <a:lstStyle/>
                    <a:p>
                      <a:endParaRPr lang="en-GB"/>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FFC000"/>
                    </a:solidFill>
                  </a:tcPr>
                </a:tc>
                <a:extLst>
                  <a:ext uri="{0D108BD9-81ED-4DB2-BD59-A6C34878D82A}">
                    <a16:rowId xmlns:a16="http://schemas.microsoft.com/office/drawing/2014/main" val="3604170223"/>
                  </a:ext>
                </a:extLst>
              </a:tr>
              <a:tr h="182508">
                <a:tc rowSpan="2" grid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a:solidFill>
                            <a:schemeClr val="bg1"/>
                          </a:solidFill>
                        </a:rPr>
                        <a:t>EXECUTIVE OWNER: Director of Strategy</a:t>
                      </a:r>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F82A1"/>
                    </a:solidFill>
                  </a:tcPr>
                </a:tc>
                <a:tc rowSpan="2" hMerge="1">
                  <a:txBody>
                    <a:bodyPr/>
                    <a:lstStyle/>
                    <a:p>
                      <a:endParaRPr lang="en-GB"/>
                    </a:p>
                  </a:txBody>
                  <a:tcPr/>
                </a:tc>
                <a:tc rowSpan="2"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1">
                        <a:solidFill>
                          <a:schemeClr val="bg1"/>
                        </a:solidFill>
                      </a:endParaRPr>
                    </a:p>
                  </a:txBody>
                  <a:tcPr anchor="ctr">
                    <a:lnL w="3175" cap="flat" cmpd="sng" algn="ctr">
                      <a:solidFill>
                        <a:schemeClr val="bg1">
                          <a:lumMod val="65000"/>
                        </a:schemeClr>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B w="3175" cap="flat" cmpd="sng" algn="ctr">
                      <a:solidFill>
                        <a:schemeClr val="bg1">
                          <a:lumMod val="65000"/>
                        </a:schemeClr>
                      </a:solidFill>
                      <a:prstDash val="solid"/>
                      <a:round/>
                      <a:headEnd type="none" w="med" len="med"/>
                      <a:tailEnd type="none" w="med" len="med"/>
                    </a:lnB>
                    <a:solidFill>
                      <a:srgbClr val="0F82A1"/>
                    </a:solidFill>
                  </a:tcPr>
                </a:tc>
                <a:tc rowSpan="2" gridSpan="4">
                  <a:txBody>
                    <a:bodyPr/>
                    <a:lstStyle/>
                    <a:p>
                      <a:pPr algn="l"/>
                      <a:r>
                        <a:rPr lang="en-GB" sz="1200" b="1" dirty="0">
                          <a:solidFill>
                            <a:schemeClr val="bg1"/>
                          </a:solidFill>
                        </a:rPr>
                        <a:t>RISK APPETITE: MODERATE</a:t>
                      </a:r>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accent5">
                        <a:lumMod val="75000"/>
                      </a:schemeClr>
                    </a:solidFill>
                  </a:tcPr>
                </a:tc>
                <a:tc rowSpan="2" hMerge="1">
                  <a:txBody>
                    <a:bodyPr/>
                    <a:lstStyle/>
                    <a:p>
                      <a:endParaRPr lang="en-GB"/>
                    </a:p>
                  </a:txBody>
                  <a:tcPr>
                    <a:lnL w="12700" cap="flat" cmpd="sng" algn="ctr">
                      <a:solidFill>
                        <a:schemeClr val="bg2"/>
                      </a:solidFill>
                      <a:prstDash val="solid"/>
                      <a:round/>
                      <a:headEnd type="none" w="med" len="med"/>
                      <a:tailEnd type="none" w="med" len="med"/>
                    </a:lnL>
                  </a:tcPr>
                </a:tc>
                <a:tc rowSpan="2"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1">
                        <a:solidFill>
                          <a:schemeClr val="bg1"/>
                        </a:solidFill>
                      </a:endParaRPr>
                    </a:p>
                  </a:txBody>
                  <a:tcPr anchor="ctr">
                    <a:lnL w="3175" cap="flat" cmpd="sng" algn="ctr">
                      <a:solidFill>
                        <a:schemeClr val="bg1">
                          <a:lumMod val="65000"/>
                        </a:schemeClr>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solidFill>
                      <a:srgbClr val="0F82A1"/>
                    </a:solidFill>
                  </a:tcPr>
                </a:tc>
                <a:tc rowSpan="2"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1">
                        <a:solidFill>
                          <a:schemeClr val="bg1"/>
                        </a:solidFill>
                      </a:endParaRPr>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F82A1"/>
                    </a:solidFill>
                  </a:tcPr>
                </a:tc>
                <a:tc gridSpan="2" vMerge="1">
                  <a:txBody>
                    <a:bodyPr/>
                    <a:lstStyle/>
                    <a:p>
                      <a:endParaRPr lang="en-GB"/>
                    </a:p>
                  </a:txBody>
                  <a:tcPr>
                    <a:lnL w="3175" cap="flat" cmpd="sng" algn="ctr">
                      <a:solidFill>
                        <a:schemeClr val="bg1">
                          <a:lumMod val="65000"/>
                        </a:schemeClr>
                      </a:solidFill>
                      <a:prstDash val="solid"/>
                      <a:round/>
                      <a:headEnd type="none" w="med" len="med"/>
                      <a:tailEnd type="none" w="med" len="med"/>
                    </a:lnL>
                  </a:tcPr>
                </a:tc>
                <a:tc hMerge="1" vMerge="1">
                  <a:txBody>
                    <a:bodyPr/>
                    <a:lstStyle/>
                    <a:p>
                      <a:endParaRPr lang="en-GB"/>
                    </a:p>
                  </a:txBody>
                  <a:tcPr/>
                </a:tc>
                <a:tc gridSpan="2" vMerge="1">
                  <a:txBody>
                    <a:bodyPr/>
                    <a:lstStyle/>
                    <a:p>
                      <a:endParaRPr lang="en-GB"/>
                    </a:p>
                  </a:txBody>
                  <a:tcPr/>
                </a:tc>
                <a:tc hMerge="1" vMerge="1">
                  <a:txBody>
                    <a:bodyPr/>
                    <a:lstStyle/>
                    <a:p>
                      <a:endParaRPr lang="en-GB"/>
                    </a:p>
                  </a:txBody>
                  <a:tcPr/>
                </a:tc>
                <a:tc gridSpan="2" vMerge="1">
                  <a:txBody>
                    <a:bodyPr/>
                    <a:lstStyle/>
                    <a:p>
                      <a:endParaRPr lang="en-GB"/>
                    </a:p>
                  </a:txBody>
                  <a:tcPr/>
                </a:tc>
                <a:tc hMerge="1" vMerge="1">
                  <a:txBody>
                    <a:bodyPr/>
                    <a:lstStyle/>
                    <a:p>
                      <a:endParaRPr lang="en-GB"/>
                    </a:p>
                  </a:txBody>
                  <a:tcPr/>
                </a:tc>
                <a:tc vMerge="1">
                  <a:txBody>
                    <a:bodyPr/>
                    <a:lstStyle/>
                    <a:p>
                      <a:endParaRPr lang="en-GB"/>
                    </a:p>
                  </a:txBody>
                  <a:tcPr/>
                </a:tc>
                <a:extLst>
                  <a:ext uri="{0D108BD9-81ED-4DB2-BD59-A6C34878D82A}">
                    <a16:rowId xmlns:a16="http://schemas.microsoft.com/office/drawing/2014/main" val="3923891604"/>
                  </a:ext>
                </a:extLst>
              </a:tr>
              <a:tr h="245532">
                <a:tc gridSpan="3"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1">
                        <a:solidFill>
                          <a:schemeClr val="bg1"/>
                        </a:solidFill>
                      </a:endParaRPr>
                    </a:p>
                  </a:txBody>
                  <a:tcPr anchor="ctr">
                    <a:lnL w="3175" cap="flat" cmpd="sng" algn="ctr">
                      <a:solidFill>
                        <a:schemeClr val="bg1">
                          <a:lumMod val="65000"/>
                        </a:schemeClr>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solidFill>
                      <a:srgbClr val="0F82A1"/>
                    </a:solidFill>
                  </a:tcPr>
                </a:tc>
                <a:tc hMerge="1" vMerge="1">
                  <a:txBody>
                    <a:bodyPr/>
                    <a:lstStyle/>
                    <a:p>
                      <a:endParaRPr lang="en-GB"/>
                    </a:p>
                  </a:txBody>
                  <a:tcPr/>
                </a:tc>
                <a:tc hMerge="1" vMerge="1">
                  <a:txBody>
                    <a:bodyPr/>
                    <a:lstStyle/>
                    <a:p>
                      <a:endParaRPr lang="en-GB"/>
                    </a:p>
                  </a:txBody>
                  <a:tcPr/>
                </a:tc>
                <a:tc gridSpan="4" vMerge="1">
                  <a:txBody>
                    <a:bodyPr/>
                    <a:lstStyle/>
                    <a:p>
                      <a:endParaRPr lang="en-GB"/>
                    </a:p>
                  </a:txBody>
                  <a:tcPr>
                    <a:lnL w="3175" cap="flat" cmpd="sng" algn="ctr">
                      <a:solidFill>
                        <a:schemeClr val="bg1">
                          <a:lumMod val="65000"/>
                        </a:schemeClr>
                      </a:solidFill>
                      <a:prstDash val="solid"/>
                      <a:round/>
                      <a:headEnd type="none" w="med" len="med"/>
                      <a:tailEnd type="none" w="med" len="med"/>
                    </a:lnL>
                    <a:lnT w="3175" cap="flat" cmpd="sng" algn="ctr">
                      <a:solidFill>
                        <a:schemeClr val="bg1">
                          <a:lumMod val="65000"/>
                        </a:schemeClr>
                      </a:solidFill>
                      <a:prstDash val="solid"/>
                      <a:round/>
                      <a:headEnd type="none" w="med" len="med"/>
                      <a:tailEnd type="none" w="med" len="med"/>
                    </a:lnT>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gridSpan="2" vMerge="1">
                  <a:txBody>
                    <a:bodyPr/>
                    <a:lstStyle/>
                    <a:p>
                      <a:endParaRPr lang="en-GB"/>
                    </a:p>
                  </a:txBody>
                  <a:tcPr/>
                </a:tc>
                <a:tc hMerge="1" vMerge="1">
                  <a:txBody>
                    <a:bodyPr/>
                    <a:lstStyle/>
                    <a:p>
                      <a:endParaRPr lang="en-GB"/>
                    </a:p>
                  </a:txBody>
                  <a:tcPr/>
                </a:tc>
                <a:tc rowSpan="2" gridSpan="2">
                  <a:txBody>
                    <a:bodyPr/>
                    <a:lstStyle/>
                    <a:p>
                      <a:pPr algn="ctr"/>
                      <a:r>
                        <a:rPr lang="en-GB" sz="1200" b="1">
                          <a:solidFill>
                            <a:schemeClr val="bg1"/>
                          </a:solidFill>
                        </a:rPr>
                        <a:t>SELF ASSESSMENT ASSURANCE RATING</a:t>
                      </a:r>
                      <a:endParaRPr lang="en-GB"/>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F82A1"/>
                    </a:solidFill>
                  </a:tcPr>
                </a:tc>
                <a:tc rowSpan="2" hMerge="1">
                  <a:txBody>
                    <a:bodyPr/>
                    <a:lstStyle/>
                    <a:p>
                      <a:pPr algn="ctr"/>
                      <a:endParaRPr lang="en-GB"/>
                    </a:p>
                  </a:txBody>
                  <a:tcPr anchor="ctr">
                    <a:lnL w="12700" cap="flat" cmpd="sng" algn="ctr">
                      <a:solidFill>
                        <a:schemeClr val="bg2"/>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solidFill>
                      <a:srgbClr val="0F82A1"/>
                    </a:solidFill>
                  </a:tcPr>
                </a:tc>
                <a:tc rowSpan="2" gridSpan="2">
                  <a:txBody>
                    <a:bodyPr/>
                    <a:lstStyle/>
                    <a:p>
                      <a:pPr algn="ctr"/>
                      <a:r>
                        <a:rPr lang="en-GB" sz="1200" b="1">
                          <a:solidFill>
                            <a:schemeClr val="bg1"/>
                          </a:solidFill>
                        </a:rPr>
                        <a:t>KEY</a:t>
                      </a:r>
                    </a:p>
                    <a:p>
                      <a:pPr algn="ctr"/>
                      <a:r>
                        <a:rPr lang="en-GB" sz="1200" b="1">
                          <a:solidFill>
                            <a:schemeClr val="bg1"/>
                          </a:solidFill>
                        </a:rPr>
                        <a:t>CONTROLS</a:t>
                      </a:r>
                      <a:endParaRPr lang="en-GB" sz="1200"/>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F82A1"/>
                    </a:solidFill>
                  </a:tcPr>
                </a:tc>
                <a:tc rowSpan="2" hMerge="1">
                  <a:txBody>
                    <a:bodyPr/>
                    <a:lstStyle/>
                    <a:p>
                      <a:pPr algn="ctr"/>
                      <a:endParaRPr lang="en-GB" sz="1200"/>
                    </a:p>
                  </a:txBody>
                  <a:tcPr anchor="ctr">
                    <a:lnL w="3175" cap="flat" cmpd="sng" algn="ctr">
                      <a:solidFill>
                        <a:schemeClr val="bg1">
                          <a:lumMod val="65000"/>
                        </a:schemeClr>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solidFill>
                      <a:srgbClr val="0F82A1"/>
                    </a:solidFill>
                  </a:tcPr>
                </a:tc>
                <a:tc row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1">
                          <a:solidFill>
                            <a:schemeClr val="bg1"/>
                          </a:solidFill>
                        </a:rPr>
                        <a:t>ASSURANCE</a:t>
                      </a:r>
                      <a:endParaRPr lang="en-GB" sz="1200"/>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F82A1"/>
                    </a:solidFill>
                  </a:tcPr>
                </a:tc>
                <a:extLst>
                  <a:ext uri="{0D108BD9-81ED-4DB2-BD59-A6C34878D82A}">
                    <a16:rowId xmlns:a16="http://schemas.microsoft.com/office/drawing/2014/main" val="1873722666"/>
                  </a:ext>
                </a:extLst>
              </a:tr>
              <a:tr h="316887">
                <a:tc gridSpan="3">
                  <a:txBody>
                    <a:bodyPr/>
                    <a:lstStyle/>
                    <a:p>
                      <a:r>
                        <a:rPr lang="en-GB" sz="1200" b="1" dirty="0">
                          <a:solidFill>
                            <a:schemeClr val="bg1"/>
                          </a:solidFill>
                        </a:rPr>
                        <a:t>REPORTING PERIOD: 1</a:t>
                      </a:r>
                      <a:r>
                        <a:rPr lang="en-GB" sz="1200" b="1" baseline="30000" dirty="0">
                          <a:solidFill>
                            <a:schemeClr val="bg1"/>
                          </a:solidFill>
                        </a:rPr>
                        <a:t>ST</a:t>
                      </a:r>
                      <a:r>
                        <a:rPr lang="en-GB" sz="1200" b="1" dirty="0">
                          <a:solidFill>
                            <a:schemeClr val="bg1"/>
                          </a:solidFill>
                        </a:rPr>
                        <a:t> April – 30</a:t>
                      </a:r>
                      <a:r>
                        <a:rPr lang="en-GB" sz="1200" b="1" baseline="30000" dirty="0">
                          <a:solidFill>
                            <a:schemeClr val="bg1"/>
                          </a:solidFill>
                        </a:rPr>
                        <a:t>st</a:t>
                      </a:r>
                      <a:r>
                        <a:rPr lang="en-GB" sz="1200" b="1" dirty="0">
                          <a:solidFill>
                            <a:schemeClr val="bg1"/>
                          </a:solidFill>
                        </a:rPr>
                        <a:t> June 2022</a:t>
                      </a:r>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F82A1"/>
                    </a:solidFill>
                  </a:tcPr>
                </a:tc>
                <a:tc hMerge="1">
                  <a:txBody>
                    <a:bodyPr/>
                    <a:lstStyle/>
                    <a:p>
                      <a:endParaRPr lang="en-GB"/>
                    </a:p>
                  </a:txBody>
                  <a:tcPr/>
                </a:tc>
                <a:tc hMerge="1">
                  <a:txBody>
                    <a:bodyPr/>
                    <a:lstStyle/>
                    <a:p>
                      <a:endParaRPr lang="en-GB" sz="1200" b="1">
                        <a:solidFill>
                          <a:schemeClr val="bg1"/>
                        </a:solidFill>
                      </a:endParaRPr>
                    </a:p>
                  </a:txBody>
                  <a:tcPr anchor="ctr">
                    <a:lnL w="3175" cap="flat" cmpd="sng" algn="ctr">
                      <a:solidFill>
                        <a:schemeClr val="bg1">
                          <a:lumMod val="65000"/>
                        </a:schemeClr>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solidFill>
                      <a:srgbClr val="0F82A1"/>
                    </a:solidFill>
                  </a:tcPr>
                </a:tc>
                <a:tc gridSpan="4">
                  <a:txBody>
                    <a:bodyPr/>
                    <a:lstStyle/>
                    <a:p>
                      <a:r>
                        <a:rPr lang="en-GB" sz="1200" b="1" dirty="0">
                          <a:solidFill>
                            <a:schemeClr val="bg1"/>
                          </a:solidFill>
                        </a:rPr>
                        <a:t>DATE OF REVIEW: 01</a:t>
                      </a:r>
                      <a:r>
                        <a:rPr lang="en-GB" sz="1200" b="1" baseline="30000" dirty="0">
                          <a:solidFill>
                            <a:schemeClr val="bg1"/>
                          </a:solidFill>
                        </a:rPr>
                        <a:t>st</a:t>
                      </a:r>
                      <a:r>
                        <a:rPr lang="en-GB" sz="1200" b="1" dirty="0">
                          <a:solidFill>
                            <a:schemeClr val="bg1"/>
                          </a:solidFill>
                        </a:rPr>
                        <a:t> July 2022</a:t>
                      </a:r>
                      <a:endParaRPr lang="en-GB" dirty="0"/>
                    </a:p>
                  </a:txBody>
                  <a:tcPr anchor="ctr">
                    <a:lnL w="12700" cap="flat" cmpd="sng" algn="ctr">
                      <a:solidFill>
                        <a:schemeClr val="bg2"/>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F82A1"/>
                    </a:solidFill>
                  </a:tcPr>
                </a:tc>
                <a:tc hMerge="1">
                  <a:txBody>
                    <a:bodyPr/>
                    <a:lstStyle/>
                    <a:p>
                      <a:endParaRPr lang="en-GB"/>
                    </a:p>
                  </a:txBody>
                  <a:tcPr>
                    <a:lnL w="3175" cap="flat" cmpd="sng" algn="ctr">
                      <a:solidFill>
                        <a:schemeClr val="bg1">
                          <a:lumMod val="65000"/>
                        </a:schemeClr>
                      </a:solidFill>
                      <a:prstDash val="solid"/>
                      <a:round/>
                      <a:headEnd type="none" w="med" len="med"/>
                      <a:tailEnd type="none" w="med" len="med"/>
                    </a:lnL>
                  </a:tcPr>
                </a:tc>
                <a:tc hMerge="1">
                  <a:txBody>
                    <a:bodyPr/>
                    <a:lstStyle/>
                    <a:p>
                      <a:endParaRPr lang="en-GB"/>
                    </a:p>
                  </a:txBody>
                  <a:tcPr anchor="ctr">
                    <a:lnL w="3175" cap="flat" cmpd="sng" algn="ctr">
                      <a:solidFill>
                        <a:schemeClr val="bg1">
                          <a:lumMod val="65000"/>
                        </a:schemeClr>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solidFill>
                      <a:srgbClr val="0F82A1"/>
                    </a:solidFill>
                  </a:tcPr>
                </a:tc>
                <a:tc hMerge="1">
                  <a:txBody>
                    <a:bodyPr/>
                    <a:lstStyle/>
                    <a:p>
                      <a:endParaRPr lang="en-GB"/>
                    </a:p>
                  </a:txBody>
                  <a:tcPr anchor="ctr">
                    <a:lnL w="3175" cap="flat" cmpd="sng" algn="ctr">
                      <a:solidFill>
                        <a:schemeClr val="bg1">
                          <a:lumMod val="65000"/>
                        </a:schemeClr>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F82A1"/>
                    </a:solidFill>
                  </a:tcPr>
                </a:tc>
                <a:tc gridSpan="2" vMerge="1">
                  <a:txBody>
                    <a:bodyPr/>
                    <a:lstStyle/>
                    <a:p>
                      <a:endParaRPr lang="en-GB"/>
                    </a:p>
                  </a:txBody>
                  <a:tcPr>
                    <a:lnL w="3175" cap="flat" cmpd="sng" algn="ctr">
                      <a:solidFill>
                        <a:schemeClr val="bg1">
                          <a:lumMod val="65000"/>
                        </a:schemeClr>
                      </a:solidFill>
                      <a:prstDash val="solid"/>
                      <a:round/>
                      <a:headEnd type="none" w="med" len="med"/>
                      <a:tailEnd type="none" w="med" len="med"/>
                    </a:lnL>
                  </a:tcPr>
                </a:tc>
                <a:tc hMerge="1" vMerge="1">
                  <a:txBody>
                    <a:bodyPr/>
                    <a:lstStyle/>
                    <a:p>
                      <a:endParaRPr lang="en-GB"/>
                    </a:p>
                  </a:txBody>
                  <a:tcPr/>
                </a:tc>
                <a:tc gridSpan="2" vMerge="1">
                  <a:txBody>
                    <a:bodyPr/>
                    <a:lstStyle/>
                    <a:p>
                      <a:endParaRPr lang="en-GB"/>
                    </a:p>
                  </a:txBody>
                  <a:tcPr/>
                </a:tc>
                <a:tc hMerge="1" vMerge="1">
                  <a:txBody>
                    <a:bodyPr/>
                    <a:lstStyle/>
                    <a:p>
                      <a:endParaRPr lang="en-GB"/>
                    </a:p>
                  </a:txBody>
                  <a:tcPr/>
                </a:tc>
                <a:tc gridSpan="2" vMerge="1">
                  <a:txBody>
                    <a:bodyPr/>
                    <a:lstStyle/>
                    <a:p>
                      <a:endParaRPr lang="en-GB"/>
                    </a:p>
                  </a:txBody>
                  <a:tcPr/>
                </a:tc>
                <a:tc hMerge="1" vMerge="1">
                  <a:txBody>
                    <a:bodyPr/>
                    <a:lstStyle/>
                    <a:p>
                      <a:endParaRPr lang="en-GB"/>
                    </a:p>
                  </a:txBody>
                  <a:tcPr/>
                </a:tc>
                <a:tc vMerge="1">
                  <a:txBody>
                    <a:bodyPr/>
                    <a:lstStyle/>
                    <a:p>
                      <a:endParaRPr lang="en-GB"/>
                    </a:p>
                  </a:txBody>
                  <a:tcPr/>
                </a:tc>
                <a:extLst>
                  <a:ext uri="{0D108BD9-81ED-4DB2-BD59-A6C34878D82A}">
                    <a16:rowId xmlns:a16="http://schemas.microsoft.com/office/drawing/2014/main" val="3234190972"/>
                  </a:ext>
                </a:extLst>
              </a:tr>
              <a:tr h="318690">
                <a:tc rowSpan="5">
                  <a:txBody>
                    <a:bodyPr/>
                    <a:lstStyle/>
                    <a:p>
                      <a:pPr algn="ctr"/>
                      <a:r>
                        <a:rPr lang="en-GB" sz="1200" b="1">
                          <a:solidFill>
                            <a:schemeClr val="bg1"/>
                          </a:solidFill>
                        </a:rPr>
                        <a:t>RISKS</a:t>
                      </a:r>
                    </a:p>
                  </a:txBody>
                  <a:tcPr vert="vert270" anchor="ctr">
                    <a:lnL w="3175" cap="flat" cmpd="sng" algn="ctr">
                      <a:solidFill>
                        <a:schemeClr val="tx1"/>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solidFill>
                      <a:srgbClr val="0F82A1"/>
                    </a:solidFill>
                  </a:tcPr>
                </a:tc>
                <a:tc gridSpan="9">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a:solidFill>
                            <a:schemeClr val="bg1"/>
                          </a:solidFill>
                        </a:rPr>
                        <a:t>PRINCIPAL RISK 3</a:t>
                      </a:r>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B6077"/>
                    </a:solidFill>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1">
                        <a:solidFill>
                          <a:schemeClr val="bg1"/>
                        </a:solidFill>
                      </a:endParaRPr>
                    </a:p>
                  </a:txBody>
                  <a:tcPr anchor="ctr">
                    <a:lnR w="3175" cap="flat" cmpd="sng" algn="ctr">
                      <a:solidFill>
                        <a:schemeClr val="bg1">
                          <a:lumMod val="65000"/>
                        </a:schemeClr>
                      </a:solid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solidFill>
                      <a:srgbClr val="0B6077"/>
                    </a:solidFill>
                  </a:tcPr>
                </a:tc>
                <a:tc hMerge="1">
                  <a:txBody>
                    <a:bodyPr/>
                    <a:lstStyle/>
                    <a:p>
                      <a:endParaRPr lang="en-GB"/>
                    </a:p>
                  </a:txBody>
                  <a:tcPr/>
                </a:tc>
                <a:tc hMerge="1">
                  <a:txBody>
                    <a:bodyPr/>
                    <a:lstStyle/>
                    <a:p>
                      <a:endParaRPr lang="en-GB"/>
                    </a:p>
                  </a:txBody>
                  <a:tcPr>
                    <a:lnL w="12700" cap="flat" cmpd="sng" algn="ctr">
                      <a:solidFill>
                        <a:schemeClr val="bg2"/>
                      </a:solidFill>
                      <a:prstDash val="solid"/>
                      <a:round/>
                      <a:headEnd type="none" w="med" len="med"/>
                      <a:tailEnd type="none" w="med" len="med"/>
                    </a:ln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pPr algn="ctr"/>
                      <a:endParaRPr lang="en-GB"/>
                    </a:p>
                  </a:txBody>
                  <a:tcPr anchor="ctr">
                    <a:lnL w="12700" cap="flat" cmpd="sng" algn="ctr">
                      <a:solidFill>
                        <a:schemeClr val="bg2"/>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T w="12700" cap="flat" cmpd="sng" algn="ctr">
                      <a:solidFill>
                        <a:schemeClr val="bg2"/>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solidFill>
                      <a:srgbClr val="0B6077"/>
                    </a:solidFill>
                  </a:tcPr>
                </a:tc>
                <a:tc gridSpan="2">
                  <a:txBody>
                    <a:bodyPr/>
                    <a:lstStyle/>
                    <a:p>
                      <a:pPr algn="ctr"/>
                      <a:r>
                        <a:rPr lang="en-GB" sz="1200" b="1">
                          <a:solidFill>
                            <a:schemeClr val="bg1"/>
                          </a:solidFill>
                        </a:rPr>
                        <a:t>CURRENT SCORE</a:t>
                      </a:r>
                      <a:endParaRPr lang="en-GB"/>
                    </a:p>
                  </a:txBody>
                  <a:tcPr anchor="ctr">
                    <a:lnL w="12700" cap="flat" cmpd="sng" algn="ctr">
                      <a:solidFill>
                        <a:schemeClr val="bg2"/>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B6077"/>
                    </a:solidFill>
                  </a:tcPr>
                </a:tc>
                <a:tc hMerge="1">
                  <a:txBody>
                    <a:bodyPr/>
                    <a:lstStyle/>
                    <a:p>
                      <a:endParaRPr lang="en-GB"/>
                    </a:p>
                  </a:txBody>
                  <a:tcPr/>
                </a:tc>
                <a:tc gridSpan="2">
                  <a:txBody>
                    <a:bodyPr/>
                    <a:lstStyle/>
                    <a:p>
                      <a:pPr algn="ctr"/>
                      <a:r>
                        <a:rPr lang="en-GB" sz="1200" b="1">
                          <a:solidFill>
                            <a:schemeClr val="bg1"/>
                          </a:solidFill>
                        </a:rPr>
                        <a:t>TARGET SCORE</a:t>
                      </a:r>
                      <a:endParaRPr lang="en-GB"/>
                    </a:p>
                  </a:txBody>
                  <a:tcPr anchor="ctr">
                    <a:lnL w="3175" cap="flat" cmpd="sng" algn="ctr">
                      <a:solidFill>
                        <a:schemeClr val="bg1">
                          <a:lumMod val="65000"/>
                        </a:schemeClr>
                      </a:solidFill>
                      <a:prstDash val="solid"/>
                      <a:round/>
                      <a:headEnd type="none" w="med" len="med"/>
                      <a:tailEnd type="none" w="med" len="med"/>
                    </a:lnL>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B6077"/>
                    </a:solidFill>
                  </a:tcPr>
                </a:tc>
                <a:tc hMerge="1">
                  <a:txBody>
                    <a:bodyPr/>
                    <a:lstStyle/>
                    <a:p>
                      <a:endParaRPr lang="en-GB"/>
                    </a:p>
                  </a:txBody>
                  <a:tcPr/>
                </a:tc>
                <a:extLst>
                  <a:ext uri="{0D108BD9-81ED-4DB2-BD59-A6C34878D82A}">
                    <a16:rowId xmlns:a16="http://schemas.microsoft.com/office/drawing/2014/main" val="3955392705"/>
                  </a:ext>
                </a:extLst>
              </a:tr>
              <a:tr h="0">
                <a:tc vMerge="1">
                  <a:txBody>
                    <a:bodyPr/>
                    <a:lstStyle/>
                    <a:p>
                      <a:r>
                        <a:rPr lang="en-GB" sz="1200"/>
                        <a:t>CORPORATE RISKS</a:t>
                      </a:r>
                    </a:p>
                  </a:txBody>
                  <a:tcPr vert="vert27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9">
                  <a:txBody>
                    <a:bodyPr/>
                    <a:lstStyle/>
                    <a:p>
                      <a:r>
                        <a:rPr lang="en-GB" sz="1100"/>
                        <a:t>IF we fail to expand the content, availability and functionality of the Digital Health and Care Record at the required pace THEN local solutions could be sought RESULTING IN disparate data stored outside the single record and potential impact on system wide digital transformation and patient care.</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hMerge="1">
                  <a:txBody>
                    <a:bodyPr/>
                    <a:lstStyle/>
                    <a:p>
                      <a:endParaRPr lang="en-GB" sz="1100"/>
                    </a:p>
                  </a:txBody>
                  <a:tcPr>
                    <a:lnL w="3175" cap="flat" cmpd="sng" algn="ctr">
                      <a:solidFill>
                        <a:schemeClr val="tx1"/>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tcPr>
                </a:tc>
                <a:tc hMerge="1">
                  <a:txBody>
                    <a:bodyPr/>
                    <a:lstStyle/>
                    <a:p>
                      <a:endParaRPr lang="en-GB"/>
                    </a:p>
                  </a:txBody>
                  <a:tcPr/>
                </a:tc>
                <a:tc hMerge="1">
                  <a:txBody>
                    <a:bodyPr/>
                    <a:lstStyle/>
                    <a:p>
                      <a:endParaRPr lang="en-GB"/>
                    </a:p>
                  </a:txBody>
                  <a:tcPr>
                    <a:lnL w="12700" cap="flat" cmpd="sng" algn="ctr">
                      <a:solidFill>
                        <a:schemeClr val="bg2"/>
                      </a:solidFill>
                      <a:prstDash val="solid"/>
                      <a:round/>
                      <a:headEnd type="none" w="med" len="med"/>
                      <a:tailEnd type="none" w="med" len="med"/>
                    </a:lnL>
                  </a:tcPr>
                </a:tc>
                <a:tc hMerge="1">
                  <a:txBody>
                    <a:bodyPr/>
                    <a:lstStyle/>
                    <a:p>
                      <a:endParaRPr lang="en-GB"/>
                    </a:p>
                  </a:txBody>
                  <a:tcPr/>
                </a:tc>
                <a:tc hMerge="1">
                  <a:txBody>
                    <a:bodyPr/>
                    <a:lstStyle/>
                    <a:p>
                      <a:endParaRPr lang="en-GB"/>
                    </a:p>
                  </a:txBody>
                  <a:tcPr/>
                </a:tc>
                <a:tc hMerge="1">
                  <a:txBody>
                    <a:bodyPr/>
                    <a:lstStyle/>
                    <a:p>
                      <a:endParaRPr lang="en-GB"/>
                    </a:p>
                  </a:txBody>
                  <a:tcPr>
                    <a:lnL w="3175" cap="flat" cmpd="sng" algn="ctr">
                      <a:solidFill>
                        <a:schemeClr val="tx1"/>
                      </a:solidFill>
                      <a:prstDash val="solid"/>
                      <a:round/>
                      <a:headEnd type="none" w="med" len="med"/>
                      <a:tailEnd type="none" w="med" len="med"/>
                    </a:lnL>
                  </a:tcPr>
                </a:tc>
                <a:tc hMerge="1">
                  <a:txBody>
                    <a:bodyPr/>
                    <a:lstStyle/>
                    <a:p>
                      <a:endParaRPr lang="en-GB"/>
                    </a:p>
                  </a:txBody>
                  <a:tcPr/>
                </a:tc>
                <a:tc hMerge="1">
                  <a:txBody>
                    <a:bodyPr/>
                    <a:lstStyle/>
                    <a:p>
                      <a:pPr algn="ctr"/>
                      <a:endParaRPr lang="en-GB"/>
                    </a:p>
                  </a:txBody>
                  <a:tcPr anchor="ctr">
                    <a:lnL w="12700" cap="flat" cmpd="sng" algn="ctr">
                      <a:solidFill>
                        <a:schemeClr val="bg2"/>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FFFF00"/>
                    </a:solidFill>
                  </a:tcPr>
                </a:tc>
                <a:tc gridSpan="2">
                  <a:txBody>
                    <a:bodyPr/>
                    <a:lstStyle/>
                    <a:p>
                      <a:pPr algn="ctr"/>
                      <a:r>
                        <a:rPr lang="en-GB" sz="1100" b="1"/>
                        <a:t>12 /25</a:t>
                      </a:r>
                      <a:br>
                        <a:rPr lang="en-GB" sz="1100" b="1"/>
                      </a:br>
                      <a:r>
                        <a:rPr lang="en-GB" sz="1100" b="1"/>
                        <a:t>3 (Possible) x 4 (Major)</a:t>
                      </a:r>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FFC000"/>
                    </a:solidFill>
                  </a:tcPr>
                </a:tc>
                <a:tc hMerge="1">
                  <a:txBody>
                    <a:bodyPr/>
                    <a:lstStyle/>
                    <a:p>
                      <a:endParaRPr lang="en-GB"/>
                    </a:p>
                  </a:txBody>
                  <a:tcPr/>
                </a:tc>
                <a:tc gridSpan="2">
                  <a:txBody>
                    <a:bodyPr/>
                    <a:lstStyle/>
                    <a:p>
                      <a:pPr algn="ctr"/>
                      <a:r>
                        <a:rPr lang="en-GB" sz="1100" b="1"/>
                        <a:t>6 /25</a:t>
                      </a:r>
                      <a:br>
                        <a:rPr lang="en-GB" sz="1100" b="1"/>
                      </a:br>
                      <a:r>
                        <a:rPr lang="en-GB" sz="1100" b="1"/>
                        <a:t>2 (Unlikely) x 3 (Moderate)</a:t>
                      </a:r>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FFFF00"/>
                    </a:solidFill>
                  </a:tcPr>
                </a:tc>
                <a:tc hMerge="1">
                  <a:txBody>
                    <a:bodyPr/>
                    <a:lstStyle/>
                    <a:p>
                      <a:endParaRPr lang="en-GB"/>
                    </a:p>
                  </a:txBody>
                  <a:tcP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4052950864"/>
                  </a:ext>
                </a:extLst>
              </a:tr>
              <a:tr h="318690">
                <a:tc vMerge="1">
                  <a:txBody>
                    <a:bodyPr/>
                    <a:lstStyle/>
                    <a:p>
                      <a:pPr algn="ctr"/>
                      <a:endParaRPr lang="en-GB" sz="1200" b="1">
                        <a:solidFill>
                          <a:schemeClr val="bg1"/>
                        </a:solidFill>
                      </a:endParaRPr>
                    </a:p>
                  </a:txBody>
                  <a:tcPr vert="vert27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B w="3175" cap="flat" cmpd="sng" algn="ctr">
                      <a:solidFill>
                        <a:schemeClr val="tx1"/>
                      </a:solidFill>
                      <a:prstDash val="solid"/>
                      <a:round/>
                      <a:headEnd type="none" w="med" len="med"/>
                      <a:tailEnd type="none" w="med" len="med"/>
                    </a:lnB>
                    <a:solidFill>
                      <a:srgbClr val="0F82A1"/>
                    </a:solidFill>
                  </a:tcPr>
                </a:tc>
                <a:tc rowSpan="2" gridSpan="4">
                  <a:txBody>
                    <a:bodyPr/>
                    <a:lstStyle/>
                    <a:p>
                      <a:pPr algn="l"/>
                      <a:r>
                        <a:rPr lang="en-GB" sz="1200" b="1">
                          <a:solidFill>
                            <a:schemeClr val="bg1"/>
                          </a:solidFill>
                        </a:rPr>
                        <a:t>ASSOCIATED CORPORATE RISK/S</a:t>
                      </a:r>
                      <a:endParaRPr lang="en-GB"/>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B6077"/>
                    </a:solidFill>
                  </a:tcPr>
                </a:tc>
                <a:tc rowSpan="2" hMerge="1">
                  <a:txBody>
                    <a:bodyPr/>
                    <a:lstStyle/>
                    <a:p>
                      <a:endParaRPr lang="en-GB"/>
                    </a:p>
                  </a:txBody>
                  <a:tcPr>
                    <a:lnL w="3175" cap="flat" cmpd="sng" algn="ctr">
                      <a:solidFill>
                        <a:schemeClr val="tx1"/>
                      </a:solidFill>
                      <a:prstDash val="solid"/>
                      <a:round/>
                      <a:headEnd type="none" w="med" len="med"/>
                      <a:tailEnd type="none" w="med" len="med"/>
                    </a:lnL>
                  </a:tcPr>
                </a:tc>
                <a:tc rowSpan="2" hMerge="1">
                  <a:txBody>
                    <a:bodyPr/>
                    <a:lstStyle/>
                    <a:p>
                      <a:endParaRPr lang="en-GB"/>
                    </a:p>
                  </a:txBody>
                  <a:tcPr/>
                </a:tc>
                <a:tc rowSpan="2" hMerge="1">
                  <a:txBody>
                    <a:bodyPr/>
                    <a:lstStyle/>
                    <a:p>
                      <a:r>
                        <a:rPr lang="en-GB" sz="1200" b="1">
                          <a:solidFill>
                            <a:schemeClr val="bg1"/>
                          </a:solidFill>
                        </a:rPr>
                        <a:t>CURRENT SCORE</a:t>
                      </a:r>
                      <a:endParaRPr lang="en-GB"/>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B w="12700" cap="flat" cmpd="sng" algn="ctr">
                      <a:solidFill>
                        <a:schemeClr val="bg2"/>
                      </a:solidFill>
                      <a:prstDash val="solid"/>
                      <a:round/>
                      <a:headEnd type="none" w="med" len="med"/>
                      <a:tailEnd type="none" w="med" len="med"/>
                    </a:lnB>
                    <a:solidFill>
                      <a:srgbClr val="0B6077"/>
                    </a:solidFill>
                  </a:tcPr>
                </a:tc>
                <a:tc gridSpan="9">
                  <a:txBody>
                    <a:bodyPr/>
                    <a:lstStyle/>
                    <a:p>
                      <a:r>
                        <a:rPr lang="en-GB" sz="1200" b="1"/>
                        <a:t>Risk Key:</a:t>
                      </a:r>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bg1"/>
                    </a:solidFill>
                  </a:tcPr>
                </a:tc>
                <a:tc hMerge="1">
                  <a:txBody>
                    <a:bodyPr/>
                    <a:lstStyle/>
                    <a:p>
                      <a:endParaRPr lang="en-GB"/>
                    </a:p>
                  </a:txBody>
                  <a:tcPr/>
                </a:tc>
                <a:tc hMerge="1">
                  <a:txBody>
                    <a:bodyPr/>
                    <a:lstStyle/>
                    <a:p>
                      <a:endParaRPr lang="en-GB"/>
                    </a:p>
                  </a:txBody>
                  <a:tcPr>
                    <a:lnL w="12700" cap="flat" cmpd="sng" algn="ctr">
                      <a:solidFill>
                        <a:schemeClr val="bg2"/>
                      </a:solidFill>
                      <a:prstDash val="solid"/>
                      <a:round/>
                      <a:headEnd type="none" w="med" len="med"/>
                      <a:tailEnd type="none" w="med" len="med"/>
                    </a:lnL>
                  </a:tcPr>
                </a:tc>
                <a:tc hMerge="1">
                  <a:txBody>
                    <a:bodyPr/>
                    <a:lstStyle/>
                    <a:p>
                      <a:endParaRPr lang="en-GB"/>
                    </a:p>
                  </a:txBody>
                  <a:tcPr/>
                </a:tc>
                <a:tc hMerge="1">
                  <a:txBody>
                    <a:bodyPr/>
                    <a:lstStyle/>
                    <a:p>
                      <a:endParaRPr lang="en-GB"/>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bg1"/>
                    </a:solidFill>
                  </a:tcPr>
                </a:tc>
                <a:tc hMerge="1">
                  <a:txBody>
                    <a:bodyPr/>
                    <a:lstStyle/>
                    <a:p>
                      <a:endParaRPr lang="en-GB"/>
                    </a:p>
                  </a:txBody>
                  <a:tcPr>
                    <a:lnL w="12700" cap="flat" cmpd="sng" algn="ctr">
                      <a:solidFill>
                        <a:schemeClr val="bg2"/>
                      </a:solidFill>
                      <a:prstDash val="solid"/>
                      <a:round/>
                      <a:headEnd type="none" w="med" len="med"/>
                      <a:tailEnd type="none" w="med" len="med"/>
                    </a:lnL>
                    <a:lnT w="12700" cap="flat" cmpd="sng" algn="ctr">
                      <a:solidFill>
                        <a:schemeClr val="bg2"/>
                      </a:solidFill>
                      <a:prstDash val="solid"/>
                      <a:round/>
                      <a:headEnd type="none" w="med" len="med"/>
                      <a:tailEnd type="none" w="med" len="med"/>
                    </a:lnT>
                  </a:tcPr>
                </a:tc>
                <a:tc hMerge="1">
                  <a:txBody>
                    <a:bodyPr/>
                    <a:lstStyle/>
                    <a:p>
                      <a:endParaRPr lang="en-GB"/>
                    </a:p>
                  </a:txBody>
                  <a:tcPr/>
                </a:tc>
                <a:tc hMerge="1">
                  <a:txBody>
                    <a:bodyPr/>
                    <a:lstStyle/>
                    <a:p>
                      <a:endParaRPr lang="en-GB"/>
                    </a:p>
                  </a:txBody>
                  <a:tcPr/>
                </a:tc>
                <a:tc hMerge="1">
                  <a:txBody>
                    <a:bodyPr/>
                    <a:lstStyle/>
                    <a:p>
                      <a:endParaRPr lang="en-GB"/>
                    </a:p>
                  </a:txBody>
                  <a:tcPr>
                    <a:lnL w="12700" cap="flat" cmpd="sng" algn="ctr">
                      <a:solidFill>
                        <a:schemeClr val="bg2"/>
                      </a:solidFill>
                      <a:prstDash val="solid"/>
                      <a:round/>
                      <a:headEnd type="none" w="med" len="med"/>
                      <a:tailEnd type="none" w="med" len="med"/>
                    </a:lnL>
                  </a:tcPr>
                </a:tc>
                <a:extLst>
                  <a:ext uri="{0D108BD9-81ED-4DB2-BD59-A6C34878D82A}">
                    <a16:rowId xmlns:a16="http://schemas.microsoft.com/office/drawing/2014/main" val="954539012"/>
                  </a:ext>
                </a:extLst>
              </a:tr>
              <a:tr h="285098">
                <a:tc vMerge="1">
                  <a:txBody>
                    <a:bodyPr/>
                    <a:lstStyle/>
                    <a:p>
                      <a:endParaRPr lang="en-GB"/>
                    </a:p>
                  </a:txBody>
                  <a:tcPr/>
                </a:tc>
                <a:tc gridSpan="4" vMerge="1">
                  <a:txBody>
                    <a:bodyPr/>
                    <a:lstStyle/>
                    <a:p>
                      <a:pPr algn="l"/>
                      <a:endParaRPr lang="en-GB"/>
                    </a:p>
                  </a:txBody>
                  <a:tcPr anchor="ctr">
                    <a:lnL w="3175" cap="flat" cmpd="sng" algn="ctr">
                      <a:solidFill>
                        <a:schemeClr val="tx1"/>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B6077"/>
                    </a:solidFill>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gridSpan="4">
                  <a:txBody>
                    <a:bodyPr/>
                    <a:lstStyle/>
                    <a:p>
                      <a:pPr algn="ctr"/>
                      <a:r>
                        <a:rPr lang="en-GB" sz="1200" b="1">
                          <a:solidFill>
                            <a:schemeClr val="bg1"/>
                          </a:solidFill>
                        </a:rPr>
                        <a:t>CURRENT SCORE</a:t>
                      </a:r>
                      <a:endParaRPr lang="en-GB"/>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B6077"/>
                    </a:solidFill>
                  </a:tcPr>
                </a:tc>
                <a:tc hMerge="1">
                  <a:txBody>
                    <a:bodyPr/>
                    <a:lstStyle/>
                    <a:p>
                      <a:endParaRPr lang="en-GB"/>
                    </a:p>
                  </a:txBody>
                  <a:tcPr/>
                </a:tc>
                <a:tc hMerge="1">
                  <a:txBody>
                    <a:bodyPr/>
                    <a:lstStyle/>
                    <a:p>
                      <a:endParaRPr lang="en-GB"/>
                    </a:p>
                  </a:txBody>
                  <a:tcPr/>
                </a:tc>
                <a:tc hMerge="1">
                  <a:txBody>
                    <a:bodyPr/>
                    <a:lstStyle/>
                    <a:p>
                      <a:pPr algn="ctr"/>
                      <a:endParaRPr lang="en-GB"/>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B6077"/>
                    </a:solidFill>
                  </a:tcPr>
                </a:tc>
                <a:tc gridSpan="5">
                  <a:txBody>
                    <a:bodyPr/>
                    <a:lstStyle/>
                    <a:p>
                      <a:pPr algn="ctr"/>
                      <a:r>
                        <a:rPr lang="en-GB" sz="1200" b="1">
                          <a:solidFill>
                            <a:schemeClr val="bg1"/>
                          </a:solidFill>
                        </a:rPr>
                        <a:t>TARGET SCORE</a:t>
                      </a:r>
                      <a:endParaRPr lang="en-GB"/>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B6077"/>
                    </a:solidFill>
                  </a:tcPr>
                </a:tc>
                <a:tc hMerge="1">
                  <a:txBody>
                    <a:bodyPr/>
                    <a:lstStyle/>
                    <a:p>
                      <a:endParaRPr lang="en-GB"/>
                    </a:p>
                  </a:txBody>
                  <a:tcPr>
                    <a:lnL w="12700" cap="flat" cmpd="sng" algn="ctr">
                      <a:solidFill>
                        <a:schemeClr val="bg2"/>
                      </a:solidFill>
                      <a:prstDash val="solid"/>
                      <a:round/>
                      <a:headEnd type="none" w="med" len="med"/>
                      <a:tailEnd type="none" w="med" len="med"/>
                    </a:ln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683079449"/>
                  </a:ext>
                </a:extLst>
              </a:tr>
              <a:tr h="260470">
                <a:tc vMerge="1">
                  <a:txBody>
                    <a:bodyPr/>
                    <a:lstStyle/>
                    <a:p>
                      <a:pPr algn="ctr"/>
                      <a:endParaRPr lang="en-GB" sz="1200" b="1">
                        <a:solidFill>
                          <a:schemeClr val="bg1"/>
                        </a:solidFill>
                      </a:endParaRPr>
                    </a:p>
                  </a:txBody>
                  <a:tcPr vert="vert270" anchor="ctr">
                    <a:lnL w="3175" cap="flat" cmpd="sng" algn="ctr">
                      <a:solidFill>
                        <a:schemeClr val="tx1"/>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solidFill>
                      <a:srgbClr val="0F82A1"/>
                    </a:solidFill>
                  </a:tcPr>
                </a:tc>
                <a:tc gridSpan="4">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a:t>0204 – Canisc System</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hMerge="1">
                  <a:txBody>
                    <a:bodyPr/>
                    <a:lstStyle/>
                    <a:p>
                      <a:endParaRPr lang="en-GB"/>
                    </a:p>
                  </a:txBody>
                  <a:tcPr/>
                </a:tc>
                <a:tc hMerge="1">
                  <a:txBody>
                    <a:bodyPr/>
                    <a:lstStyle/>
                    <a:p>
                      <a:endParaRPr lang="en-GB" sz="1100"/>
                    </a:p>
                  </a:txBody>
                  <a:tcPr>
                    <a:lnL w="3175" cap="flat" cmpd="sng" algn="ctr">
                      <a:solidFill>
                        <a:schemeClr val="bg1">
                          <a:lumMod val="65000"/>
                        </a:schemeClr>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T w="12700" cap="flat" cmpd="sng" algn="ctr">
                      <a:solidFill>
                        <a:schemeClr val="bg2"/>
                      </a:solidFill>
                      <a:prstDash val="solid"/>
                      <a:round/>
                      <a:headEnd type="none" w="med" len="med"/>
                      <a:tailEnd type="none" w="med" len="med"/>
                    </a:lnT>
                    <a:noFill/>
                  </a:tcPr>
                </a:tc>
                <a:tc hMerge="1">
                  <a:txBody>
                    <a:bodyPr/>
                    <a:lstStyle/>
                    <a:p>
                      <a:endParaRPr lang="en-GB"/>
                    </a:p>
                  </a:txBody>
                  <a:tcPr>
                    <a:lnL w="12700" cap="flat" cmpd="sng" algn="ctr">
                      <a:solidFill>
                        <a:schemeClr val="bg2"/>
                      </a:solidFill>
                      <a:prstDash val="solid"/>
                      <a:round/>
                      <a:headEnd type="none" w="med" len="med"/>
                      <a:tailEnd type="none" w="med" len="med"/>
                    </a:lnL>
                    <a:lnT w="12700" cap="flat" cmpd="sng" algn="ctr">
                      <a:solidFill>
                        <a:schemeClr val="bg2"/>
                      </a:solidFill>
                      <a:prstDash val="solid"/>
                      <a:round/>
                      <a:headEnd type="none" w="med" len="med"/>
                      <a:tailEnd type="none" w="med" len="med"/>
                    </a:lnT>
                  </a:tcPr>
                </a:tc>
                <a:tc gridSpan="4">
                  <a:txBody>
                    <a:bodyPr/>
                    <a:lstStyle/>
                    <a:p>
                      <a:pPr algn="ctr"/>
                      <a:r>
                        <a:rPr lang="en-GB" sz="1100" b="1"/>
                        <a:t>5X4 =20/25</a:t>
                      </a:r>
                    </a:p>
                  </a:txBody>
                  <a:tcPr>
                    <a:lnL w="12700" cap="flat" cmpd="sng" algn="ctr">
                      <a:solidFill>
                        <a:schemeClr val="bg2"/>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FF0000"/>
                    </a:solidFill>
                  </a:tcPr>
                </a:tc>
                <a:tc hMerge="1">
                  <a:txBody>
                    <a:bodyPr/>
                    <a:lstStyle/>
                    <a:p>
                      <a:endParaRPr lang="en-GB"/>
                    </a:p>
                  </a:txBody>
                  <a:tcPr/>
                </a:tc>
                <a:tc hMerge="1">
                  <a:txBody>
                    <a:bodyPr/>
                    <a:lstStyle/>
                    <a:p>
                      <a:endParaRPr lang="en-GB"/>
                    </a:p>
                  </a:txBody>
                  <a:tcPr>
                    <a:lnL w="3175" cap="flat" cmpd="sng" algn="ctr">
                      <a:solidFill>
                        <a:schemeClr val="bg1">
                          <a:lumMod val="65000"/>
                        </a:schemeClr>
                      </a:solidFill>
                      <a:prstDash val="solid"/>
                      <a:round/>
                      <a:headEnd type="none" w="med" len="med"/>
                      <a:tailEnd type="none" w="med" len="med"/>
                    </a:lnL>
                  </a:tcPr>
                </a:tc>
                <a:tc hMerge="1">
                  <a:txBody>
                    <a:bodyPr/>
                    <a:lstStyle/>
                    <a:p>
                      <a:pPr algn="ctr"/>
                      <a:endParaRPr lang="en-GB" sz="1100" b="1"/>
                    </a:p>
                  </a:txBody>
                  <a:tcPr>
                    <a:lnL w="3175" cap="flat" cmpd="sng" algn="ctr">
                      <a:solidFill>
                        <a:schemeClr val="bg1">
                          <a:lumMod val="65000"/>
                        </a:schemeClr>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T w="12700" cap="flat" cmpd="sng" algn="ctr">
                      <a:solidFill>
                        <a:schemeClr val="bg2"/>
                      </a:solidFill>
                      <a:prstDash val="solid"/>
                      <a:round/>
                      <a:headEnd type="none" w="med" len="med"/>
                      <a:tailEnd type="none" w="med" len="med"/>
                    </a:lnT>
                    <a:solidFill>
                      <a:srgbClr val="FF0000"/>
                    </a:solidFill>
                  </a:tcPr>
                </a:tc>
                <a:tc gridSpan="5">
                  <a:txBody>
                    <a:bodyPr/>
                    <a:lstStyle/>
                    <a:p>
                      <a:pPr algn="ctr"/>
                      <a:r>
                        <a:rPr lang="en-GB" sz="1100" b="1"/>
                        <a:t>3X2 = 6/25</a:t>
                      </a:r>
                      <a:endParaRPr lang="en-GB" b="1"/>
                    </a:p>
                  </a:txBody>
                  <a:tcPr>
                    <a:lnL w="3175" cap="flat" cmpd="sng" algn="ctr">
                      <a:solidFill>
                        <a:schemeClr val="bg1">
                          <a:lumMod val="65000"/>
                        </a:schemeClr>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T w="12700" cap="flat" cmpd="sng" algn="ctr">
                      <a:solidFill>
                        <a:schemeClr val="bg2"/>
                      </a:solidFill>
                      <a:prstDash val="solid"/>
                      <a:round/>
                      <a:headEnd type="none" w="med" len="med"/>
                      <a:tailEnd type="none" w="med" len="med"/>
                    </a:lnT>
                    <a:solidFill>
                      <a:srgbClr val="FFFF00"/>
                    </a:solidFill>
                  </a:tcPr>
                </a:tc>
                <a:tc hMerge="1">
                  <a:txBody>
                    <a:bodyPr/>
                    <a:lstStyle/>
                    <a:p>
                      <a:endParaRPr lang="en-GB"/>
                    </a:p>
                  </a:txBody>
                  <a:tcPr>
                    <a:lnL w="3175" cap="flat" cmpd="sng" algn="ctr">
                      <a:solidFill>
                        <a:schemeClr val="bg1">
                          <a:lumMod val="65000"/>
                        </a:schemeClr>
                      </a:solidFill>
                      <a:prstDash val="solid"/>
                      <a:round/>
                      <a:headEnd type="none" w="med" len="med"/>
                      <a:tailEnd type="none" w="med" len="med"/>
                    </a:lnL>
                  </a:tcPr>
                </a:tc>
                <a:tc hMerge="1">
                  <a:txBody>
                    <a:bodyPr/>
                    <a:lstStyle/>
                    <a:p>
                      <a:endParaRPr lang="en-GB"/>
                    </a:p>
                  </a:txBody>
                  <a:tcPr/>
                </a:tc>
                <a:tc hMerge="1">
                  <a:txBody>
                    <a:bodyPr/>
                    <a:lstStyle/>
                    <a:p>
                      <a:endParaRPr lang="en-GB"/>
                    </a:p>
                  </a:txBody>
                  <a:tcPr/>
                </a:tc>
                <a:tc hMerge="1">
                  <a:txBody>
                    <a:bodyPr/>
                    <a:lstStyle/>
                    <a:p>
                      <a:endParaRPr lang="en-GB"/>
                    </a:p>
                  </a:txBody>
                  <a:tcPr>
                    <a:lnL w="3175" cap="flat" cmpd="sng" algn="ctr">
                      <a:solidFill>
                        <a:schemeClr val="bg1">
                          <a:lumMod val="65000"/>
                        </a:schemeClr>
                      </a:solidFill>
                      <a:prstDash val="solid"/>
                      <a:round/>
                      <a:headEnd type="none" w="med" len="med"/>
                      <a:tailEnd type="none" w="med" len="med"/>
                    </a:lnL>
                  </a:tcPr>
                </a:tc>
                <a:extLst>
                  <a:ext uri="{0D108BD9-81ED-4DB2-BD59-A6C34878D82A}">
                    <a16:rowId xmlns:a16="http://schemas.microsoft.com/office/drawing/2014/main" val="751490772"/>
                  </a:ext>
                </a:extLst>
              </a:tr>
              <a:tr h="474637">
                <a:tc rowSpan="2">
                  <a:txBody>
                    <a:bodyPr/>
                    <a:lstStyle/>
                    <a:p>
                      <a:pPr algn="ctr"/>
                      <a:r>
                        <a:rPr lang="en-GB" sz="1200" b="1">
                          <a:solidFill>
                            <a:schemeClr val="bg1"/>
                          </a:solidFill>
                        </a:rPr>
                        <a:t>CONTROLS AND ASSURANCE</a:t>
                      </a:r>
                    </a:p>
                  </a:txBody>
                  <a:tcPr vert="vert270" anchor="ctr">
                    <a:lnL w="3175" cap="flat" cmpd="sng" algn="ctr">
                      <a:solidFill>
                        <a:schemeClr val="tx1"/>
                      </a:solidFill>
                      <a:prstDash val="solid"/>
                      <a:round/>
                      <a:headEnd type="none" w="med" len="med"/>
                      <a:tailEnd type="none" w="med" len="med"/>
                    </a:lnL>
                    <a:lnR w="12700" cap="flat" cmpd="sng" algn="ctr">
                      <a:solidFill>
                        <a:schemeClr val="bg2"/>
                      </a:solidFill>
                      <a:prstDash val="solid"/>
                      <a:round/>
                      <a:headEnd type="none" w="med" len="med"/>
                      <a:tailEnd type="none" w="med" len="med"/>
                    </a:lnR>
                    <a:solidFill>
                      <a:srgbClr val="0F82A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1">
                          <a:solidFill>
                            <a:schemeClr val="bg1"/>
                          </a:solidFill>
                        </a:rPr>
                        <a:t>KEY CONTROLS GAPS</a:t>
                      </a:r>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B6077"/>
                    </a:solidFill>
                  </a:tcPr>
                </a:tc>
                <a:tc gridSpan="2">
                  <a:txBody>
                    <a:bodyPr/>
                    <a:lstStyle/>
                    <a:p>
                      <a:pPr algn="ctr"/>
                      <a:r>
                        <a:rPr lang="en-GB" sz="1200" b="1">
                          <a:solidFill>
                            <a:schemeClr val="bg1"/>
                          </a:solidFill>
                        </a:rPr>
                        <a:t>ACTION PLAN</a:t>
                      </a:r>
                      <a:endParaRPr lang="en-GB" sz="1200"/>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B6077"/>
                    </a:solidFill>
                  </a:tcPr>
                </a:tc>
                <a:tc hMerge="1">
                  <a:txBody>
                    <a:bodyPr/>
                    <a:lstStyle/>
                    <a:p>
                      <a:endParaRPr lang="en-GB"/>
                    </a:p>
                  </a:txBody>
                  <a:tcPr/>
                </a:tc>
                <a:tc gridSpan="2">
                  <a:txBody>
                    <a:bodyPr/>
                    <a:lstStyle/>
                    <a:p>
                      <a:pPr algn="ctr"/>
                      <a:r>
                        <a:rPr lang="en-GB" sz="1200" b="1">
                          <a:solidFill>
                            <a:schemeClr val="bg1"/>
                          </a:solidFill>
                        </a:rPr>
                        <a:t>ASSURANCE GAPS</a:t>
                      </a:r>
                      <a:endParaRPr lang="en-GB" sz="1200"/>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B6077"/>
                    </a:solidFill>
                  </a:tcPr>
                </a:tc>
                <a:tc hMerge="1">
                  <a:txBody>
                    <a:bodyPr/>
                    <a:lstStyle/>
                    <a:p>
                      <a:endParaRPr lang="en-GB"/>
                    </a:p>
                  </a:txBody>
                  <a:tcPr/>
                </a:tc>
                <a:tc gridSpan="2">
                  <a:txBody>
                    <a:bodyPr/>
                    <a:lstStyle/>
                    <a:p>
                      <a:pPr algn="ctr"/>
                      <a:r>
                        <a:rPr lang="en-GB" sz="1200" b="1">
                          <a:solidFill>
                            <a:schemeClr val="bg1"/>
                          </a:solidFill>
                        </a:rPr>
                        <a:t>ACTION PLAN</a:t>
                      </a:r>
                      <a:endParaRPr lang="en-GB"/>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B6077"/>
                    </a:solidFill>
                  </a:tcPr>
                </a:tc>
                <a:tc hMerge="1">
                  <a:txBody>
                    <a:bodyPr/>
                    <a:lstStyle/>
                    <a:p>
                      <a:endParaRPr lang="en-GB" sz="1200"/>
                    </a:p>
                  </a:txBody>
                  <a:tcPr>
                    <a:lnB w="12700" cap="flat" cmpd="sng" algn="ctr">
                      <a:solidFill>
                        <a:schemeClr val="bg2"/>
                      </a:solidFill>
                      <a:prstDash val="solid"/>
                      <a:round/>
                      <a:headEnd type="none" w="med" len="med"/>
                      <a:tailEnd type="none" w="med" len="med"/>
                    </a:lnB>
                    <a:solidFill>
                      <a:srgbClr val="0B6077"/>
                    </a:solidFill>
                  </a:tcPr>
                </a:tc>
                <a:tc gridSpan="6">
                  <a:txBody>
                    <a:bodyPr/>
                    <a:lstStyle/>
                    <a:p>
                      <a:r>
                        <a:rPr lang="en-GB" sz="1200" b="1">
                          <a:solidFill>
                            <a:schemeClr val="bg1"/>
                          </a:solidFill>
                        </a:rPr>
                        <a:t>PROGRESS ON ACTION PLAN </a:t>
                      </a:r>
                      <a:r>
                        <a:rPr lang="en-GB" sz="1200" b="0">
                          <a:solidFill>
                            <a:schemeClr val="bg1"/>
                          </a:solidFill>
                        </a:rPr>
                        <a:t>– NARRATIVE PROVIDED BY EXECUTIVE OWNER</a:t>
                      </a:r>
                      <a:endParaRPr lang="en-GB"/>
                    </a:p>
                  </a:txBody>
                  <a:tcPr>
                    <a:lnL w="12700" cap="flat" cmpd="sng" algn="ctr">
                      <a:solidFill>
                        <a:schemeClr val="bg2"/>
                      </a:solidFill>
                      <a:prstDash val="solid"/>
                      <a:round/>
                      <a:headEnd type="none" w="med" len="med"/>
                      <a:tailEnd type="none" w="med" len="med"/>
                    </a:lnL>
                    <a:lnB w="12700" cap="flat" cmpd="sng" algn="ctr">
                      <a:solidFill>
                        <a:schemeClr val="bg2"/>
                      </a:solidFill>
                      <a:prstDash val="solid"/>
                      <a:round/>
                      <a:headEnd type="none" w="med" len="med"/>
                      <a:tailEnd type="none" w="med" len="med"/>
                    </a:lnB>
                    <a:solidFill>
                      <a:srgbClr val="0B6077"/>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874702303"/>
                  </a:ext>
                </a:extLst>
              </a:tr>
              <a:tr h="3276000">
                <a:tc vMerge="1">
                  <a:txBody>
                    <a:bodyPr/>
                    <a:lstStyle/>
                    <a:p>
                      <a:pPr algn="ctr"/>
                      <a:endParaRPr lang="en-GB" sz="1200" b="1">
                        <a:solidFill>
                          <a:schemeClr val="bg1"/>
                        </a:solidFill>
                      </a:endParaRPr>
                    </a:p>
                  </a:txBody>
                  <a:tcPr vert="vert270" anchor="ctr">
                    <a:lnL w="3175" cap="flat" cmpd="sng" algn="ctr">
                      <a:solidFill>
                        <a:schemeClr val="tx1"/>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solidFill>
                      <a:srgbClr val="0F82A1"/>
                    </a:solidFill>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b="0" dirty="0">
                          <a:solidFill>
                            <a:schemeClr val="tx1"/>
                          </a:solidFill>
                        </a:rPr>
                        <a:t>User experience: (1) need to more consistently embed feedback on user centred design; (2) Create systemic and routine implementation of the feedback across all services.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b="0" dirty="0">
                          <a:solidFill>
                            <a:schemeClr val="tx1"/>
                          </a:solidFill>
                        </a:rPr>
                        <a:t>Clinical Feedback: (1) Need to formalise the mechanism for gaining more sophisticated understanding of clinical user need;(2) Continuous feedback from clinical users on the extent to which how digital is supporting joined up consistent care</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gridSpan="2">
                  <a:txBody>
                    <a:bodyPr/>
                    <a:lstStyle/>
                    <a:p>
                      <a:pPr marL="171450" indent="-171450">
                        <a:buFont typeface="Arial" panose="020B0604020202020204" pitchFamily="34" charset="0"/>
                        <a:buChar char="•"/>
                      </a:pPr>
                      <a:r>
                        <a:rPr lang="en-GB" sz="1100" b="0" dirty="0"/>
                        <a:t>Introduce User Experience Involvement Working Group; group to oversee implementation of new systems on the patient experience ensuring consideration of feedback at every level</a:t>
                      </a:r>
                    </a:p>
                    <a:p>
                      <a:pPr marL="171450" indent="-171450">
                        <a:buFont typeface="Arial" panose="020B0604020202020204" pitchFamily="34" charset="0"/>
                        <a:buChar char="•"/>
                      </a:pPr>
                      <a:r>
                        <a:rPr lang="en-GB" sz="1100" b="0" dirty="0"/>
                        <a:t>Create and seek approval for the clinical user feedback approach</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hMerge="1">
                  <a:txBody>
                    <a:bodyPr/>
                    <a:lstStyle/>
                    <a:p>
                      <a:endParaRPr lang="en-GB"/>
                    </a:p>
                  </a:txBody>
                  <a:tcPr/>
                </a:tc>
                <a:tc gridSpan="2">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a:t>Reporting of structured feedback on services and systems at a Directorate and organisational level</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100"/>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hMerge="1">
                  <a:txBody>
                    <a:bodyPr/>
                    <a:lstStyle/>
                    <a:p>
                      <a:endParaRPr lang="en-GB"/>
                    </a:p>
                  </a:txBody>
                  <a:tcPr/>
                </a:tc>
                <a:tc gridSpan="2">
                  <a:txBody>
                    <a:bodyPr/>
                    <a:lstStyle/>
                    <a:p>
                      <a:pPr marL="171450" indent="-171450">
                        <a:buFont typeface="Arial" panose="020B0604020202020204" pitchFamily="34" charset="0"/>
                        <a:buChar char="•"/>
                      </a:pPr>
                      <a:r>
                        <a:rPr lang="en-GB" sz="1100"/>
                        <a:t>Create consistent approach to gathering feedback including establishing user groups to provide feedback</a:t>
                      </a:r>
                    </a:p>
                    <a:p>
                      <a:pPr marL="171450" indent="-171450">
                        <a:buFont typeface="Arial" panose="020B0604020202020204" pitchFamily="34" charset="0"/>
                        <a:buChar char="•"/>
                      </a:pPr>
                      <a:r>
                        <a:rPr lang="en-GB" sz="1100"/>
                        <a:t>Include learning and action from feedback into the assurance reporting to the relevant Committee</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hMerge="1">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100"/>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gridSpan="6">
                  <a:txBody>
                    <a:bodyPr/>
                    <a:lstStyle/>
                    <a:p>
                      <a:endParaRPr lang="en-GB" sz="1100" dirty="0"/>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hMerge="1">
                  <a:txBody>
                    <a:bodyPr/>
                    <a:lstStyle/>
                    <a:p>
                      <a:endParaRPr lang="en-GB"/>
                    </a:p>
                  </a:txBody>
                  <a:tcPr>
                    <a:lnL w="12700" cap="flat" cmpd="sng" algn="ctr">
                      <a:solidFill>
                        <a:schemeClr val="bg2"/>
                      </a:solidFill>
                      <a:prstDash val="solid"/>
                      <a:round/>
                      <a:headEnd type="none" w="med" len="med"/>
                      <a:tailEnd type="none" w="med" len="med"/>
                    </a:lnL>
                  </a:tcPr>
                </a:tc>
                <a:tc hMerge="1">
                  <a:txBody>
                    <a:bodyPr/>
                    <a:lstStyle/>
                    <a:p>
                      <a:endParaRPr lang="en-GB"/>
                    </a:p>
                  </a:txBody>
                  <a:tcPr>
                    <a:lnL w="12700" cap="flat" cmpd="sng" algn="ctr">
                      <a:solidFill>
                        <a:schemeClr val="bg2"/>
                      </a:solidFill>
                      <a:prstDash val="solid"/>
                      <a:round/>
                      <a:headEnd type="none" w="med" len="med"/>
                      <a:tailEnd type="none" w="med" len="med"/>
                    </a:lnL>
                  </a:tcPr>
                </a:tc>
                <a:tc hMerge="1">
                  <a:txBody>
                    <a:bodyPr/>
                    <a:lstStyle/>
                    <a:p>
                      <a:endParaRPr lang="en-GB"/>
                    </a:p>
                  </a:txBody>
                  <a:tcPr/>
                </a:tc>
                <a:tc hMerge="1">
                  <a:txBody>
                    <a:bodyPr/>
                    <a:lstStyle/>
                    <a:p>
                      <a:endParaRPr lang="en-GB"/>
                    </a:p>
                  </a:txBody>
                  <a:tcPr/>
                </a:tc>
                <a:tc hMerge="1">
                  <a:txBody>
                    <a:bodyPr/>
                    <a:lstStyle/>
                    <a:p>
                      <a:endParaRPr lang="en-GB"/>
                    </a:p>
                  </a:txBody>
                  <a:tcPr>
                    <a:lnL w="12700" cap="flat" cmpd="sng" algn="ctr">
                      <a:solidFill>
                        <a:schemeClr val="bg2"/>
                      </a:solidFill>
                      <a:prstDash val="solid"/>
                      <a:round/>
                      <a:headEnd type="none" w="med" len="med"/>
                      <a:tailEnd type="none" w="med" len="med"/>
                    </a:lnL>
                  </a:tcPr>
                </a:tc>
                <a:extLst>
                  <a:ext uri="{0D108BD9-81ED-4DB2-BD59-A6C34878D82A}">
                    <a16:rowId xmlns:a16="http://schemas.microsoft.com/office/drawing/2014/main" val="1808658848"/>
                  </a:ext>
                </a:extLst>
              </a:tr>
            </a:tbl>
          </a:graphicData>
        </a:graphic>
      </p:graphicFrame>
      <p:grpSp>
        <p:nvGrpSpPr>
          <p:cNvPr id="6" name="Group 5">
            <a:extLst>
              <a:ext uri="{FF2B5EF4-FFF2-40B4-BE49-F238E27FC236}">
                <a16:creationId xmlns:a16="http://schemas.microsoft.com/office/drawing/2014/main" id="{3AF22D58-E7C1-4890-B06D-7569A5DF7EE1}"/>
              </a:ext>
            </a:extLst>
          </p:cNvPr>
          <p:cNvGrpSpPr/>
          <p:nvPr/>
        </p:nvGrpSpPr>
        <p:grpSpPr>
          <a:xfrm>
            <a:off x="8788287" y="321757"/>
            <a:ext cx="1067389" cy="391468"/>
            <a:chOff x="10731092" y="2015743"/>
            <a:chExt cx="1500985" cy="483735"/>
          </a:xfrm>
        </p:grpSpPr>
        <p:pic>
          <p:nvPicPr>
            <p:cNvPr id="7" name="Picture 6" descr="Icon&#10;&#10;Description automatically generated">
              <a:extLst>
                <a:ext uri="{FF2B5EF4-FFF2-40B4-BE49-F238E27FC236}">
                  <a16:creationId xmlns:a16="http://schemas.microsoft.com/office/drawing/2014/main" id="{B733A379-BB5D-469A-B802-83ABE5442D87}"/>
                </a:ext>
              </a:extLst>
            </p:cNvPr>
            <p:cNvPicPr>
              <a:picLocks noChangeAspect="1"/>
            </p:cNvPicPr>
            <p:nvPr/>
          </p:nvPicPr>
          <p:blipFill rotWithShape="1">
            <a:blip r:embed="rId3">
              <a:extLst>
                <a:ext uri="{28A0092B-C50C-407E-A947-70E740481C1C}">
                  <a14:useLocalDpi xmlns:a14="http://schemas.microsoft.com/office/drawing/2010/main" val="0"/>
                </a:ext>
              </a:extLst>
            </a:blip>
            <a:srcRect b="51711"/>
            <a:stretch/>
          </p:blipFill>
          <p:spPr>
            <a:xfrm>
              <a:off x="10731092" y="2015743"/>
              <a:ext cx="1500985" cy="483734"/>
            </a:xfrm>
            <a:prstGeom prst="rect">
              <a:avLst/>
            </a:prstGeom>
          </p:spPr>
        </p:pic>
        <p:cxnSp>
          <p:nvCxnSpPr>
            <p:cNvPr id="8" name="Straight Arrow Connector 7">
              <a:extLst>
                <a:ext uri="{FF2B5EF4-FFF2-40B4-BE49-F238E27FC236}">
                  <a16:creationId xmlns:a16="http://schemas.microsoft.com/office/drawing/2014/main" id="{293415A1-1C17-45B5-8F8B-C2E7E8D86F77}"/>
                </a:ext>
              </a:extLst>
            </p:cNvPr>
            <p:cNvCxnSpPr>
              <a:cxnSpLocks/>
            </p:cNvCxnSpPr>
            <p:nvPr/>
          </p:nvCxnSpPr>
          <p:spPr>
            <a:xfrm flipV="1">
              <a:off x="11480391" y="2172047"/>
              <a:ext cx="0" cy="327431"/>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pic>
        <p:nvPicPr>
          <p:cNvPr id="11" name="Picture 10">
            <a:extLst>
              <a:ext uri="{FF2B5EF4-FFF2-40B4-BE49-F238E27FC236}">
                <a16:creationId xmlns:a16="http://schemas.microsoft.com/office/drawing/2014/main" id="{BDCA6347-77A3-4DA7-AE4D-0B6DE7D30AE9}"/>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a:off x="7335029" y="2305223"/>
            <a:ext cx="3584759" cy="304672"/>
          </a:xfrm>
          <a:prstGeom prst="rect">
            <a:avLst/>
          </a:prstGeom>
        </p:spPr>
      </p:pic>
      <p:sp>
        <p:nvSpPr>
          <p:cNvPr id="3" name="Slide Number Placeholder 2">
            <a:extLst>
              <a:ext uri="{FF2B5EF4-FFF2-40B4-BE49-F238E27FC236}">
                <a16:creationId xmlns:a16="http://schemas.microsoft.com/office/drawing/2014/main" id="{EB736639-A409-4286-837E-82955739C4BD}"/>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FFAA79C-06A3-4187-9007-628746E76F42}" type="slidenum">
              <a:rPr kumimoji="0" lang="en-GB"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GB"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13" name="TextBox 12">
            <a:extLst>
              <a:ext uri="{FF2B5EF4-FFF2-40B4-BE49-F238E27FC236}">
                <a16:creationId xmlns:a16="http://schemas.microsoft.com/office/drawing/2014/main" id="{27A386DE-B594-4905-9D55-CC5A8406FFCD}"/>
              </a:ext>
            </a:extLst>
          </p:cNvPr>
          <p:cNvSpPr txBox="1"/>
          <p:nvPr/>
        </p:nvSpPr>
        <p:spPr>
          <a:xfrm>
            <a:off x="10221274" y="257454"/>
            <a:ext cx="823965" cy="24622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prstClr val="black"/>
                </a:solidFill>
                <a:effectLst/>
                <a:uLnTx/>
                <a:uFillTx/>
                <a:latin typeface="Calibri" panose="020F0502020204030204"/>
                <a:ea typeface="+mn-ea"/>
                <a:cs typeface="+mn-cs"/>
              </a:rPr>
              <a:t>Amber</a:t>
            </a:r>
          </a:p>
        </p:txBody>
      </p:sp>
      <p:sp>
        <p:nvSpPr>
          <p:cNvPr id="14" name="TextBox 13">
            <a:extLst>
              <a:ext uri="{FF2B5EF4-FFF2-40B4-BE49-F238E27FC236}">
                <a16:creationId xmlns:a16="http://schemas.microsoft.com/office/drawing/2014/main" id="{ED052602-DBBC-4526-9B5E-1FF49CA93D67}"/>
              </a:ext>
            </a:extLst>
          </p:cNvPr>
          <p:cNvSpPr txBox="1"/>
          <p:nvPr/>
        </p:nvSpPr>
        <p:spPr>
          <a:xfrm>
            <a:off x="11229513" y="257453"/>
            <a:ext cx="823965" cy="24622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prstClr val="black"/>
                </a:solidFill>
                <a:effectLst/>
                <a:uLnTx/>
                <a:uFillTx/>
                <a:latin typeface="Calibri" panose="020F0502020204030204"/>
                <a:ea typeface="+mn-ea"/>
                <a:cs typeface="+mn-cs"/>
              </a:rPr>
              <a:t>Amber</a:t>
            </a:r>
          </a:p>
        </p:txBody>
      </p:sp>
      <p:sp>
        <p:nvSpPr>
          <p:cNvPr id="15" name="TextBox 14">
            <a:extLst>
              <a:ext uri="{FF2B5EF4-FFF2-40B4-BE49-F238E27FC236}">
                <a16:creationId xmlns:a16="http://schemas.microsoft.com/office/drawing/2014/main" id="{F4F7C608-FE51-4B44-B24B-9C39637584C1}"/>
              </a:ext>
            </a:extLst>
          </p:cNvPr>
          <p:cNvSpPr txBox="1"/>
          <p:nvPr/>
        </p:nvSpPr>
        <p:spPr>
          <a:xfrm>
            <a:off x="8610600" y="3990528"/>
            <a:ext cx="3030895" cy="2123658"/>
          </a:xfrm>
          <a:prstGeom prst="rect">
            <a:avLst/>
          </a:prstGeom>
          <a:noFill/>
        </p:spPr>
        <p:txBody>
          <a:bodyPr wrap="square" rtlCol="0">
            <a:spAutoFit/>
          </a:bodyPr>
          <a:lstStyle/>
          <a:p>
            <a:pPr marL="171450" marR="0" lvl="0" indent="-1714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mn-cs"/>
              </a:rPr>
              <a:t>Directors are reviewing existing arrangements for user input, including service desk feedback, clinical engagement, clinical informatics.</a:t>
            </a:r>
          </a:p>
          <a:p>
            <a:pPr marL="171450" marR="0" lvl="0" indent="-1714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dirty="0">
                <a:solidFill>
                  <a:prstClr val="black"/>
                </a:solidFill>
                <a:latin typeface="Calibri" panose="020F0502020204030204"/>
              </a:rPr>
              <a:t>Directors are considering options for an User Design team and/or profession within DHCW. If viable and affordable this would provide more assurance than an User Experience Involvement Working Group. </a:t>
            </a:r>
          </a:p>
          <a:p>
            <a:pPr marL="171450" marR="0" lvl="0" indent="-1714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mn-cs"/>
              </a:rPr>
              <a:t>The strategic approach will be confirmed during Q2. </a:t>
            </a:r>
          </a:p>
          <a:p>
            <a:pPr marL="171450" marR="0" lvl="0" indent="-171450" algn="ctr"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171450" marR="0" lvl="0" indent="-171450" algn="ctr"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794650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5">
            <a:extLst>
              <a:ext uri="{FF2B5EF4-FFF2-40B4-BE49-F238E27FC236}">
                <a16:creationId xmlns:a16="http://schemas.microsoft.com/office/drawing/2014/main" id="{F76788B5-3F6A-42E0-8E2D-C2D622AB4161}"/>
              </a:ext>
            </a:extLst>
          </p:cNvPr>
          <p:cNvGraphicFramePr>
            <a:graphicFrameLocks noGrp="1"/>
          </p:cNvGraphicFramePr>
          <p:nvPr>
            <p:extLst>
              <p:ext uri="{D42A27DB-BD31-4B8C-83A1-F6EECF244321}">
                <p14:modId xmlns:p14="http://schemas.microsoft.com/office/powerpoint/2010/main" val="2904310084"/>
              </p:ext>
            </p:extLst>
          </p:nvPr>
        </p:nvGraphicFramePr>
        <p:xfrm>
          <a:off x="1" y="0"/>
          <a:ext cx="12193587" cy="6858000"/>
        </p:xfrm>
        <a:graphic>
          <a:graphicData uri="http://schemas.openxmlformats.org/drawingml/2006/table">
            <a:tbl>
              <a:tblPr firstRow="1" bandRow="1">
                <a:tableStyleId>{2D5ABB26-0587-4C30-8999-92F81FD0307C}</a:tableStyleId>
              </a:tblPr>
              <a:tblGrid>
                <a:gridCol w="208280">
                  <a:extLst>
                    <a:ext uri="{9D8B030D-6E8A-4147-A177-3AD203B41FA5}">
                      <a16:colId xmlns:a16="http://schemas.microsoft.com/office/drawing/2014/main" val="2258080476"/>
                    </a:ext>
                  </a:extLst>
                </a:gridCol>
                <a:gridCol w="2346780">
                  <a:extLst>
                    <a:ext uri="{9D8B030D-6E8A-4147-A177-3AD203B41FA5}">
                      <a16:colId xmlns:a16="http://schemas.microsoft.com/office/drawing/2014/main" val="4076639204"/>
                    </a:ext>
                  </a:extLst>
                </a:gridCol>
                <a:gridCol w="772157">
                  <a:extLst>
                    <a:ext uri="{9D8B030D-6E8A-4147-A177-3AD203B41FA5}">
                      <a16:colId xmlns:a16="http://schemas.microsoft.com/office/drawing/2014/main" val="1164405435"/>
                    </a:ext>
                  </a:extLst>
                </a:gridCol>
                <a:gridCol w="1385540">
                  <a:extLst>
                    <a:ext uri="{9D8B030D-6E8A-4147-A177-3AD203B41FA5}">
                      <a16:colId xmlns:a16="http://schemas.microsoft.com/office/drawing/2014/main" val="2073967718"/>
                    </a:ext>
                  </a:extLst>
                </a:gridCol>
                <a:gridCol w="784417">
                  <a:extLst>
                    <a:ext uri="{9D8B030D-6E8A-4147-A177-3AD203B41FA5}">
                      <a16:colId xmlns:a16="http://schemas.microsoft.com/office/drawing/2014/main" val="3381734455"/>
                    </a:ext>
                  </a:extLst>
                </a:gridCol>
                <a:gridCol w="744964">
                  <a:extLst>
                    <a:ext uri="{9D8B030D-6E8A-4147-A177-3AD203B41FA5}">
                      <a16:colId xmlns:a16="http://schemas.microsoft.com/office/drawing/2014/main" val="2328430239"/>
                    </a:ext>
                  </a:extLst>
                </a:gridCol>
                <a:gridCol w="550169">
                  <a:extLst>
                    <a:ext uri="{9D8B030D-6E8A-4147-A177-3AD203B41FA5}">
                      <a16:colId xmlns:a16="http://schemas.microsoft.com/office/drawing/2014/main" val="3504247908"/>
                    </a:ext>
                  </a:extLst>
                </a:gridCol>
                <a:gridCol w="1468614">
                  <a:extLst>
                    <a:ext uri="{9D8B030D-6E8A-4147-A177-3AD203B41FA5}">
                      <a16:colId xmlns:a16="http://schemas.microsoft.com/office/drawing/2014/main" val="1551093531"/>
                    </a:ext>
                  </a:extLst>
                </a:gridCol>
                <a:gridCol w="259468">
                  <a:extLst>
                    <a:ext uri="{9D8B030D-6E8A-4147-A177-3AD203B41FA5}">
                      <a16:colId xmlns:a16="http://schemas.microsoft.com/office/drawing/2014/main" val="952088759"/>
                    </a:ext>
                  </a:extLst>
                </a:gridCol>
                <a:gridCol w="1532119">
                  <a:extLst>
                    <a:ext uri="{9D8B030D-6E8A-4147-A177-3AD203B41FA5}">
                      <a16:colId xmlns:a16="http://schemas.microsoft.com/office/drawing/2014/main" val="3613797924"/>
                    </a:ext>
                  </a:extLst>
                </a:gridCol>
                <a:gridCol w="525450">
                  <a:extLst>
                    <a:ext uri="{9D8B030D-6E8A-4147-A177-3AD203B41FA5}">
                      <a16:colId xmlns:a16="http://schemas.microsoft.com/office/drawing/2014/main" val="1342232392"/>
                    </a:ext>
                  </a:extLst>
                </a:gridCol>
                <a:gridCol w="588820">
                  <a:extLst>
                    <a:ext uri="{9D8B030D-6E8A-4147-A177-3AD203B41FA5}">
                      <a16:colId xmlns:a16="http://schemas.microsoft.com/office/drawing/2014/main" val="2669233266"/>
                    </a:ext>
                  </a:extLst>
                </a:gridCol>
                <a:gridCol w="1026809">
                  <a:extLst>
                    <a:ext uri="{9D8B030D-6E8A-4147-A177-3AD203B41FA5}">
                      <a16:colId xmlns:a16="http://schemas.microsoft.com/office/drawing/2014/main" val="639036048"/>
                    </a:ext>
                  </a:extLst>
                </a:gridCol>
              </a:tblGrid>
              <a:tr h="637098">
                <a:tc gridSpan="7">
                  <a:txBody>
                    <a:bodyPr/>
                    <a:lstStyle/>
                    <a:p>
                      <a:r>
                        <a:rPr lang="en-GB" sz="1600" b="1">
                          <a:solidFill>
                            <a:schemeClr val="bg1"/>
                          </a:solidFill>
                        </a:rPr>
                        <a:t>MISSION 4: Driving Value and innovation for better outcomes and value based care </a:t>
                      </a:r>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F82A1"/>
                    </a:solidFill>
                  </a:tcPr>
                </a:tc>
                <a:tc hMerge="1">
                  <a:txBody>
                    <a:bodyPr/>
                    <a:lstStyle/>
                    <a:p>
                      <a:endParaRPr lang="en-GB" sz="16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a:p>
                  </a:txBody>
                  <a:tcPr>
                    <a:lnL w="3175" cap="flat" cmpd="sng" algn="ctr">
                      <a:solidFill>
                        <a:schemeClr val="bg1">
                          <a:lumMod val="65000"/>
                        </a:schemeClr>
                      </a:solidFill>
                      <a:prstDash val="solid"/>
                      <a:round/>
                      <a:headEnd type="none" w="med" len="med"/>
                      <a:tailEnd type="none" w="med" len="med"/>
                    </a:lnL>
                  </a:tcPr>
                </a:tc>
                <a:tc hMerge="1">
                  <a:txBody>
                    <a:bodyPr/>
                    <a:lstStyle/>
                    <a:p>
                      <a:endParaRPr lang="en-GB"/>
                    </a:p>
                  </a:txBody>
                  <a:tcPr/>
                </a:tc>
                <a:tc hMerge="1">
                  <a:txBody>
                    <a:bodyPr/>
                    <a:lstStyle/>
                    <a:p>
                      <a:endParaRPr lang="en-GB"/>
                    </a:p>
                  </a:txBody>
                  <a:tcPr>
                    <a:lnL w="12700" cap="flat" cmpd="sng" algn="ctr">
                      <a:solidFill>
                        <a:schemeClr val="bg2"/>
                      </a:solidFill>
                      <a:prstDash val="solid"/>
                      <a:round/>
                      <a:headEnd type="none" w="med" len="med"/>
                      <a:tailEnd type="none" w="med" len="med"/>
                    </a:lnL>
                  </a:tcPr>
                </a:tc>
                <a:tc hMerge="1">
                  <a:txBody>
                    <a:bodyPr/>
                    <a:lstStyle/>
                    <a:p>
                      <a:endParaRPr lang="en-GB" sz="1600" b="1">
                        <a:solidFill>
                          <a:schemeClr val="bg1"/>
                        </a:solidFill>
                      </a:endParaRPr>
                    </a:p>
                  </a:txBody>
                  <a:tcPr anchor="ctr">
                    <a:lnL w="3175" cap="flat" cmpd="sng" algn="ctr">
                      <a:solidFill>
                        <a:schemeClr val="bg1">
                          <a:lumMod val="65000"/>
                        </a:schemeClr>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solidFill>
                      <a:srgbClr val="0F82A1"/>
                    </a:solidFill>
                  </a:tcPr>
                </a:tc>
                <a:tc hMerge="1">
                  <a:txBody>
                    <a:bodyPr/>
                    <a:lstStyle/>
                    <a:p>
                      <a:endParaRPr lang="en-GB" sz="1600" b="1">
                        <a:solidFill>
                          <a:schemeClr val="bg1"/>
                        </a:solidFill>
                      </a:endParaRPr>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F82A1"/>
                    </a:solidFill>
                  </a:tcPr>
                </a:tc>
                <a:tc rowSpan="4" gridSpan="2">
                  <a:txBody>
                    <a:bodyPr/>
                    <a:lstStyle/>
                    <a:p>
                      <a:r>
                        <a:rPr lang="en-GB" sz="1100" b="1"/>
                        <a:t>RAG STATUS: AMBER</a:t>
                      </a:r>
                    </a:p>
                    <a:p>
                      <a:r>
                        <a:rPr lang="en-GB" sz="1100"/>
                        <a:t>Some areas of concern over the adequacy/effectiveness of the controls in place in proportion to the risks</a:t>
                      </a:r>
                      <a:endParaRPr lang="en-GB"/>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B w="12700" cap="flat" cmpd="sng" algn="ctr">
                      <a:solidFill>
                        <a:schemeClr val="bg2"/>
                      </a:solidFill>
                      <a:prstDash val="solid"/>
                      <a:round/>
                      <a:headEnd type="none" w="med" len="med"/>
                      <a:tailEnd type="none" w="med" len="med"/>
                    </a:lnB>
                    <a:solidFill>
                      <a:schemeClr val="bg1"/>
                    </a:solidFill>
                  </a:tcPr>
                </a:tc>
                <a:tc rowSpan="4" hMerge="1">
                  <a:txBody>
                    <a:bodyPr/>
                    <a:lstStyle/>
                    <a:p>
                      <a:endParaRPr lang="en-GB"/>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B w="12700" cap="flat" cmpd="sng" algn="ctr">
                      <a:solidFill>
                        <a:schemeClr val="bg2"/>
                      </a:solidFill>
                      <a:prstDash val="solid"/>
                      <a:round/>
                      <a:headEnd type="none" w="med" len="med"/>
                      <a:tailEnd type="none" w="med" len="med"/>
                    </a:lnB>
                    <a:solidFill>
                      <a:schemeClr val="bg1"/>
                    </a:solidFill>
                  </a:tcPr>
                </a:tc>
                <a:tc rowSpan="2">
                  <a:txBody>
                    <a:bodyPr/>
                    <a:lstStyle/>
                    <a:p>
                      <a:endParaRPr lang="en-GB"/>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rowSpan="2" gridSpan="2">
                  <a:txBody>
                    <a:bodyPr/>
                    <a:lstStyle/>
                    <a:p>
                      <a:endParaRPr lang="en-GB"/>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FFC000"/>
                    </a:solidFill>
                  </a:tcPr>
                </a:tc>
                <a:tc rowSpan="2" hMerge="1">
                  <a:txBody>
                    <a:bodyPr/>
                    <a:lstStyle/>
                    <a:p>
                      <a:endParaRPr lang="en-GB"/>
                    </a:p>
                  </a:txBody>
                  <a:tcPr anchor="ctr">
                    <a:lnL w="3175" cap="flat" cmpd="sng" algn="ctr">
                      <a:solidFill>
                        <a:schemeClr val="bg1">
                          <a:lumMod val="65000"/>
                        </a:schemeClr>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solidFill>
                      <a:srgbClr val="FFC000"/>
                    </a:solidFill>
                  </a:tcPr>
                </a:tc>
                <a:tc rowSpan="2">
                  <a:txBody>
                    <a:bodyPr/>
                    <a:lstStyle/>
                    <a:p>
                      <a:endParaRPr lang="en-GB"/>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FFC000"/>
                    </a:solidFill>
                  </a:tcPr>
                </a:tc>
                <a:extLst>
                  <a:ext uri="{0D108BD9-81ED-4DB2-BD59-A6C34878D82A}">
                    <a16:rowId xmlns:a16="http://schemas.microsoft.com/office/drawing/2014/main" val="3604170223"/>
                  </a:ext>
                </a:extLst>
              </a:tr>
              <a:tr h="172826">
                <a:tc rowSpan="2" grid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a:solidFill>
                            <a:schemeClr val="bg1"/>
                          </a:solidFill>
                        </a:rPr>
                        <a:t>EXECUTIVE OWNER: Medical Director</a:t>
                      </a:r>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F82A1"/>
                    </a:solidFill>
                  </a:tcPr>
                </a:tc>
                <a:tc rowSpan="2" hMerge="1">
                  <a:txBody>
                    <a:bodyPr/>
                    <a:lstStyle/>
                    <a:p>
                      <a:endParaRPr lang="en-GB"/>
                    </a:p>
                  </a:txBody>
                  <a:tcPr/>
                </a:tc>
                <a:tc rowSpan="2"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1">
                        <a:solidFill>
                          <a:schemeClr val="bg1"/>
                        </a:solidFill>
                      </a:endParaRPr>
                    </a:p>
                  </a:txBody>
                  <a:tcPr anchor="ctr">
                    <a:lnL w="3175" cap="flat" cmpd="sng" algn="ctr">
                      <a:solidFill>
                        <a:schemeClr val="bg1">
                          <a:lumMod val="65000"/>
                        </a:schemeClr>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B w="3175" cap="flat" cmpd="sng" algn="ctr">
                      <a:solidFill>
                        <a:schemeClr val="bg1">
                          <a:lumMod val="65000"/>
                        </a:schemeClr>
                      </a:solidFill>
                      <a:prstDash val="solid"/>
                      <a:round/>
                      <a:headEnd type="none" w="med" len="med"/>
                      <a:tailEnd type="none" w="med" len="med"/>
                    </a:lnB>
                    <a:solidFill>
                      <a:srgbClr val="0F82A1"/>
                    </a:solidFill>
                  </a:tcPr>
                </a:tc>
                <a:tc rowSpan="2" gridSpan="4">
                  <a:txBody>
                    <a:bodyPr/>
                    <a:lstStyle/>
                    <a:p>
                      <a:r>
                        <a:rPr lang="en-GB" sz="1200" b="1">
                          <a:solidFill>
                            <a:schemeClr val="bg1"/>
                          </a:solidFill>
                        </a:rPr>
                        <a:t>RISK APPETITE: OPEN</a:t>
                      </a:r>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accent5">
                        <a:lumMod val="50000"/>
                      </a:schemeClr>
                    </a:solidFill>
                  </a:tcPr>
                </a:tc>
                <a:tc rowSpan="2" hMerge="1">
                  <a:txBody>
                    <a:bodyPr/>
                    <a:lstStyle/>
                    <a:p>
                      <a:endParaRPr lang="en-GB"/>
                    </a:p>
                  </a:txBody>
                  <a:tcPr>
                    <a:lnL w="12700" cap="flat" cmpd="sng" algn="ctr">
                      <a:solidFill>
                        <a:schemeClr val="bg2"/>
                      </a:solidFill>
                      <a:prstDash val="solid"/>
                      <a:round/>
                      <a:headEnd type="none" w="med" len="med"/>
                      <a:tailEnd type="none" w="med" len="med"/>
                    </a:lnL>
                  </a:tcPr>
                </a:tc>
                <a:tc rowSpan="2"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1">
                        <a:solidFill>
                          <a:schemeClr val="bg1"/>
                        </a:solidFill>
                      </a:endParaRPr>
                    </a:p>
                  </a:txBody>
                  <a:tcPr anchor="ctr">
                    <a:lnL w="3175" cap="flat" cmpd="sng" algn="ctr">
                      <a:solidFill>
                        <a:schemeClr val="bg1">
                          <a:lumMod val="65000"/>
                        </a:schemeClr>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solidFill>
                      <a:srgbClr val="0F82A1"/>
                    </a:solidFill>
                  </a:tcPr>
                </a:tc>
                <a:tc rowSpan="2"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1">
                        <a:solidFill>
                          <a:schemeClr val="bg1"/>
                        </a:solidFill>
                      </a:endParaRPr>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F82A1"/>
                    </a:solidFill>
                  </a:tcPr>
                </a:tc>
                <a:tc gridSpan="2" vMerge="1">
                  <a:txBody>
                    <a:bodyPr/>
                    <a:lstStyle/>
                    <a:p>
                      <a:endParaRPr lang="en-GB"/>
                    </a:p>
                  </a:txBody>
                  <a:tcPr>
                    <a:lnL w="3175" cap="flat" cmpd="sng" algn="ctr">
                      <a:solidFill>
                        <a:schemeClr val="bg1">
                          <a:lumMod val="65000"/>
                        </a:schemeClr>
                      </a:solidFill>
                      <a:prstDash val="solid"/>
                      <a:round/>
                      <a:headEnd type="none" w="med" len="med"/>
                      <a:tailEnd type="none" w="med" len="med"/>
                    </a:lnL>
                  </a:tcPr>
                </a:tc>
                <a:tc hMerge="1" vMerge="1">
                  <a:txBody>
                    <a:bodyPr/>
                    <a:lstStyle/>
                    <a:p>
                      <a:endParaRPr lang="en-GB"/>
                    </a:p>
                  </a:txBody>
                  <a:tcPr>
                    <a:lnT w="12700" cap="flat" cmpd="sng" algn="ctr">
                      <a:solidFill>
                        <a:schemeClr val="bg2"/>
                      </a:solidFill>
                      <a:prstDash val="solid"/>
                      <a:round/>
                      <a:headEnd type="none" w="med" len="med"/>
                      <a:tailEnd type="none" w="med" len="med"/>
                    </a:lnT>
                  </a:tcPr>
                </a:tc>
                <a:tc vMerge="1">
                  <a:txBody>
                    <a:bodyPr/>
                    <a:lstStyle/>
                    <a:p>
                      <a:endParaRPr lang="en-GB"/>
                    </a:p>
                  </a:txBody>
                  <a:tcPr/>
                </a:tc>
                <a:tc gridSpan="2" vMerge="1">
                  <a:txBody>
                    <a:bodyPr/>
                    <a:lstStyle/>
                    <a:p>
                      <a:endParaRPr lang="en-GB"/>
                    </a:p>
                  </a:txBody>
                  <a:tcPr/>
                </a:tc>
                <a:tc hMerge="1" vMerge="1">
                  <a:txBody>
                    <a:bodyPr/>
                    <a:lstStyle/>
                    <a:p>
                      <a:endParaRPr lang="en-GB"/>
                    </a:p>
                  </a:txBody>
                  <a:tcPr/>
                </a:tc>
                <a:tc vMerge="1">
                  <a:txBody>
                    <a:bodyPr/>
                    <a:lstStyle/>
                    <a:p>
                      <a:endParaRPr lang="en-GB"/>
                    </a:p>
                  </a:txBody>
                  <a:tcPr/>
                </a:tc>
                <a:extLst>
                  <a:ext uri="{0D108BD9-81ED-4DB2-BD59-A6C34878D82A}">
                    <a16:rowId xmlns:a16="http://schemas.microsoft.com/office/drawing/2014/main" val="3923891604"/>
                  </a:ext>
                </a:extLst>
              </a:tr>
              <a:tr h="149880">
                <a:tc gridSpan="3"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1">
                        <a:solidFill>
                          <a:schemeClr val="bg1"/>
                        </a:solidFill>
                      </a:endParaRPr>
                    </a:p>
                  </a:txBody>
                  <a:tcPr anchor="ctr">
                    <a:lnL w="3175" cap="flat" cmpd="sng" algn="ctr">
                      <a:solidFill>
                        <a:schemeClr val="bg1">
                          <a:lumMod val="65000"/>
                        </a:schemeClr>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solidFill>
                      <a:srgbClr val="0F82A1"/>
                    </a:solidFill>
                  </a:tcPr>
                </a:tc>
                <a:tc hMerge="1" vMerge="1">
                  <a:txBody>
                    <a:bodyPr/>
                    <a:lstStyle/>
                    <a:p>
                      <a:endParaRPr lang="en-GB"/>
                    </a:p>
                  </a:txBody>
                  <a:tcPr/>
                </a:tc>
                <a:tc hMerge="1" vMerge="1">
                  <a:txBody>
                    <a:bodyPr/>
                    <a:lstStyle/>
                    <a:p>
                      <a:endParaRPr lang="en-GB"/>
                    </a:p>
                  </a:txBody>
                  <a:tcPr/>
                </a:tc>
                <a:tc gridSpan="4" vMerge="1">
                  <a:txBody>
                    <a:bodyPr/>
                    <a:lstStyle/>
                    <a:p>
                      <a:endParaRPr lang="en-GB"/>
                    </a:p>
                  </a:txBody>
                  <a:tcPr>
                    <a:lnL w="3175" cap="flat" cmpd="sng" algn="ctr">
                      <a:solidFill>
                        <a:schemeClr val="bg1">
                          <a:lumMod val="65000"/>
                        </a:schemeClr>
                      </a:solidFill>
                      <a:prstDash val="solid"/>
                      <a:round/>
                      <a:headEnd type="none" w="med" len="med"/>
                      <a:tailEnd type="none" w="med" len="med"/>
                    </a:lnL>
                    <a:lnT w="3175" cap="flat" cmpd="sng" algn="ctr">
                      <a:solidFill>
                        <a:schemeClr val="bg1">
                          <a:lumMod val="65000"/>
                        </a:schemeClr>
                      </a:solidFill>
                      <a:prstDash val="solid"/>
                      <a:round/>
                      <a:headEnd type="none" w="med" len="med"/>
                      <a:tailEnd type="none" w="med" len="med"/>
                    </a:lnT>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gridSpan="2" vMerge="1">
                  <a:txBody>
                    <a:bodyPr/>
                    <a:lstStyle/>
                    <a:p>
                      <a:endParaRPr lang="en-GB"/>
                    </a:p>
                  </a:txBody>
                  <a:tcPr/>
                </a:tc>
                <a:tc hMerge="1" vMerge="1">
                  <a:txBody>
                    <a:bodyPr/>
                    <a:lstStyle/>
                    <a:p>
                      <a:endParaRPr lang="en-GB"/>
                    </a:p>
                  </a:txBody>
                  <a:tcPr/>
                </a:tc>
                <a:tc rowSpan="2">
                  <a:txBody>
                    <a:bodyPr/>
                    <a:lstStyle/>
                    <a:p>
                      <a:pPr algn="ctr"/>
                      <a:r>
                        <a:rPr lang="en-GB" sz="1200" b="1">
                          <a:solidFill>
                            <a:schemeClr val="bg1"/>
                          </a:solidFill>
                        </a:rPr>
                        <a:t>SELF ASSESSMENT ASSURANCE RATING</a:t>
                      </a:r>
                      <a:endParaRPr lang="en-GB"/>
                    </a:p>
                  </a:txBody>
                  <a:tcPr anchor="ctr">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F82A1"/>
                    </a:solidFill>
                  </a:tcPr>
                </a:tc>
                <a:tc rowSpan="2" gridSpan="2">
                  <a:txBody>
                    <a:bodyPr/>
                    <a:lstStyle/>
                    <a:p>
                      <a:pPr algn="ctr"/>
                      <a:r>
                        <a:rPr lang="en-GB" sz="1200" b="1">
                          <a:solidFill>
                            <a:schemeClr val="bg1"/>
                          </a:solidFill>
                        </a:rPr>
                        <a:t>KEY</a:t>
                      </a:r>
                    </a:p>
                    <a:p>
                      <a:pPr algn="ctr"/>
                      <a:r>
                        <a:rPr lang="en-GB" sz="1200" b="1">
                          <a:solidFill>
                            <a:schemeClr val="bg1"/>
                          </a:solidFill>
                        </a:rPr>
                        <a:t>CONTROLS</a:t>
                      </a:r>
                      <a:endParaRPr lang="en-GB" sz="1200"/>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F82A1"/>
                    </a:solidFill>
                  </a:tcPr>
                </a:tc>
                <a:tc rowSpan="2" hMerge="1">
                  <a:txBody>
                    <a:bodyPr/>
                    <a:lstStyle/>
                    <a:p>
                      <a:pPr algn="ctr"/>
                      <a:endParaRPr lang="en-GB" sz="1200"/>
                    </a:p>
                  </a:txBody>
                  <a:tcPr anchor="ctr">
                    <a:lnL w="3175" cap="flat" cmpd="sng" algn="ctr">
                      <a:solidFill>
                        <a:schemeClr val="bg1">
                          <a:lumMod val="65000"/>
                        </a:schemeClr>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solidFill>
                      <a:srgbClr val="0F82A1"/>
                    </a:solidFill>
                  </a:tcPr>
                </a:tc>
                <a:tc row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1">
                          <a:solidFill>
                            <a:schemeClr val="bg1"/>
                          </a:solidFill>
                        </a:rPr>
                        <a:t>ASSURANCE</a:t>
                      </a:r>
                      <a:endParaRPr lang="en-GB" sz="1200"/>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F82A1"/>
                    </a:solidFill>
                  </a:tcPr>
                </a:tc>
                <a:extLst>
                  <a:ext uri="{0D108BD9-81ED-4DB2-BD59-A6C34878D82A}">
                    <a16:rowId xmlns:a16="http://schemas.microsoft.com/office/drawing/2014/main" val="1873722666"/>
                  </a:ext>
                </a:extLst>
              </a:tr>
              <a:tr h="326426">
                <a:tc gridSpan="3">
                  <a:txBody>
                    <a:bodyPr/>
                    <a:lstStyle/>
                    <a:p>
                      <a:r>
                        <a:rPr lang="en-GB" sz="1200" b="1" dirty="0">
                          <a:solidFill>
                            <a:schemeClr val="bg1"/>
                          </a:solidFill>
                        </a:rPr>
                        <a:t>REPORTING PERIOD: 1</a:t>
                      </a:r>
                      <a:r>
                        <a:rPr lang="en-GB" sz="1200" b="1" baseline="30000" dirty="0">
                          <a:solidFill>
                            <a:schemeClr val="bg1"/>
                          </a:solidFill>
                        </a:rPr>
                        <a:t>ST</a:t>
                      </a:r>
                      <a:r>
                        <a:rPr lang="en-GB" sz="1200" b="1" dirty="0">
                          <a:solidFill>
                            <a:schemeClr val="bg1"/>
                          </a:solidFill>
                        </a:rPr>
                        <a:t> April – 30</a:t>
                      </a:r>
                      <a:r>
                        <a:rPr lang="en-GB" sz="1200" b="1" baseline="30000" dirty="0">
                          <a:solidFill>
                            <a:schemeClr val="bg1"/>
                          </a:solidFill>
                        </a:rPr>
                        <a:t>st</a:t>
                      </a:r>
                      <a:r>
                        <a:rPr lang="en-GB" sz="1200" b="1" dirty="0">
                          <a:solidFill>
                            <a:schemeClr val="bg1"/>
                          </a:solidFill>
                        </a:rPr>
                        <a:t> June 2022</a:t>
                      </a:r>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F82A1"/>
                    </a:solidFill>
                  </a:tcPr>
                </a:tc>
                <a:tc hMerge="1">
                  <a:txBody>
                    <a:bodyPr/>
                    <a:lstStyle/>
                    <a:p>
                      <a:endParaRPr lang="en-GB"/>
                    </a:p>
                  </a:txBody>
                  <a:tcPr/>
                </a:tc>
                <a:tc hMerge="1">
                  <a:txBody>
                    <a:bodyPr/>
                    <a:lstStyle/>
                    <a:p>
                      <a:endParaRPr lang="en-GB" sz="1200" b="1">
                        <a:solidFill>
                          <a:schemeClr val="bg1"/>
                        </a:solidFill>
                      </a:endParaRPr>
                    </a:p>
                  </a:txBody>
                  <a:tcPr anchor="ctr">
                    <a:lnL w="3175" cap="flat" cmpd="sng" algn="ctr">
                      <a:solidFill>
                        <a:schemeClr val="bg1">
                          <a:lumMod val="65000"/>
                        </a:schemeClr>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solidFill>
                      <a:srgbClr val="0F82A1"/>
                    </a:solidFill>
                  </a:tcPr>
                </a:tc>
                <a:tc gridSpan="4">
                  <a:txBody>
                    <a:bodyPr/>
                    <a:lstStyle/>
                    <a:p>
                      <a:r>
                        <a:rPr lang="en-GB" sz="1200" b="1" dirty="0">
                          <a:solidFill>
                            <a:schemeClr val="bg1"/>
                          </a:solidFill>
                        </a:rPr>
                        <a:t>DATE OF REVIEW: 01</a:t>
                      </a:r>
                      <a:r>
                        <a:rPr lang="en-GB" sz="1200" b="1" baseline="30000" dirty="0">
                          <a:solidFill>
                            <a:schemeClr val="bg1"/>
                          </a:solidFill>
                        </a:rPr>
                        <a:t>st</a:t>
                      </a:r>
                      <a:r>
                        <a:rPr lang="en-GB" sz="1200" b="1" dirty="0">
                          <a:solidFill>
                            <a:schemeClr val="bg1"/>
                          </a:solidFill>
                        </a:rPr>
                        <a:t> July 2022</a:t>
                      </a:r>
                      <a:endParaRPr lang="en-GB" dirty="0"/>
                    </a:p>
                  </a:txBody>
                  <a:tcPr anchor="ctr">
                    <a:lnL w="12700" cap="flat" cmpd="sng" algn="ctr">
                      <a:solidFill>
                        <a:schemeClr val="bg2"/>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F82A1"/>
                    </a:solidFill>
                  </a:tcPr>
                </a:tc>
                <a:tc hMerge="1">
                  <a:txBody>
                    <a:bodyPr/>
                    <a:lstStyle/>
                    <a:p>
                      <a:endParaRPr lang="en-GB"/>
                    </a:p>
                  </a:txBody>
                  <a:tcPr>
                    <a:lnL w="3175" cap="flat" cmpd="sng" algn="ctr">
                      <a:solidFill>
                        <a:schemeClr val="bg1">
                          <a:lumMod val="65000"/>
                        </a:schemeClr>
                      </a:solidFill>
                      <a:prstDash val="solid"/>
                      <a:round/>
                      <a:headEnd type="none" w="med" len="med"/>
                      <a:tailEnd type="none" w="med" len="med"/>
                    </a:lnL>
                  </a:tcPr>
                </a:tc>
                <a:tc hMerge="1">
                  <a:txBody>
                    <a:bodyPr/>
                    <a:lstStyle/>
                    <a:p>
                      <a:endParaRPr lang="en-GB"/>
                    </a:p>
                  </a:txBody>
                  <a:tcPr anchor="ctr">
                    <a:lnL w="3175" cap="flat" cmpd="sng" algn="ctr">
                      <a:solidFill>
                        <a:schemeClr val="bg1">
                          <a:lumMod val="65000"/>
                        </a:schemeClr>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solidFill>
                      <a:srgbClr val="0F82A1"/>
                    </a:solidFill>
                  </a:tcPr>
                </a:tc>
                <a:tc hMerge="1">
                  <a:txBody>
                    <a:bodyPr/>
                    <a:lstStyle/>
                    <a:p>
                      <a:endParaRPr lang="en-GB"/>
                    </a:p>
                  </a:txBody>
                  <a:tcPr anchor="ctr">
                    <a:lnL w="3175" cap="flat" cmpd="sng" algn="ctr">
                      <a:solidFill>
                        <a:schemeClr val="bg1">
                          <a:lumMod val="65000"/>
                        </a:schemeClr>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F82A1"/>
                    </a:solidFill>
                  </a:tcPr>
                </a:tc>
                <a:tc gridSpan="2" vMerge="1">
                  <a:txBody>
                    <a:bodyPr/>
                    <a:lstStyle/>
                    <a:p>
                      <a:endParaRPr lang="en-GB"/>
                    </a:p>
                  </a:txBody>
                  <a:tcPr>
                    <a:lnL w="3175" cap="flat" cmpd="sng" algn="ctr">
                      <a:solidFill>
                        <a:schemeClr val="bg1">
                          <a:lumMod val="65000"/>
                        </a:schemeClr>
                      </a:solidFill>
                      <a:prstDash val="solid"/>
                      <a:round/>
                      <a:headEnd type="none" w="med" len="med"/>
                      <a:tailEnd type="none" w="med" len="med"/>
                    </a:lnL>
                  </a:tcPr>
                </a:tc>
                <a:tc hMerge="1" vMerge="1">
                  <a:txBody>
                    <a:bodyPr/>
                    <a:lstStyle/>
                    <a:p>
                      <a:endParaRPr lang="en-GB"/>
                    </a:p>
                  </a:txBody>
                  <a:tcPr/>
                </a:tc>
                <a:tc vMerge="1">
                  <a:txBody>
                    <a:bodyPr/>
                    <a:lstStyle/>
                    <a:p>
                      <a:endParaRPr lang="en-GB"/>
                    </a:p>
                  </a:txBody>
                  <a:tcPr/>
                </a:tc>
                <a:tc gridSpan="2" vMerge="1">
                  <a:txBody>
                    <a:bodyPr/>
                    <a:lstStyle/>
                    <a:p>
                      <a:endParaRPr lang="en-GB"/>
                    </a:p>
                  </a:txBody>
                  <a:tcPr/>
                </a:tc>
                <a:tc hMerge="1" vMerge="1">
                  <a:txBody>
                    <a:bodyPr/>
                    <a:lstStyle/>
                    <a:p>
                      <a:endParaRPr lang="en-GB"/>
                    </a:p>
                  </a:txBody>
                  <a:tcPr/>
                </a:tc>
                <a:tc vMerge="1">
                  <a:txBody>
                    <a:bodyPr/>
                    <a:lstStyle/>
                    <a:p>
                      <a:endParaRPr lang="en-GB"/>
                    </a:p>
                  </a:txBody>
                  <a:tcPr/>
                </a:tc>
                <a:extLst>
                  <a:ext uri="{0D108BD9-81ED-4DB2-BD59-A6C34878D82A}">
                    <a16:rowId xmlns:a16="http://schemas.microsoft.com/office/drawing/2014/main" val="3234190972"/>
                  </a:ext>
                </a:extLst>
              </a:tr>
              <a:tr h="301783">
                <a:tc rowSpan="6">
                  <a:txBody>
                    <a:bodyPr/>
                    <a:lstStyle/>
                    <a:p>
                      <a:pPr algn="ctr"/>
                      <a:r>
                        <a:rPr lang="en-GB" sz="1200" b="1">
                          <a:solidFill>
                            <a:schemeClr val="bg1"/>
                          </a:solidFill>
                        </a:rPr>
                        <a:t>RISKS</a:t>
                      </a:r>
                    </a:p>
                  </a:txBody>
                  <a:tcPr vert="vert270" anchor="ctr">
                    <a:lnL w="3175" cap="flat" cmpd="sng" algn="ctr">
                      <a:solidFill>
                        <a:schemeClr val="tx1"/>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solidFill>
                      <a:srgbClr val="0F82A1"/>
                    </a:solidFill>
                  </a:tcPr>
                </a:tc>
                <a:tc gridSpan="8">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dirty="0">
                          <a:solidFill>
                            <a:schemeClr val="bg1"/>
                          </a:solidFill>
                        </a:rPr>
                        <a:t>PRINCIPAL RISK 4</a:t>
                      </a:r>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B6077"/>
                    </a:solidFill>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1">
                        <a:solidFill>
                          <a:schemeClr val="bg1"/>
                        </a:solidFill>
                      </a:endParaRPr>
                    </a:p>
                  </a:txBody>
                  <a:tcPr anchor="ctr">
                    <a:lnR w="3175" cap="flat" cmpd="sng" algn="ctr">
                      <a:solidFill>
                        <a:schemeClr val="bg1">
                          <a:lumMod val="65000"/>
                        </a:schemeClr>
                      </a:solid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solidFill>
                      <a:srgbClr val="0B6077"/>
                    </a:solidFill>
                  </a:tcPr>
                </a:tc>
                <a:tc hMerge="1">
                  <a:txBody>
                    <a:bodyPr/>
                    <a:lstStyle/>
                    <a:p>
                      <a:endParaRPr lang="en-GB"/>
                    </a:p>
                  </a:txBody>
                  <a:tcPr/>
                </a:tc>
                <a:tc hMerge="1">
                  <a:txBody>
                    <a:bodyPr/>
                    <a:lstStyle/>
                    <a:p>
                      <a:endParaRPr lang="en-GB"/>
                    </a:p>
                  </a:txBody>
                  <a:tcPr>
                    <a:lnL w="12700" cap="flat" cmpd="sng" algn="ctr">
                      <a:solidFill>
                        <a:schemeClr val="bg2"/>
                      </a:solidFill>
                      <a:prstDash val="solid"/>
                      <a:round/>
                      <a:headEnd type="none" w="med" len="med"/>
                      <a:tailEnd type="none" w="med" len="med"/>
                    </a:ln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gridSpan="2">
                  <a:txBody>
                    <a:bodyPr/>
                    <a:lstStyle/>
                    <a:p>
                      <a:pPr algn="ctr"/>
                      <a:r>
                        <a:rPr lang="en-GB" sz="1200" b="1">
                          <a:solidFill>
                            <a:schemeClr val="bg1"/>
                          </a:solidFill>
                        </a:rPr>
                        <a:t>CURRENT SCORE</a:t>
                      </a:r>
                      <a:endParaRPr lang="en-GB"/>
                    </a:p>
                  </a:txBody>
                  <a:tcPr anchor="ctr">
                    <a:lnL w="12700" cap="flat" cmpd="sng" algn="ctr">
                      <a:solidFill>
                        <a:schemeClr val="bg2"/>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B6077"/>
                    </a:solidFill>
                  </a:tcPr>
                </a:tc>
                <a:tc hMerge="1">
                  <a:txBody>
                    <a:bodyPr/>
                    <a:lstStyle/>
                    <a:p>
                      <a:endParaRPr lang="en-GB"/>
                    </a:p>
                  </a:txBody>
                  <a:tcPr>
                    <a:lnL w="3175" cap="flat" cmpd="sng" algn="ctr">
                      <a:solidFill>
                        <a:schemeClr val="bg1">
                          <a:lumMod val="65000"/>
                        </a:schemeClr>
                      </a:solidFill>
                      <a:prstDash val="solid"/>
                      <a:round/>
                      <a:headEnd type="none" w="med" len="med"/>
                      <a:tailEnd type="none" w="med" len="med"/>
                    </a:lnL>
                    <a:lnT w="12700" cap="flat" cmpd="sng" algn="ctr">
                      <a:solidFill>
                        <a:schemeClr val="bg2"/>
                      </a:solidFill>
                      <a:prstDash val="solid"/>
                      <a:round/>
                      <a:headEnd type="none" w="med" len="med"/>
                      <a:tailEnd type="none" w="med" len="med"/>
                    </a:lnT>
                  </a:tcPr>
                </a:tc>
                <a:tc gridSpan="2">
                  <a:txBody>
                    <a:bodyPr/>
                    <a:lstStyle/>
                    <a:p>
                      <a:pPr algn="ctr"/>
                      <a:r>
                        <a:rPr lang="en-GB" sz="1200" b="1">
                          <a:solidFill>
                            <a:schemeClr val="bg1"/>
                          </a:solidFill>
                        </a:rPr>
                        <a:t>TARGET SCORE</a:t>
                      </a:r>
                      <a:endParaRPr lang="en-GB"/>
                    </a:p>
                  </a:txBody>
                  <a:tcPr anchor="ctr">
                    <a:lnL w="3175" cap="flat" cmpd="sng" algn="ctr">
                      <a:solidFill>
                        <a:schemeClr val="bg1">
                          <a:lumMod val="65000"/>
                        </a:schemeClr>
                      </a:solidFill>
                      <a:prstDash val="solid"/>
                      <a:round/>
                      <a:headEnd type="none" w="med" len="med"/>
                      <a:tailEnd type="none" w="med" len="med"/>
                    </a:lnL>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B6077"/>
                    </a:solidFill>
                  </a:tcPr>
                </a:tc>
                <a:tc hMerge="1">
                  <a:txBody>
                    <a:bodyPr/>
                    <a:lstStyle/>
                    <a:p>
                      <a:endParaRPr lang="en-GB"/>
                    </a:p>
                  </a:txBody>
                  <a:tcPr/>
                </a:tc>
                <a:extLst>
                  <a:ext uri="{0D108BD9-81ED-4DB2-BD59-A6C34878D82A}">
                    <a16:rowId xmlns:a16="http://schemas.microsoft.com/office/drawing/2014/main" val="3955392705"/>
                  </a:ext>
                </a:extLst>
              </a:tr>
              <a:tr h="427419">
                <a:tc vMerge="1">
                  <a:txBody>
                    <a:bodyPr/>
                    <a:lstStyle/>
                    <a:p>
                      <a:r>
                        <a:rPr lang="en-GB" sz="1200"/>
                        <a:t>CORPORATE RISKS</a:t>
                      </a:r>
                    </a:p>
                  </a:txBody>
                  <a:tcPr vert="vert27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8">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a:solidFill>
                            <a:schemeClr val="tx1"/>
                          </a:solidFill>
                        </a:rPr>
                        <a:t>IF we do not focus on making use of data and innovation to improve outcomes THEN we may not be optimising value for citizens RESULTING IN less sustainable health and care services and reduced or delayed benefit for the public and patients. </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hMerge="1">
                  <a:txBody>
                    <a:bodyPr/>
                    <a:lstStyle/>
                    <a:p>
                      <a:endParaRPr lang="en-GB" sz="1100"/>
                    </a:p>
                  </a:txBody>
                  <a:tcPr>
                    <a:lnL w="3175" cap="flat" cmpd="sng" algn="ctr">
                      <a:solidFill>
                        <a:schemeClr val="tx1"/>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tcPr>
                </a:tc>
                <a:tc hMerge="1">
                  <a:txBody>
                    <a:bodyPr/>
                    <a:lstStyle/>
                    <a:p>
                      <a:endParaRPr lang="en-GB"/>
                    </a:p>
                  </a:txBody>
                  <a:tcPr/>
                </a:tc>
                <a:tc hMerge="1">
                  <a:txBody>
                    <a:bodyPr/>
                    <a:lstStyle/>
                    <a:p>
                      <a:endParaRPr lang="en-GB"/>
                    </a:p>
                  </a:txBody>
                  <a:tcPr>
                    <a:lnL w="12700" cap="flat" cmpd="sng" algn="ctr">
                      <a:solidFill>
                        <a:schemeClr val="bg2"/>
                      </a:solidFill>
                      <a:prstDash val="solid"/>
                      <a:round/>
                      <a:headEnd type="none" w="med" len="med"/>
                      <a:tailEnd type="none" w="med" len="med"/>
                    </a:lnL>
                  </a:tcPr>
                </a:tc>
                <a:tc hMerge="1">
                  <a:txBody>
                    <a:bodyPr/>
                    <a:lstStyle/>
                    <a:p>
                      <a:endParaRPr lang="en-GB"/>
                    </a:p>
                  </a:txBody>
                  <a:tcPr/>
                </a:tc>
                <a:tc hMerge="1">
                  <a:txBody>
                    <a:bodyPr/>
                    <a:lstStyle/>
                    <a:p>
                      <a:endParaRPr lang="en-GB"/>
                    </a:p>
                  </a:txBody>
                  <a:tcPr/>
                </a:tc>
                <a:tc hMerge="1">
                  <a:txBody>
                    <a:bodyPr/>
                    <a:lstStyle/>
                    <a:p>
                      <a:endParaRPr lang="en-GB"/>
                    </a:p>
                  </a:txBody>
                  <a:tcPr>
                    <a:lnL w="3175" cap="flat" cmpd="sng" algn="ctr">
                      <a:solidFill>
                        <a:schemeClr val="tx1"/>
                      </a:solidFill>
                      <a:prstDash val="solid"/>
                      <a:round/>
                      <a:headEnd type="none" w="med" len="med"/>
                      <a:tailEnd type="none" w="med" len="med"/>
                    </a:lnL>
                  </a:tcPr>
                </a:tc>
                <a:tc hMerge="1">
                  <a:txBody>
                    <a:bodyPr/>
                    <a:lstStyle/>
                    <a:p>
                      <a:endParaRPr lang="en-GB"/>
                    </a:p>
                  </a:txBody>
                  <a:tcPr/>
                </a:tc>
                <a:tc gridSpan="2">
                  <a:txBody>
                    <a:bodyPr/>
                    <a:lstStyle/>
                    <a:p>
                      <a:pPr algn="ctr"/>
                      <a:r>
                        <a:rPr lang="en-GB" sz="1100" b="1"/>
                        <a:t>16/25</a:t>
                      </a:r>
                      <a:br>
                        <a:rPr lang="en-GB" sz="1100" b="1"/>
                      </a:br>
                      <a:r>
                        <a:rPr lang="en-GB" sz="1100" b="1"/>
                        <a:t>4 (Likely) x 4 (Major)</a:t>
                      </a:r>
                      <a:endParaRPr lang="en-GB"/>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FF0000"/>
                    </a:solidFill>
                  </a:tcPr>
                </a:tc>
                <a:tc hMerge="1">
                  <a:txBody>
                    <a:bodyPr/>
                    <a:lstStyle/>
                    <a:p>
                      <a:endParaRPr lang="en-GB"/>
                    </a:p>
                  </a:txBody>
                  <a:tcPr>
                    <a:lnL w="12700" cap="flat" cmpd="sng" algn="ctr">
                      <a:solidFill>
                        <a:schemeClr val="bg2"/>
                      </a:solidFill>
                      <a:prstDash val="solid"/>
                      <a:round/>
                      <a:headEnd type="none" w="med" len="med"/>
                      <a:tailEnd type="none" w="med" len="med"/>
                    </a:lnL>
                  </a:tcPr>
                </a:tc>
                <a:tc gridSpan="2">
                  <a:txBody>
                    <a:bodyPr/>
                    <a:lstStyle/>
                    <a:p>
                      <a:pPr algn="ctr"/>
                      <a:r>
                        <a:rPr lang="en-GB" sz="1100" b="1"/>
                        <a:t>12/25</a:t>
                      </a:r>
                      <a:br>
                        <a:rPr lang="en-GB" sz="1100" b="1"/>
                      </a:br>
                      <a:r>
                        <a:rPr lang="en-GB" sz="1100" b="1"/>
                        <a:t>3 (Possible) x 4 (Major)</a:t>
                      </a:r>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FFC000"/>
                    </a:solidFill>
                  </a:tcPr>
                </a:tc>
                <a:tc hMerge="1">
                  <a:txBody>
                    <a:bodyPr/>
                    <a:lstStyle/>
                    <a:p>
                      <a:endParaRPr lang="en-GB"/>
                    </a:p>
                  </a:txBody>
                  <a:tcP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4052950864"/>
                  </a:ext>
                </a:extLst>
              </a:tr>
              <a:tr h="301783">
                <a:tc vMerge="1">
                  <a:txBody>
                    <a:bodyPr/>
                    <a:lstStyle/>
                    <a:p>
                      <a:pPr algn="ctr"/>
                      <a:endParaRPr lang="en-GB" sz="1200" b="1">
                        <a:solidFill>
                          <a:schemeClr val="bg1"/>
                        </a:solidFill>
                      </a:endParaRPr>
                    </a:p>
                  </a:txBody>
                  <a:tcPr vert="vert27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B w="3175" cap="flat" cmpd="sng" algn="ctr">
                      <a:solidFill>
                        <a:schemeClr val="tx1"/>
                      </a:solidFill>
                      <a:prstDash val="solid"/>
                      <a:round/>
                      <a:headEnd type="none" w="med" len="med"/>
                      <a:tailEnd type="none" w="med" len="med"/>
                    </a:lnB>
                    <a:solidFill>
                      <a:srgbClr val="0F82A1"/>
                    </a:solidFill>
                  </a:tcPr>
                </a:tc>
                <a:tc rowSpan="2" gridSpan="4">
                  <a:txBody>
                    <a:bodyPr/>
                    <a:lstStyle/>
                    <a:p>
                      <a:pPr algn="l"/>
                      <a:r>
                        <a:rPr lang="en-GB" sz="1200" b="1">
                          <a:solidFill>
                            <a:schemeClr val="bg1"/>
                          </a:solidFill>
                        </a:rPr>
                        <a:t>ASSOCIATED CORPORATE RISK/S</a:t>
                      </a:r>
                      <a:endParaRPr lang="en-GB"/>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B6077"/>
                    </a:solidFill>
                  </a:tcPr>
                </a:tc>
                <a:tc rowSpan="2" hMerge="1">
                  <a:txBody>
                    <a:bodyPr/>
                    <a:lstStyle/>
                    <a:p>
                      <a:endParaRPr lang="en-GB"/>
                    </a:p>
                  </a:txBody>
                  <a:tcPr>
                    <a:lnL w="3175" cap="flat" cmpd="sng" algn="ctr">
                      <a:solidFill>
                        <a:schemeClr val="tx1"/>
                      </a:solidFill>
                      <a:prstDash val="solid"/>
                      <a:round/>
                      <a:headEnd type="none" w="med" len="med"/>
                      <a:tailEnd type="none" w="med" len="med"/>
                    </a:lnL>
                  </a:tcPr>
                </a:tc>
                <a:tc rowSpan="2" hMerge="1">
                  <a:txBody>
                    <a:bodyPr/>
                    <a:lstStyle/>
                    <a:p>
                      <a:endParaRPr lang="en-GB"/>
                    </a:p>
                  </a:txBody>
                  <a:tcPr/>
                </a:tc>
                <a:tc rowSpan="2" hMerge="1">
                  <a:txBody>
                    <a:bodyPr/>
                    <a:lstStyle/>
                    <a:p>
                      <a:r>
                        <a:rPr lang="en-GB" sz="1200" b="1">
                          <a:solidFill>
                            <a:schemeClr val="bg1"/>
                          </a:solidFill>
                        </a:rPr>
                        <a:t>CURRENT SCORE</a:t>
                      </a:r>
                      <a:endParaRPr lang="en-GB"/>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B w="12700" cap="flat" cmpd="sng" algn="ctr">
                      <a:solidFill>
                        <a:schemeClr val="bg2"/>
                      </a:solidFill>
                      <a:prstDash val="solid"/>
                      <a:round/>
                      <a:headEnd type="none" w="med" len="med"/>
                      <a:tailEnd type="none" w="med" len="med"/>
                    </a:lnB>
                    <a:solidFill>
                      <a:srgbClr val="0B6077"/>
                    </a:solidFill>
                  </a:tcPr>
                </a:tc>
                <a:tc gridSpan="8">
                  <a:txBody>
                    <a:bodyPr/>
                    <a:lstStyle/>
                    <a:p>
                      <a:r>
                        <a:rPr lang="en-GB" sz="1200" b="1"/>
                        <a:t>Risk Key:</a:t>
                      </a:r>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bg1"/>
                    </a:solidFill>
                  </a:tcPr>
                </a:tc>
                <a:tc hMerge="1">
                  <a:txBody>
                    <a:bodyPr/>
                    <a:lstStyle/>
                    <a:p>
                      <a:endParaRPr lang="en-GB"/>
                    </a:p>
                  </a:txBody>
                  <a:tcPr/>
                </a:tc>
                <a:tc hMerge="1">
                  <a:txBody>
                    <a:bodyPr/>
                    <a:lstStyle/>
                    <a:p>
                      <a:endParaRPr lang="en-GB"/>
                    </a:p>
                  </a:txBody>
                  <a:tcPr>
                    <a:lnL w="12700" cap="flat" cmpd="sng" algn="ctr">
                      <a:solidFill>
                        <a:schemeClr val="bg2"/>
                      </a:solidFill>
                      <a:prstDash val="solid"/>
                      <a:round/>
                      <a:headEnd type="none" w="med" len="med"/>
                      <a:tailEnd type="none" w="med" len="med"/>
                    </a:lnL>
                  </a:tcPr>
                </a:tc>
                <a:tc hMerge="1">
                  <a:txBody>
                    <a:bodyPr/>
                    <a:lstStyle/>
                    <a:p>
                      <a:endParaRPr lang="en-GB"/>
                    </a:p>
                  </a:txBody>
                  <a:tcPr/>
                </a:tc>
                <a:tc hMerge="1">
                  <a:txBody>
                    <a:bodyPr/>
                    <a:lstStyle/>
                    <a:p>
                      <a:endParaRPr lang="en-GB"/>
                    </a:p>
                  </a:txBody>
                  <a:tcPr anchor="ctr">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bg1"/>
                    </a:solidFill>
                  </a:tcPr>
                </a:tc>
                <a:tc hMerge="1">
                  <a:txBody>
                    <a:bodyPr/>
                    <a:lstStyle/>
                    <a:p>
                      <a:endParaRPr lang="en-GB"/>
                    </a:p>
                  </a:txBody>
                  <a:tcPr>
                    <a:lnL w="12700" cap="flat" cmpd="sng" algn="ctr">
                      <a:solidFill>
                        <a:schemeClr val="bg2"/>
                      </a:solidFill>
                      <a:prstDash val="solid"/>
                      <a:round/>
                      <a:headEnd type="none" w="med" len="med"/>
                      <a:tailEnd type="none" w="med" len="med"/>
                    </a:lnL>
                  </a:tcPr>
                </a:tc>
                <a:tc hMerge="1">
                  <a:txBody>
                    <a:bodyPr/>
                    <a:lstStyle/>
                    <a:p>
                      <a:endParaRPr lang="en-GB"/>
                    </a:p>
                  </a:txBody>
                  <a:tcPr/>
                </a:tc>
                <a:tc hMerge="1">
                  <a:txBody>
                    <a:bodyPr/>
                    <a:lstStyle/>
                    <a:p>
                      <a:endParaRPr lang="en-GB"/>
                    </a:p>
                  </a:txBody>
                  <a:tcPr>
                    <a:lnL w="12700" cap="flat" cmpd="sng" algn="ctr">
                      <a:solidFill>
                        <a:schemeClr val="bg2"/>
                      </a:solidFill>
                      <a:prstDash val="solid"/>
                      <a:round/>
                      <a:headEnd type="none" w="med" len="med"/>
                      <a:tailEnd type="none" w="med" len="med"/>
                    </a:lnL>
                  </a:tcPr>
                </a:tc>
                <a:extLst>
                  <a:ext uri="{0D108BD9-81ED-4DB2-BD59-A6C34878D82A}">
                    <a16:rowId xmlns:a16="http://schemas.microsoft.com/office/drawing/2014/main" val="954539012"/>
                  </a:ext>
                </a:extLst>
              </a:tr>
              <a:tr h="285783">
                <a:tc vMerge="1">
                  <a:txBody>
                    <a:bodyPr/>
                    <a:lstStyle/>
                    <a:p>
                      <a:endParaRPr lang="en-GB"/>
                    </a:p>
                  </a:txBody>
                  <a:tcPr/>
                </a:tc>
                <a:tc gridSpan="4" vMerge="1">
                  <a:txBody>
                    <a:bodyPr/>
                    <a:lstStyle/>
                    <a:p>
                      <a:pPr algn="l"/>
                      <a:endParaRPr lang="en-GB"/>
                    </a:p>
                  </a:txBody>
                  <a:tcPr anchor="ctr">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B6077"/>
                    </a:solidFill>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gridSpan="4">
                  <a:txBody>
                    <a:bodyPr/>
                    <a:lstStyle/>
                    <a:p>
                      <a:pPr algn="ctr"/>
                      <a:r>
                        <a:rPr lang="en-GB" sz="1200" b="1">
                          <a:solidFill>
                            <a:schemeClr val="bg1"/>
                          </a:solidFill>
                        </a:rPr>
                        <a:t>CURRENT SCORE</a:t>
                      </a:r>
                      <a:endParaRPr lang="en-GB"/>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B6077"/>
                    </a:solidFill>
                  </a:tcPr>
                </a:tc>
                <a:tc hMerge="1">
                  <a:txBody>
                    <a:bodyPr/>
                    <a:lstStyle/>
                    <a:p>
                      <a:endParaRPr lang="en-GB"/>
                    </a:p>
                  </a:txBody>
                  <a:tcPr/>
                </a:tc>
                <a:tc hMerge="1">
                  <a:txBody>
                    <a:bodyPr/>
                    <a:lstStyle/>
                    <a:p>
                      <a:endParaRPr lang="en-GB"/>
                    </a:p>
                  </a:txBody>
                  <a:tcPr/>
                </a:tc>
                <a:tc hMerge="1">
                  <a:txBody>
                    <a:bodyPr/>
                    <a:lstStyle/>
                    <a:p>
                      <a:pPr algn="ctr"/>
                      <a:endParaRPr lang="en-GB"/>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B w="12700" cap="flat" cmpd="sng" algn="ctr">
                      <a:solidFill>
                        <a:schemeClr val="bg2"/>
                      </a:solidFill>
                      <a:prstDash val="solid"/>
                      <a:round/>
                      <a:headEnd type="none" w="med" len="med"/>
                      <a:tailEnd type="none" w="med" len="med"/>
                    </a:lnB>
                    <a:solidFill>
                      <a:srgbClr val="0B6077"/>
                    </a:solidFill>
                  </a:tcPr>
                </a:tc>
                <a:tc gridSpan="4">
                  <a:txBody>
                    <a:bodyPr/>
                    <a:lstStyle/>
                    <a:p>
                      <a:pPr algn="ctr"/>
                      <a:r>
                        <a:rPr lang="en-GB" sz="1200" b="1">
                          <a:solidFill>
                            <a:schemeClr val="bg1"/>
                          </a:solidFill>
                        </a:rPr>
                        <a:t>TARGET SCORE</a:t>
                      </a:r>
                      <a:endParaRPr lang="en-GB"/>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B6077"/>
                    </a:solidFill>
                  </a:tcPr>
                </a:tc>
                <a:tc hMerge="1">
                  <a:txBody>
                    <a:bodyPr/>
                    <a:lstStyle/>
                    <a:p>
                      <a:endParaRPr lang="en-GB"/>
                    </a:p>
                  </a:txBody>
                  <a:tcPr>
                    <a:lnL w="12700" cap="flat" cmpd="sng" algn="ctr">
                      <a:solidFill>
                        <a:schemeClr val="bg2"/>
                      </a:solidFill>
                      <a:prstDash val="solid"/>
                      <a:round/>
                      <a:headEnd type="none" w="med" len="med"/>
                      <a:tailEnd type="none" w="med" len="med"/>
                    </a:ln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683079449"/>
                  </a:ext>
                </a:extLst>
              </a:tr>
              <a:tr h="269906">
                <a:tc vMerge="1">
                  <a:txBody>
                    <a:bodyPr/>
                    <a:lstStyle/>
                    <a:p>
                      <a:pPr algn="ctr"/>
                      <a:endParaRPr lang="en-GB" sz="1200" b="1">
                        <a:solidFill>
                          <a:schemeClr val="bg1"/>
                        </a:solidFill>
                      </a:endParaRPr>
                    </a:p>
                  </a:txBody>
                  <a:tcPr vert="vert270" anchor="ctr">
                    <a:lnL w="3175" cap="flat" cmpd="sng" algn="ctr">
                      <a:solidFill>
                        <a:schemeClr val="tx1"/>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solidFill>
                      <a:srgbClr val="0F82A1"/>
                    </a:solidFill>
                  </a:tcPr>
                </a:tc>
                <a:tc gridSpan="4">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a:t>0269 – Switching Service</a:t>
                      </a:r>
                    </a:p>
                  </a:txBody>
                  <a:tcPr>
                    <a:lnL w="3175" cap="flat" cmpd="sng" algn="ctr">
                      <a:solidFill>
                        <a:schemeClr val="bg1">
                          <a:lumMod val="65000"/>
                        </a:schemeClr>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hMerge="1">
                  <a:txBody>
                    <a:bodyPr/>
                    <a:lstStyle/>
                    <a:p>
                      <a:endParaRPr lang="en-GB"/>
                    </a:p>
                  </a:txBody>
                  <a:tcPr/>
                </a:tc>
                <a:tc hMerge="1">
                  <a:txBody>
                    <a:bodyPr/>
                    <a:lstStyle/>
                    <a:p>
                      <a:endParaRPr lang="en-GB" sz="1100"/>
                    </a:p>
                  </a:txBody>
                  <a:tcPr>
                    <a:lnL w="3175" cap="flat" cmpd="sng" algn="ctr">
                      <a:solidFill>
                        <a:schemeClr val="bg1">
                          <a:lumMod val="65000"/>
                        </a:schemeClr>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T w="12700" cap="flat" cmpd="sng" algn="ctr">
                      <a:solidFill>
                        <a:schemeClr val="bg2"/>
                      </a:solidFill>
                      <a:prstDash val="solid"/>
                      <a:round/>
                      <a:headEnd type="none" w="med" len="med"/>
                      <a:tailEnd type="none" w="med" len="med"/>
                    </a:lnT>
                    <a:noFill/>
                  </a:tcPr>
                </a:tc>
                <a:tc hMerge="1">
                  <a:txBody>
                    <a:bodyPr/>
                    <a:lstStyle/>
                    <a:p>
                      <a:endParaRPr lang="en-GB"/>
                    </a:p>
                  </a:txBody>
                  <a:tcPr>
                    <a:lnL w="12700" cap="flat" cmpd="sng" algn="ctr">
                      <a:solidFill>
                        <a:schemeClr val="bg2"/>
                      </a:solidFill>
                      <a:prstDash val="solid"/>
                      <a:round/>
                      <a:headEnd type="none" w="med" len="med"/>
                      <a:tailEnd type="none" w="med" len="med"/>
                    </a:lnL>
                    <a:lnT w="12700" cap="flat" cmpd="sng" algn="ctr">
                      <a:solidFill>
                        <a:schemeClr val="bg2"/>
                      </a:solidFill>
                      <a:prstDash val="solid"/>
                      <a:round/>
                      <a:headEnd type="none" w="med" len="med"/>
                      <a:tailEnd type="none" w="med" len="med"/>
                    </a:lnT>
                  </a:tcPr>
                </a:tc>
                <a:tc gridSpan="4">
                  <a:txBody>
                    <a:bodyPr/>
                    <a:lstStyle/>
                    <a:p>
                      <a:pPr algn="ctr"/>
                      <a:r>
                        <a:rPr lang="en-GB" sz="1100" b="1"/>
                        <a:t>4x4 = 16/25</a:t>
                      </a:r>
                    </a:p>
                  </a:txBody>
                  <a:tcPr>
                    <a:lnL w="12700" cap="flat" cmpd="sng" algn="ctr">
                      <a:solidFill>
                        <a:schemeClr val="bg2"/>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T w="12700" cap="flat" cmpd="sng" algn="ctr">
                      <a:solidFill>
                        <a:schemeClr val="bg2"/>
                      </a:solidFill>
                      <a:prstDash val="solid"/>
                      <a:round/>
                      <a:headEnd type="none" w="med" len="med"/>
                      <a:tailEnd type="none" w="med" len="med"/>
                    </a:lnT>
                    <a:solidFill>
                      <a:srgbClr val="FF0000"/>
                    </a:solidFill>
                  </a:tcPr>
                </a:tc>
                <a:tc hMerge="1">
                  <a:txBody>
                    <a:bodyPr/>
                    <a:lstStyle/>
                    <a:p>
                      <a:endParaRPr lang="en-GB"/>
                    </a:p>
                  </a:txBody>
                  <a:tcPr/>
                </a:tc>
                <a:tc hMerge="1">
                  <a:txBody>
                    <a:bodyPr/>
                    <a:lstStyle/>
                    <a:p>
                      <a:endParaRPr lang="en-GB"/>
                    </a:p>
                  </a:txBody>
                  <a:tcPr>
                    <a:lnL w="3175" cap="flat" cmpd="sng" algn="ctr">
                      <a:solidFill>
                        <a:schemeClr val="bg1">
                          <a:lumMod val="65000"/>
                        </a:schemeClr>
                      </a:solidFill>
                      <a:prstDash val="solid"/>
                      <a:round/>
                      <a:headEnd type="none" w="med" len="med"/>
                      <a:tailEnd type="none" w="med" len="med"/>
                    </a:lnL>
                  </a:tcPr>
                </a:tc>
                <a:tc hMerge="1">
                  <a:txBody>
                    <a:bodyPr/>
                    <a:lstStyle/>
                    <a:p>
                      <a:pPr algn="ctr"/>
                      <a:endParaRPr lang="en-GB" sz="1100" b="0"/>
                    </a:p>
                  </a:txBody>
                  <a:tcPr>
                    <a:lnL w="3175" cap="flat" cmpd="sng" algn="ctr">
                      <a:solidFill>
                        <a:schemeClr val="bg1">
                          <a:lumMod val="65000"/>
                        </a:schemeClr>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T w="12700" cap="flat" cmpd="sng" algn="ctr">
                      <a:solidFill>
                        <a:schemeClr val="bg2"/>
                      </a:solidFill>
                      <a:prstDash val="solid"/>
                      <a:round/>
                      <a:headEnd type="none" w="med" len="med"/>
                      <a:tailEnd type="none" w="med" len="med"/>
                    </a:lnT>
                    <a:solidFill>
                      <a:srgbClr val="FF0000"/>
                    </a:solidFill>
                  </a:tcPr>
                </a:tc>
                <a:tc gridSpan="4">
                  <a:txBody>
                    <a:bodyPr/>
                    <a:lstStyle/>
                    <a:p>
                      <a:pPr algn="ctr"/>
                      <a:r>
                        <a:rPr lang="en-GB" sz="1100" b="1"/>
                        <a:t>3x2=6/25</a:t>
                      </a:r>
                    </a:p>
                  </a:txBody>
                  <a:tcPr>
                    <a:lnL w="3175" cap="flat" cmpd="sng" algn="ctr">
                      <a:solidFill>
                        <a:schemeClr val="bg1">
                          <a:lumMod val="65000"/>
                        </a:schemeClr>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T w="12700" cap="flat" cmpd="sng" algn="ctr">
                      <a:solidFill>
                        <a:schemeClr val="bg2"/>
                      </a:solidFill>
                      <a:prstDash val="solid"/>
                      <a:round/>
                      <a:headEnd type="none" w="med" len="med"/>
                      <a:tailEnd type="none" w="med" len="med"/>
                    </a:lnT>
                    <a:solidFill>
                      <a:srgbClr val="FFFF00"/>
                    </a:solidFill>
                  </a:tcPr>
                </a:tc>
                <a:tc hMerge="1">
                  <a:txBody>
                    <a:bodyPr/>
                    <a:lstStyle/>
                    <a:p>
                      <a:endParaRPr lang="en-GB"/>
                    </a:p>
                  </a:txBody>
                  <a:tcPr>
                    <a:lnL w="3175" cap="flat" cmpd="sng" algn="ctr">
                      <a:solidFill>
                        <a:schemeClr val="bg1">
                          <a:lumMod val="65000"/>
                        </a:schemeClr>
                      </a:solidFill>
                      <a:prstDash val="solid"/>
                      <a:round/>
                      <a:headEnd type="none" w="med" len="med"/>
                      <a:tailEnd type="none" w="med" len="med"/>
                    </a:lnL>
                  </a:tcPr>
                </a:tc>
                <a:tc hMerge="1">
                  <a:txBody>
                    <a:bodyPr/>
                    <a:lstStyle/>
                    <a:p>
                      <a:endParaRPr lang="en-GB"/>
                    </a:p>
                  </a:txBody>
                  <a:tcPr/>
                </a:tc>
                <a:tc hMerge="1">
                  <a:txBody>
                    <a:bodyPr/>
                    <a:lstStyle/>
                    <a:p>
                      <a:endParaRPr lang="en-GB"/>
                    </a:p>
                  </a:txBody>
                  <a:tcPr>
                    <a:lnL w="3175" cap="flat" cmpd="sng" algn="ctr">
                      <a:solidFill>
                        <a:schemeClr val="bg1">
                          <a:lumMod val="65000"/>
                        </a:schemeClr>
                      </a:solidFill>
                      <a:prstDash val="solid"/>
                      <a:round/>
                      <a:headEnd type="none" w="med" len="med"/>
                      <a:tailEnd type="none" w="med" len="med"/>
                    </a:lnL>
                  </a:tcPr>
                </a:tc>
                <a:extLst>
                  <a:ext uri="{0D108BD9-81ED-4DB2-BD59-A6C34878D82A}">
                    <a16:rowId xmlns:a16="http://schemas.microsoft.com/office/drawing/2014/main" val="751490772"/>
                  </a:ext>
                </a:extLst>
              </a:tr>
              <a:tr h="269906">
                <a:tc vMerge="1">
                  <a:txBody>
                    <a:bodyPr/>
                    <a:lstStyle/>
                    <a:p>
                      <a:pPr algn="ctr"/>
                      <a:endParaRPr lang="en-GB" sz="1200" b="1">
                        <a:solidFill>
                          <a:schemeClr val="bg1"/>
                        </a:solidFill>
                      </a:endParaRPr>
                    </a:p>
                  </a:txBody>
                  <a:tcPr vert="vert270" anchor="ctr">
                    <a:lnL w="3175" cap="flat" cmpd="sng" algn="ctr">
                      <a:solidFill>
                        <a:schemeClr val="tx1"/>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solidFill>
                      <a:srgbClr val="0F82A1"/>
                    </a:solidFill>
                  </a:tcPr>
                </a:tc>
                <a:tc gridSpan="4">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dirty="0"/>
                        <a:t>0263 – DHCW Functions</a:t>
                      </a:r>
                    </a:p>
                  </a:txBody>
                  <a:tcPr>
                    <a:lnL w="3175" cap="flat" cmpd="sng" algn="ctr">
                      <a:solidFill>
                        <a:schemeClr val="bg1">
                          <a:lumMod val="65000"/>
                        </a:schemeClr>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hMerge="1">
                  <a:txBody>
                    <a:bodyPr/>
                    <a:lstStyle/>
                    <a:p>
                      <a:endParaRPr lang="en-GB"/>
                    </a:p>
                  </a:txBody>
                  <a:tcPr/>
                </a:tc>
                <a:tc hMerge="1">
                  <a:txBody>
                    <a:bodyPr/>
                    <a:lstStyle/>
                    <a:p>
                      <a:endParaRPr lang="en-GB"/>
                    </a:p>
                  </a:txBody>
                  <a:tcPr/>
                </a:tc>
                <a:tc hMerge="1">
                  <a:txBody>
                    <a:bodyPr/>
                    <a:lstStyle/>
                    <a:p>
                      <a:endParaRPr lang="en-GB"/>
                    </a:p>
                  </a:txBody>
                  <a:tcPr>
                    <a:lnL w="12700" cap="flat" cmpd="sng" algn="ctr">
                      <a:solidFill>
                        <a:schemeClr val="bg2"/>
                      </a:solidFill>
                      <a:prstDash val="solid"/>
                      <a:round/>
                      <a:headEnd type="none" w="med" len="med"/>
                      <a:tailEnd type="none" w="med" len="med"/>
                    </a:lnL>
                  </a:tcPr>
                </a:tc>
                <a:tc gridSpan="4">
                  <a:txBody>
                    <a:bodyPr/>
                    <a:lstStyle/>
                    <a:p>
                      <a:pPr algn="ctr"/>
                      <a:r>
                        <a:rPr lang="en-GB" sz="1100" b="1"/>
                        <a:t>4x3 = 12/25</a:t>
                      </a:r>
                    </a:p>
                  </a:txBody>
                  <a:tcPr>
                    <a:lnL w="12700" cap="flat" cmpd="sng" algn="ctr">
                      <a:solidFill>
                        <a:schemeClr val="bg2"/>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B w="12700" cap="flat" cmpd="sng" algn="ctr">
                      <a:solidFill>
                        <a:schemeClr val="bg2"/>
                      </a:solidFill>
                      <a:prstDash val="solid"/>
                      <a:round/>
                      <a:headEnd type="none" w="med" len="med"/>
                      <a:tailEnd type="none" w="med" len="med"/>
                    </a:lnB>
                    <a:solidFill>
                      <a:srgbClr val="FFC000"/>
                    </a:solidFill>
                  </a:tcPr>
                </a:tc>
                <a:tc hMerge="1">
                  <a:txBody>
                    <a:bodyPr/>
                    <a:lstStyle/>
                    <a:p>
                      <a:endParaRPr lang="en-GB"/>
                    </a:p>
                  </a:txBody>
                  <a:tcPr/>
                </a:tc>
                <a:tc hMerge="1">
                  <a:txBody>
                    <a:bodyPr/>
                    <a:lstStyle/>
                    <a:p>
                      <a:endParaRPr lang="en-GB"/>
                    </a:p>
                  </a:txBody>
                  <a:tcPr/>
                </a:tc>
                <a:tc hMerge="1">
                  <a:txBody>
                    <a:bodyPr/>
                    <a:lstStyle/>
                    <a:p>
                      <a:pPr algn="ctr"/>
                      <a:endParaRPr lang="en-GB" sz="1100" b="0"/>
                    </a:p>
                  </a:txBody>
                  <a:tcPr>
                    <a:lnL w="3175" cap="flat" cmpd="sng" algn="ctr">
                      <a:solidFill>
                        <a:schemeClr val="bg1">
                          <a:lumMod val="65000"/>
                        </a:schemeClr>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solidFill>
                      <a:srgbClr val="FFC000"/>
                    </a:solidFill>
                  </a:tcPr>
                </a:tc>
                <a:tc gridSpan="4">
                  <a:txBody>
                    <a:bodyPr/>
                    <a:lstStyle/>
                    <a:p>
                      <a:pPr algn="ctr"/>
                      <a:r>
                        <a:rPr lang="en-GB" sz="1100" b="1"/>
                        <a:t>4x1 = 4/25</a:t>
                      </a:r>
                    </a:p>
                  </a:txBody>
                  <a:tcPr>
                    <a:lnL w="3175" cap="flat" cmpd="sng" algn="ctr">
                      <a:solidFill>
                        <a:schemeClr val="bg1">
                          <a:lumMod val="65000"/>
                        </a:schemeClr>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B w="12700" cap="flat" cmpd="sng" algn="ctr">
                      <a:solidFill>
                        <a:schemeClr val="bg2"/>
                      </a:solidFill>
                      <a:prstDash val="solid"/>
                      <a:round/>
                      <a:headEnd type="none" w="med" len="med"/>
                      <a:tailEnd type="none" w="med" len="med"/>
                    </a:lnB>
                    <a:solidFill>
                      <a:srgbClr val="FFFF00"/>
                    </a:solidFill>
                  </a:tcPr>
                </a:tc>
                <a:tc hMerge="1">
                  <a:txBody>
                    <a:bodyPr/>
                    <a:lstStyle/>
                    <a:p>
                      <a:endParaRPr lang="en-GB"/>
                    </a:p>
                  </a:txBody>
                  <a:tcPr>
                    <a:lnL w="3175" cap="flat" cmpd="sng" algn="ctr">
                      <a:solidFill>
                        <a:schemeClr val="bg1">
                          <a:lumMod val="65000"/>
                        </a:schemeClr>
                      </a:solidFill>
                      <a:prstDash val="solid"/>
                      <a:round/>
                      <a:headEnd type="none" w="med" len="med"/>
                      <a:tailEnd type="none" w="med" len="med"/>
                    </a:ln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930953756"/>
                  </a:ext>
                </a:extLst>
              </a:tr>
              <a:tr h="476306">
                <a:tc rowSpan="2">
                  <a:txBody>
                    <a:bodyPr/>
                    <a:lstStyle/>
                    <a:p>
                      <a:pPr algn="ctr"/>
                      <a:r>
                        <a:rPr lang="en-GB" sz="1200" b="1">
                          <a:solidFill>
                            <a:schemeClr val="bg1"/>
                          </a:solidFill>
                        </a:rPr>
                        <a:t>CONTROLS AND ASSURANCE</a:t>
                      </a:r>
                    </a:p>
                  </a:txBody>
                  <a:tcPr vert="vert270" anchor="ctr">
                    <a:lnL w="3175" cap="flat" cmpd="sng" algn="ctr">
                      <a:solidFill>
                        <a:schemeClr val="tx1"/>
                      </a:solidFill>
                      <a:prstDash val="solid"/>
                      <a:round/>
                      <a:headEnd type="none" w="med" len="med"/>
                      <a:tailEnd type="none" w="med" len="med"/>
                    </a:lnL>
                    <a:lnR w="12700" cap="flat" cmpd="sng" algn="ctr">
                      <a:solidFill>
                        <a:schemeClr val="bg2"/>
                      </a:solidFill>
                      <a:prstDash val="solid"/>
                      <a:round/>
                      <a:headEnd type="none" w="med" len="med"/>
                      <a:tailEnd type="none" w="med" len="med"/>
                    </a:lnR>
                    <a:solidFill>
                      <a:srgbClr val="0F82A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1">
                          <a:solidFill>
                            <a:schemeClr val="bg1"/>
                          </a:solidFill>
                        </a:rPr>
                        <a:t>KEY CONTROLS GAPS</a:t>
                      </a:r>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B6077"/>
                    </a:solidFill>
                  </a:tcPr>
                </a:tc>
                <a:tc gridSpan="2">
                  <a:txBody>
                    <a:bodyPr/>
                    <a:lstStyle/>
                    <a:p>
                      <a:pPr algn="ctr"/>
                      <a:r>
                        <a:rPr lang="en-GB" sz="1200" b="1">
                          <a:solidFill>
                            <a:schemeClr val="bg1"/>
                          </a:solidFill>
                        </a:rPr>
                        <a:t>ACTION PLAN</a:t>
                      </a:r>
                      <a:endParaRPr lang="en-GB" sz="1200"/>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B6077"/>
                    </a:solidFill>
                  </a:tcPr>
                </a:tc>
                <a:tc hMerge="1">
                  <a:txBody>
                    <a:bodyPr/>
                    <a:lstStyle/>
                    <a:p>
                      <a:endParaRPr lang="en-GB"/>
                    </a:p>
                  </a:txBody>
                  <a:tcPr/>
                </a:tc>
                <a:tc gridSpan="2">
                  <a:txBody>
                    <a:bodyPr/>
                    <a:lstStyle/>
                    <a:p>
                      <a:pPr algn="ctr"/>
                      <a:r>
                        <a:rPr lang="en-GB" sz="1200" b="1">
                          <a:solidFill>
                            <a:schemeClr val="bg1"/>
                          </a:solidFill>
                        </a:rPr>
                        <a:t>ASSURANCE GAPS</a:t>
                      </a:r>
                      <a:endParaRPr lang="en-GB" sz="1200"/>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B6077"/>
                    </a:solidFill>
                  </a:tcPr>
                </a:tc>
                <a:tc hMerge="1">
                  <a:txBody>
                    <a:bodyPr/>
                    <a:lstStyle/>
                    <a:p>
                      <a:endParaRPr lang="en-GB"/>
                    </a:p>
                  </a:txBody>
                  <a:tcPr/>
                </a:tc>
                <a:tc gridSpan="2">
                  <a:txBody>
                    <a:bodyPr/>
                    <a:lstStyle/>
                    <a:p>
                      <a:pPr algn="ctr"/>
                      <a:r>
                        <a:rPr lang="en-GB" sz="1200" b="1">
                          <a:solidFill>
                            <a:schemeClr val="bg1"/>
                          </a:solidFill>
                        </a:rPr>
                        <a:t>ACTION PLAN</a:t>
                      </a:r>
                      <a:endParaRPr lang="en-GB" sz="1200"/>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B6077"/>
                    </a:solidFill>
                  </a:tcPr>
                </a:tc>
                <a:tc hMerge="1">
                  <a:txBody>
                    <a:bodyPr/>
                    <a:lstStyle/>
                    <a:p>
                      <a:r>
                        <a:rPr lang="en-GB" sz="1200" b="1">
                          <a:solidFill>
                            <a:schemeClr val="bg1"/>
                          </a:solidFill>
                        </a:rPr>
                        <a:t>ACTION PLAN</a:t>
                      </a:r>
                      <a:endParaRPr lang="en-GB" sz="1200"/>
                    </a:p>
                  </a:txBody>
                  <a:tcPr anchor="ctr">
                    <a:lnB w="12700" cap="flat" cmpd="sng" algn="ctr">
                      <a:solidFill>
                        <a:schemeClr val="bg2"/>
                      </a:solidFill>
                      <a:prstDash val="solid"/>
                      <a:round/>
                      <a:headEnd type="none" w="med" len="med"/>
                      <a:tailEnd type="none" w="med" len="med"/>
                    </a:lnB>
                    <a:solidFill>
                      <a:srgbClr val="0B6077"/>
                    </a:solidFill>
                  </a:tcPr>
                </a:tc>
                <a:tc gridSpan="5">
                  <a:txBody>
                    <a:bodyPr/>
                    <a:lstStyle/>
                    <a:p>
                      <a:r>
                        <a:rPr lang="en-GB" sz="1200" b="1" dirty="0">
                          <a:solidFill>
                            <a:schemeClr val="bg1"/>
                          </a:solidFill>
                        </a:rPr>
                        <a:t>PROGRESS ON ACTION PLAN </a:t>
                      </a:r>
                      <a:r>
                        <a:rPr lang="en-GB" sz="1200" b="0" dirty="0">
                          <a:solidFill>
                            <a:schemeClr val="bg1"/>
                          </a:solidFill>
                        </a:rPr>
                        <a:t>– NARRATIVE PROVIDED BY EXECUTIVE OWNER</a:t>
                      </a:r>
                      <a:endParaRPr lang="en-GB" dirty="0"/>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B6077"/>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874702303"/>
                  </a:ext>
                </a:extLst>
              </a:tr>
              <a:tr h="3238884">
                <a:tc vMerge="1">
                  <a:txBody>
                    <a:bodyPr/>
                    <a:lstStyle/>
                    <a:p>
                      <a:pPr algn="ctr"/>
                      <a:endParaRPr lang="en-GB" sz="1200" b="1">
                        <a:solidFill>
                          <a:schemeClr val="bg1"/>
                        </a:solidFill>
                      </a:endParaRPr>
                    </a:p>
                  </a:txBody>
                  <a:tcPr vert="vert270" anchor="ctr">
                    <a:lnL w="3175" cap="flat" cmpd="sng" algn="ctr">
                      <a:solidFill>
                        <a:schemeClr val="tx1"/>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solidFill>
                      <a:srgbClr val="0F82A1"/>
                    </a:solidFill>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b="0" dirty="0">
                          <a:solidFill>
                            <a:schemeClr val="tx1"/>
                          </a:solidFill>
                        </a:rPr>
                        <a:t>Research and Innovation Strategy (1) need to develop the strategy; (2) need to develop implementation plan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b="0" dirty="0">
                          <a:solidFill>
                            <a:schemeClr val="tx1"/>
                          </a:solidFill>
                        </a:rPr>
                        <a:t>Not having clarity on DHCW Functions to process data to drive value and innovation.</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100" b="0" dirty="0">
                        <a:solidFill>
                          <a:schemeClr val="tx1"/>
                        </a:solidFill>
                      </a:endParaRP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gridSpan="2">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b="0" dirty="0">
                          <a:solidFill>
                            <a:schemeClr val="tx1"/>
                          </a:solidFill>
                        </a:rPr>
                        <a:t>Research and Innovation Strategy to be completed for sign off by the DHCW SHA Board</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b="0" dirty="0">
                          <a:solidFill>
                            <a:schemeClr val="tx1"/>
                          </a:solidFill>
                        </a:rPr>
                        <a:t>Work with Welsh Government to define DHCW’s functions based on the data promise. </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hMerge="1">
                  <a:txBody>
                    <a:bodyPr/>
                    <a:lstStyle/>
                    <a:p>
                      <a:endParaRPr lang="en-GB"/>
                    </a:p>
                  </a:txBody>
                  <a:tcPr/>
                </a:tc>
                <a:tc gridSpan="2">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dirty="0"/>
                        <a:t>Reporting on progress of </a:t>
                      </a:r>
                      <a:r>
                        <a:rPr lang="en-GB" sz="1100" dirty="0">
                          <a:solidFill>
                            <a:schemeClr val="tx1"/>
                          </a:solidFill>
                        </a:rPr>
                        <a:t>implementation of the Research and Innovation Strategy</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dirty="0">
                          <a:solidFill>
                            <a:schemeClr val="tx1"/>
                          </a:solidFill>
                        </a:rPr>
                        <a:t>Reporting on compliance with DHCW’s functions to process data to drive value and innovation. </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hMerge="1">
                  <a:txBody>
                    <a:bodyPr/>
                    <a:lstStyle/>
                    <a:p>
                      <a:endParaRPr lang="en-GB"/>
                    </a:p>
                  </a:txBody>
                  <a:tcPr/>
                </a:tc>
                <a:tc gridSpan="2">
                  <a:txBody>
                    <a:bodyPr/>
                    <a:lstStyle/>
                    <a:p>
                      <a:pPr marL="171450" indent="-171450">
                        <a:buFont typeface="Arial" panose="020B0604020202020204" pitchFamily="34" charset="0"/>
                        <a:buChar char="•"/>
                      </a:pPr>
                      <a:r>
                        <a:rPr lang="en-GB" sz="1100" dirty="0"/>
                        <a:t>Create routine reporting for </a:t>
                      </a:r>
                      <a:r>
                        <a:rPr lang="en-GB" sz="1100" dirty="0">
                          <a:solidFill>
                            <a:schemeClr val="tx1"/>
                          </a:solidFill>
                        </a:rPr>
                        <a:t>the Information Asset Register both operationally and to the relevant Committee</a:t>
                      </a:r>
                    </a:p>
                    <a:p>
                      <a:pPr marL="171450" indent="-171450">
                        <a:buFont typeface="Arial" panose="020B0604020202020204" pitchFamily="34" charset="0"/>
                        <a:buChar char="•"/>
                      </a:pPr>
                      <a:r>
                        <a:rPr lang="en-GB" sz="1100" dirty="0">
                          <a:solidFill>
                            <a:schemeClr val="tx1"/>
                          </a:solidFill>
                        </a:rPr>
                        <a:t>Create reporting mechanisms for the R&amp;I  strategy both operationally and to the relevant Committee</a:t>
                      </a:r>
                    </a:p>
                    <a:p>
                      <a:pPr marL="171450" indent="-171450">
                        <a:buFont typeface="Arial" panose="020B0604020202020204" pitchFamily="34" charset="0"/>
                        <a:buChar char="•"/>
                      </a:pPr>
                      <a:r>
                        <a:rPr lang="en-GB" sz="1100" dirty="0">
                          <a:solidFill>
                            <a:schemeClr val="tx1"/>
                          </a:solidFill>
                        </a:rPr>
                        <a:t>Create a reporting mechanism for compliance with DHCW’s functions for processing data once these are clearly defined.</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hMerge="1">
                  <a:txBody>
                    <a:bodyPr/>
                    <a:lstStyle/>
                    <a:p>
                      <a:pPr marL="171450" indent="-171450">
                        <a:buFont typeface="Arial" panose="020B0604020202020204" pitchFamily="34" charset="0"/>
                        <a:buChar char="•"/>
                      </a:pPr>
                      <a:r>
                        <a:rPr lang="en-GB" sz="1100"/>
                        <a:t>Create routine reporting for the Information Asset Register both operationally and to the relevant Committee</a:t>
                      </a:r>
                    </a:p>
                    <a:p>
                      <a:pPr marL="171450" indent="-171450">
                        <a:buFont typeface="Arial" panose="020B0604020202020204" pitchFamily="34" charset="0"/>
                        <a:buChar char="•"/>
                      </a:pPr>
                      <a:r>
                        <a:rPr lang="en-GB" sz="1100"/>
                        <a:t>Create reporting mechanisms for the strategy both operationally and to the relevant Committee</a:t>
                      </a:r>
                    </a:p>
                    <a:p>
                      <a:pPr marL="171450" indent="-171450">
                        <a:buFont typeface="Arial" panose="020B0604020202020204" pitchFamily="34" charset="0"/>
                        <a:buChar char="•"/>
                      </a:pPr>
                      <a:r>
                        <a:rPr lang="en-GB" sz="1100"/>
                        <a:t>Create a reporting mechanism for compliance with the data promise both operationally and to the relevant Committee</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gridSpan="5">
                  <a:txBody>
                    <a:bodyPr/>
                    <a:lstStyle/>
                    <a:p>
                      <a:endParaRPr lang="en-GB" dirty="0"/>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hMerge="1">
                  <a:txBody>
                    <a:bodyPr/>
                    <a:lstStyle/>
                    <a:p>
                      <a:endParaRPr lang="en-GB"/>
                    </a:p>
                  </a:txBody>
                  <a:tcPr>
                    <a:lnL w="12700" cap="flat" cmpd="sng" algn="ctr">
                      <a:solidFill>
                        <a:schemeClr val="bg2"/>
                      </a:solidFill>
                      <a:prstDash val="solid"/>
                      <a:round/>
                      <a:headEnd type="none" w="med" len="med"/>
                      <a:tailEnd type="none" w="med" len="med"/>
                    </a:lnL>
                  </a:tcPr>
                </a:tc>
                <a:tc hMerge="1">
                  <a:txBody>
                    <a:bodyPr/>
                    <a:lstStyle/>
                    <a:p>
                      <a:endParaRPr lang="en-GB"/>
                    </a:p>
                  </a:txBody>
                  <a:tcPr>
                    <a:lnL w="12700" cap="flat" cmpd="sng" algn="ctr">
                      <a:solidFill>
                        <a:schemeClr val="bg2"/>
                      </a:solidFill>
                      <a:prstDash val="solid"/>
                      <a:round/>
                      <a:headEnd type="none" w="med" len="med"/>
                      <a:tailEnd type="none" w="med" len="med"/>
                    </a:lnL>
                  </a:tcPr>
                </a:tc>
                <a:tc hMerge="1">
                  <a:txBody>
                    <a:bodyPr/>
                    <a:lstStyle/>
                    <a:p>
                      <a:endParaRPr lang="en-GB"/>
                    </a:p>
                  </a:txBody>
                  <a:tcPr/>
                </a:tc>
                <a:tc hMerge="1">
                  <a:txBody>
                    <a:bodyPr/>
                    <a:lstStyle/>
                    <a:p>
                      <a:endParaRPr lang="en-GB"/>
                    </a:p>
                  </a:txBody>
                  <a:tcPr>
                    <a:lnL w="12700" cap="flat" cmpd="sng" algn="ctr">
                      <a:solidFill>
                        <a:schemeClr val="bg2"/>
                      </a:solidFill>
                      <a:prstDash val="solid"/>
                      <a:round/>
                      <a:headEnd type="none" w="med" len="med"/>
                      <a:tailEnd type="none" w="med" len="med"/>
                    </a:lnL>
                  </a:tcPr>
                </a:tc>
                <a:extLst>
                  <a:ext uri="{0D108BD9-81ED-4DB2-BD59-A6C34878D82A}">
                    <a16:rowId xmlns:a16="http://schemas.microsoft.com/office/drawing/2014/main" val="1808658848"/>
                  </a:ext>
                </a:extLst>
              </a:tr>
            </a:tbl>
          </a:graphicData>
        </a:graphic>
      </p:graphicFrame>
      <p:grpSp>
        <p:nvGrpSpPr>
          <p:cNvPr id="6" name="Group 5">
            <a:extLst>
              <a:ext uri="{FF2B5EF4-FFF2-40B4-BE49-F238E27FC236}">
                <a16:creationId xmlns:a16="http://schemas.microsoft.com/office/drawing/2014/main" id="{3AF22D58-E7C1-4890-B06D-7569A5DF7EE1}"/>
              </a:ext>
            </a:extLst>
          </p:cNvPr>
          <p:cNvGrpSpPr/>
          <p:nvPr/>
        </p:nvGrpSpPr>
        <p:grpSpPr>
          <a:xfrm>
            <a:off x="8722629" y="192978"/>
            <a:ext cx="1067389" cy="391468"/>
            <a:chOff x="10731092" y="2015743"/>
            <a:chExt cx="1500985" cy="483735"/>
          </a:xfrm>
        </p:grpSpPr>
        <p:pic>
          <p:nvPicPr>
            <p:cNvPr id="7" name="Picture 6" descr="Icon&#10;&#10;Description automatically generated">
              <a:extLst>
                <a:ext uri="{FF2B5EF4-FFF2-40B4-BE49-F238E27FC236}">
                  <a16:creationId xmlns:a16="http://schemas.microsoft.com/office/drawing/2014/main" id="{B733A379-BB5D-469A-B802-83ABE5442D87}"/>
                </a:ext>
              </a:extLst>
            </p:cNvPr>
            <p:cNvPicPr>
              <a:picLocks noChangeAspect="1"/>
            </p:cNvPicPr>
            <p:nvPr/>
          </p:nvPicPr>
          <p:blipFill rotWithShape="1">
            <a:blip r:embed="rId3">
              <a:extLst>
                <a:ext uri="{28A0092B-C50C-407E-A947-70E740481C1C}">
                  <a14:useLocalDpi xmlns:a14="http://schemas.microsoft.com/office/drawing/2010/main" val="0"/>
                </a:ext>
              </a:extLst>
            </a:blip>
            <a:srcRect b="51711"/>
            <a:stretch/>
          </p:blipFill>
          <p:spPr>
            <a:xfrm>
              <a:off x="10731092" y="2015743"/>
              <a:ext cx="1500985" cy="483734"/>
            </a:xfrm>
            <a:prstGeom prst="rect">
              <a:avLst/>
            </a:prstGeom>
          </p:spPr>
        </p:pic>
        <p:cxnSp>
          <p:nvCxnSpPr>
            <p:cNvPr id="8" name="Straight Arrow Connector 7">
              <a:extLst>
                <a:ext uri="{FF2B5EF4-FFF2-40B4-BE49-F238E27FC236}">
                  <a16:creationId xmlns:a16="http://schemas.microsoft.com/office/drawing/2014/main" id="{293415A1-1C17-45B5-8F8B-C2E7E8D86F77}"/>
                </a:ext>
              </a:extLst>
            </p:cNvPr>
            <p:cNvCxnSpPr>
              <a:cxnSpLocks/>
            </p:cNvCxnSpPr>
            <p:nvPr/>
          </p:nvCxnSpPr>
          <p:spPr>
            <a:xfrm flipV="1">
              <a:off x="11480391" y="2172047"/>
              <a:ext cx="0" cy="327431"/>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pic>
        <p:nvPicPr>
          <p:cNvPr id="11" name="Picture 10">
            <a:extLst>
              <a:ext uri="{FF2B5EF4-FFF2-40B4-BE49-F238E27FC236}">
                <a16:creationId xmlns:a16="http://schemas.microsoft.com/office/drawing/2014/main" id="{BDCA6347-77A3-4DA7-AE4D-0B6DE7D30AE9}"/>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a:off x="7251404" y="2053088"/>
            <a:ext cx="3584759" cy="304672"/>
          </a:xfrm>
          <a:prstGeom prst="rect">
            <a:avLst/>
          </a:prstGeom>
        </p:spPr>
      </p:pic>
      <p:sp>
        <p:nvSpPr>
          <p:cNvPr id="3" name="Slide Number Placeholder 2">
            <a:extLst>
              <a:ext uri="{FF2B5EF4-FFF2-40B4-BE49-F238E27FC236}">
                <a16:creationId xmlns:a16="http://schemas.microsoft.com/office/drawing/2014/main" id="{B4625B9B-CDA4-4109-82ED-D4323AAF44B3}"/>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FFAA79C-06A3-4187-9007-628746E76F42}" type="slidenum">
              <a:rPr kumimoji="0" lang="en-GB"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GB"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13" name="TextBox 12">
            <a:extLst>
              <a:ext uri="{FF2B5EF4-FFF2-40B4-BE49-F238E27FC236}">
                <a16:creationId xmlns:a16="http://schemas.microsoft.com/office/drawing/2014/main" id="{DF4A74E0-C375-4C2D-94C5-B845A5B85832}"/>
              </a:ext>
            </a:extLst>
          </p:cNvPr>
          <p:cNvSpPr txBox="1"/>
          <p:nvPr/>
        </p:nvSpPr>
        <p:spPr>
          <a:xfrm>
            <a:off x="10256785" y="246118"/>
            <a:ext cx="823965" cy="24622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prstClr val="black"/>
                </a:solidFill>
                <a:effectLst/>
                <a:uLnTx/>
                <a:uFillTx/>
                <a:latin typeface="Calibri" panose="020F0502020204030204"/>
                <a:ea typeface="+mn-ea"/>
                <a:cs typeface="+mn-cs"/>
              </a:rPr>
              <a:t>Amber</a:t>
            </a:r>
          </a:p>
        </p:txBody>
      </p:sp>
      <p:sp>
        <p:nvSpPr>
          <p:cNvPr id="14" name="TextBox 13">
            <a:extLst>
              <a:ext uri="{FF2B5EF4-FFF2-40B4-BE49-F238E27FC236}">
                <a16:creationId xmlns:a16="http://schemas.microsoft.com/office/drawing/2014/main" id="{5F1864FD-0326-41FC-91D9-AB46979B2459}"/>
              </a:ext>
            </a:extLst>
          </p:cNvPr>
          <p:cNvSpPr txBox="1"/>
          <p:nvPr/>
        </p:nvSpPr>
        <p:spPr>
          <a:xfrm>
            <a:off x="11265024" y="246117"/>
            <a:ext cx="823965" cy="24622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prstClr val="black"/>
                </a:solidFill>
                <a:effectLst/>
                <a:uLnTx/>
                <a:uFillTx/>
                <a:latin typeface="Calibri" panose="020F0502020204030204"/>
                <a:ea typeface="+mn-ea"/>
                <a:cs typeface="+mn-cs"/>
              </a:rPr>
              <a:t>Amber</a:t>
            </a:r>
          </a:p>
        </p:txBody>
      </p:sp>
      <p:sp>
        <p:nvSpPr>
          <p:cNvPr id="15" name="TextBox 14">
            <a:extLst>
              <a:ext uri="{FF2B5EF4-FFF2-40B4-BE49-F238E27FC236}">
                <a16:creationId xmlns:a16="http://schemas.microsoft.com/office/drawing/2014/main" id="{09643630-92DD-4D68-BDEA-25DCD89D6A48}"/>
              </a:ext>
            </a:extLst>
          </p:cNvPr>
          <p:cNvSpPr txBox="1"/>
          <p:nvPr/>
        </p:nvSpPr>
        <p:spPr>
          <a:xfrm>
            <a:off x="8333264" y="4032850"/>
            <a:ext cx="3584759" cy="1615827"/>
          </a:xfrm>
          <a:prstGeom prst="rect">
            <a:avLst/>
          </a:prstGeom>
          <a:noFill/>
        </p:spPr>
        <p:txBody>
          <a:bodyPr wrap="square" rtlCol="0">
            <a:spAutoFit/>
          </a:bodyPr>
          <a:lstStyle/>
          <a:p>
            <a:pPr marL="285750" marR="0" lvl="0" indent="-2857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dirty="0">
                <a:effectLst/>
                <a:latin typeface="Calibri" panose="020F0502020204030204" pitchFamily="34" charset="0"/>
                <a:ea typeface="Calibri" panose="020F0502020204030204" pitchFamily="34" charset="0"/>
              </a:rPr>
              <a:t>Continued discussions with Welsh Government colleagues to define the parameters of the DHCW functions during the quarter.</a:t>
            </a:r>
            <a:endParaRPr kumimoji="0" lang="en-GB" sz="1100" b="0" i="0" u="none" strike="noStrike" kern="1200" cap="none" spc="0" normalizeH="0" baseline="0" noProof="0" dirty="0">
              <a:ln>
                <a:noFill/>
              </a:ln>
              <a:effectLst/>
              <a:uLnTx/>
              <a:uFillTx/>
              <a:latin typeface="Calibri" panose="020F0502020204030204"/>
              <a:ea typeface="+mn-ea"/>
              <a:cs typeface="+mn-cs"/>
            </a:endParaRPr>
          </a:p>
          <a:p>
            <a:pPr marL="285750" marR="0" lvl="0" indent="-2857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100" b="0" i="0" u="none" strike="noStrike" kern="1200" cap="none" spc="0" normalizeH="0" baseline="0" noProof="0" dirty="0">
                <a:ln>
                  <a:noFill/>
                </a:ln>
                <a:effectLst/>
                <a:uLnTx/>
                <a:uFillTx/>
                <a:latin typeface="Calibri" panose="020F0502020204030204"/>
                <a:ea typeface="+mn-ea"/>
                <a:cs typeface="+mn-cs"/>
              </a:rPr>
              <a:t>Work on developing the R&amp;I Strategy continues. </a:t>
            </a:r>
          </a:p>
          <a:p>
            <a:pPr marL="285750" marR="0" lvl="0" indent="-2857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100" b="0" i="0" u="none" strike="noStrike" kern="1200" cap="none" spc="0" normalizeH="0" baseline="0" noProof="0" dirty="0">
                <a:ln>
                  <a:noFill/>
                </a:ln>
                <a:effectLst/>
                <a:uLnTx/>
                <a:uFillTx/>
                <a:latin typeface="Calibri" panose="020F0502020204030204"/>
                <a:ea typeface="+mn-ea"/>
                <a:cs typeface="+mn-cs"/>
              </a:rPr>
              <a:t>R&amp;I Strategy updated provided to the DG&amp;S Committee in May 2022 and further update planned for August 2022</a:t>
            </a:r>
          </a:p>
          <a:p>
            <a:pPr marL="285750" marR="0" lvl="0" indent="-2857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100" b="0" i="0" u="none" strike="noStrike" kern="1200" cap="none" spc="0" normalizeH="0" baseline="0" noProof="0" dirty="0" err="1">
                <a:ln>
                  <a:noFill/>
                </a:ln>
                <a:effectLst/>
                <a:uLnTx/>
                <a:uFillTx/>
                <a:latin typeface="Calibri" panose="020F0502020204030204"/>
                <a:ea typeface="+mn-ea"/>
                <a:cs typeface="+mn-cs"/>
              </a:rPr>
              <a:t>TensTalk</a:t>
            </a:r>
            <a:r>
              <a:rPr kumimoji="0" lang="en-GB" sz="1100" b="0" i="0" u="none" strike="noStrike" kern="1200" cap="none" spc="0" normalizeH="0" baseline="0" noProof="0" dirty="0">
                <a:ln>
                  <a:noFill/>
                </a:ln>
                <a:effectLst/>
                <a:uLnTx/>
                <a:uFillTx/>
                <a:latin typeface="Calibri" panose="020F0502020204030204"/>
                <a:ea typeface="+mn-ea"/>
                <a:cs typeface="+mn-cs"/>
              </a:rPr>
              <a:t> provided on the emerging R&amp;I Strategy on 12 July to update the organisation. </a:t>
            </a:r>
          </a:p>
        </p:txBody>
      </p:sp>
    </p:spTree>
    <p:extLst>
      <p:ext uri="{BB962C8B-B14F-4D97-AF65-F5344CB8AC3E}">
        <p14:creationId xmlns:p14="http://schemas.microsoft.com/office/powerpoint/2010/main" val="213217881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DHCW-TrainingMentoring">
  <a:themeElements>
    <a:clrScheme name="DHCW">
      <a:dk1>
        <a:srgbClr val="13A3C9"/>
      </a:dk1>
      <a:lt1>
        <a:srgbClr val="FFFFFF"/>
      </a:lt1>
      <a:dk2>
        <a:srgbClr val="2C3E72"/>
      </a:dk2>
      <a:lt2>
        <a:srgbClr val="FFFFFF"/>
      </a:lt2>
      <a:accent1>
        <a:srgbClr val="7F7F7F"/>
      </a:accent1>
      <a:accent2>
        <a:srgbClr val="2C3E72"/>
      </a:accent2>
      <a:accent3>
        <a:srgbClr val="13A3C9"/>
      </a:accent3>
      <a:accent4>
        <a:srgbClr val="2C3E72"/>
      </a:accent4>
      <a:accent5>
        <a:srgbClr val="F8CA4D"/>
      </a:accent5>
      <a:accent6>
        <a:srgbClr val="70CBE0"/>
      </a:accent6>
      <a:hlink>
        <a:srgbClr val="12A3C9"/>
      </a:hlink>
      <a:folHlink>
        <a:srgbClr val="12A3C9"/>
      </a:folHlink>
    </a:clrScheme>
    <a:fontScheme name="Custom 2">
      <a:majorFont>
        <a:latin typeface="Calibri"/>
        <a:ea typeface=""/>
        <a:cs typeface=""/>
      </a:majorFont>
      <a:minorFont>
        <a:latin typeface="Calibri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7" id="{A2CAEEAB-8826-458D-832D-A6E1A301C60B}" vid="{65C3B251-630D-440E-837A-0384777D8183}"/>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9cb379ee-fdc7-462a-8c76-8dedc2c0dc4e" xsi:nil="true"/>
    <lcf76f155ced4ddcb4097134ff3c332f xmlns="4144b3e0-0191-494c-afa7-483e101b7c12">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98CD5CCFE25F5442B945768C1B363F99" ma:contentTypeVersion="15" ma:contentTypeDescription="Create a new document." ma:contentTypeScope="" ma:versionID="12f08da58143ee9256a5b7e89724a488">
  <xsd:schema xmlns:xsd="http://www.w3.org/2001/XMLSchema" xmlns:xs="http://www.w3.org/2001/XMLSchema" xmlns:p="http://schemas.microsoft.com/office/2006/metadata/properties" xmlns:ns2="4144b3e0-0191-494c-afa7-483e101b7c12" xmlns:ns3="9cb379ee-fdc7-462a-8c76-8dedc2c0dc4e" targetNamespace="http://schemas.microsoft.com/office/2006/metadata/properties" ma:root="true" ma:fieldsID="5c01f5a669eb4ae84c8eb3caf35a455b" ns2:_="" ns3:_="">
    <xsd:import namespace="4144b3e0-0191-494c-afa7-483e101b7c12"/>
    <xsd:import namespace="9cb379ee-fdc7-462a-8c76-8dedc2c0dc4e"/>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LengthInSeconds" minOccurs="0"/>
                <xsd:element ref="ns2:MediaServiceAutoKeyPoints" minOccurs="0"/>
                <xsd:element ref="ns2:MediaServiceKeyPoint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144b3e0-0191-494c-afa7-483e101b7c1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lcf76f155ced4ddcb4097134ff3c332f" ma:index="16"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OCR" ma:index="18" nillable="true" ma:displayName="Extracted Text" ma:internalName="MediaServiceOCR" ma:readOnly="true">
      <xsd:simpleType>
        <xsd:restriction base="dms:Note">
          <xsd:maxLength value="255"/>
        </xsd:restriction>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cb379ee-fdc7-462a-8c76-8dedc2c0dc4e" elementFormDefault="qualified">
    <xsd:import namespace="http://schemas.microsoft.com/office/2006/documentManagement/types"/>
    <xsd:import namespace="http://schemas.microsoft.com/office/infopath/2007/PartnerControls"/>
    <xsd:element name="TaxCatchAll" ma:index="17" nillable="true" ma:displayName="Taxonomy Catch All Column" ma:hidden="true" ma:list="{bd40c611-5fe0-478b-992b-c8cb5492ca6a}" ma:internalName="TaxCatchAll" ma:showField="CatchAllData" ma:web="9cb379ee-fdc7-462a-8c76-8dedc2c0dc4e">
      <xsd:complexType>
        <xsd:complexContent>
          <xsd:extension base="dms:MultiChoiceLookup">
            <xsd:sequence>
              <xsd:element name="Value" type="dms:Lookup" maxOccurs="unbounded" minOccurs="0" nillable="true"/>
            </xsd:sequence>
          </xsd:extension>
        </xsd:complexContent>
      </xsd:complexType>
    </xsd:element>
    <xsd:element name="SharedWithUsers" ma:index="2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2"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6E63A88-4926-4A57-AD34-0D95EFBD9494}">
  <ds:schemaRefs>
    <ds:schemaRef ds:uri="http://schemas.microsoft.com/sharepoint/v3/contenttype/forms"/>
  </ds:schemaRefs>
</ds:datastoreItem>
</file>

<file path=customXml/itemProps2.xml><?xml version="1.0" encoding="utf-8"?>
<ds:datastoreItem xmlns:ds="http://schemas.openxmlformats.org/officeDocument/2006/customXml" ds:itemID="{6BF5D46D-C905-4CE3-B8D2-91786497389A}">
  <ds:schemaRefs>
    <ds:schemaRef ds:uri="cebed09d-7aa0-4c91-8349-8d6e44a429f8"/>
    <ds:schemaRef ds:uri="f45a8deb-e35d-462d-9ca3-2648684879c5"/>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 ds:uri="9cb379ee-fdc7-462a-8c76-8dedc2c0dc4e"/>
    <ds:schemaRef ds:uri="4144b3e0-0191-494c-afa7-483e101b7c12"/>
  </ds:schemaRefs>
</ds:datastoreItem>
</file>

<file path=customXml/itemProps3.xml><?xml version="1.0" encoding="utf-8"?>
<ds:datastoreItem xmlns:ds="http://schemas.openxmlformats.org/officeDocument/2006/customXml" ds:itemID="{5C29B394-DE09-4A50-8409-2810CB1616C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144b3e0-0191-494c-afa7-483e101b7c12"/>
    <ds:schemaRef ds:uri="9cb379ee-fdc7-462a-8c76-8dedc2c0dc4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297</TotalTime>
  <Words>4720</Words>
  <Application>Microsoft Office PowerPoint</Application>
  <PresentationFormat>Widescreen</PresentationFormat>
  <Paragraphs>521</Paragraphs>
  <Slides>10</Slides>
  <Notes>10</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10</vt:i4>
      </vt:variant>
    </vt:vector>
  </HeadingPairs>
  <TitlesOfParts>
    <vt:vector size="18" baseType="lpstr">
      <vt:lpstr>Arial</vt:lpstr>
      <vt:lpstr>Calibri</vt:lpstr>
      <vt:lpstr>Calibri Light</vt:lpstr>
      <vt:lpstr>Courier New</vt:lpstr>
      <vt:lpstr>Symbol</vt:lpstr>
      <vt:lpstr>Tahoma</vt:lpstr>
      <vt:lpstr>Office Theme</vt:lpstr>
      <vt:lpstr>DHCW-TrainingMentoring</vt:lpstr>
      <vt:lpstr>The Board Assurance Report Dashboard</vt:lpstr>
      <vt:lpstr>PowerPoint Presentation</vt:lpstr>
      <vt:lpstr>PowerPoint Presentation</vt:lpstr>
      <vt:lpstr>Principal risk heat map </vt:lpstr>
      <vt:lpstr>Assurance Summary</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Sophie Fuller (DHCW-Corporate Governance)</dc:creator>
  <cp:lastModifiedBy>Chris Darling</cp:lastModifiedBy>
  <cp:revision>3</cp:revision>
  <cp:lastPrinted>2022-05-05T07:57:36Z</cp:lastPrinted>
  <dcterms:created xsi:type="dcterms:W3CDTF">2021-09-06T11:45:03Z</dcterms:created>
  <dcterms:modified xsi:type="dcterms:W3CDTF">2022-07-18T22:56:30Z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0x01010098CD5CCFE25F5442B945768C1B363F99</vt:lpwstr>
  </property>
  <property fmtid="{D5CDD505-2E9C-101B-9397-08002B2CF9AE}" pid="3" name="MediaServiceImageTags">
    <vt:lpwstr/>
  </property>
  <property fmtid="{D5CDD505-2E9C-101B-9397-08002B2CF9AE}" pid="4" name="_ExtendedDescription">
    <vt:lpwstr/>
  </property>
</Properties>
</file>